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985" r:id="rId5"/>
  </p:sldMasterIdLst>
  <p:notesMasterIdLst>
    <p:notesMasterId r:id="rId64"/>
  </p:notesMasterIdLst>
  <p:handoutMasterIdLst>
    <p:handoutMasterId r:id="rId65"/>
  </p:handoutMasterIdLst>
  <p:sldIdLst>
    <p:sldId id="757" r:id="rId6"/>
    <p:sldId id="758" r:id="rId7"/>
    <p:sldId id="701" r:id="rId8"/>
    <p:sldId id="759" r:id="rId9"/>
    <p:sldId id="660" r:id="rId10"/>
    <p:sldId id="661" r:id="rId11"/>
    <p:sldId id="663" r:id="rId12"/>
    <p:sldId id="664" r:id="rId13"/>
    <p:sldId id="665" r:id="rId14"/>
    <p:sldId id="666" r:id="rId15"/>
    <p:sldId id="760" r:id="rId16"/>
    <p:sldId id="703" r:id="rId17"/>
    <p:sldId id="712" r:id="rId18"/>
    <p:sldId id="709" r:id="rId19"/>
    <p:sldId id="715" r:id="rId20"/>
    <p:sldId id="725" r:id="rId21"/>
    <p:sldId id="713" r:id="rId22"/>
    <p:sldId id="711" r:id="rId23"/>
    <p:sldId id="714" r:id="rId24"/>
    <p:sldId id="728" r:id="rId25"/>
    <p:sldId id="733" r:id="rId26"/>
    <p:sldId id="766" r:id="rId27"/>
    <p:sldId id="730" r:id="rId28"/>
    <p:sldId id="767" r:id="rId29"/>
    <p:sldId id="707" r:id="rId30"/>
    <p:sldId id="708" r:id="rId31"/>
    <p:sldId id="761" r:id="rId32"/>
    <p:sldId id="668" r:id="rId33"/>
    <p:sldId id="670" r:id="rId34"/>
    <p:sldId id="671" r:id="rId35"/>
    <p:sldId id="672" r:id="rId36"/>
    <p:sldId id="673" r:id="rId37"/>
    <p:sldId id="676" r:id="rId38"/>
    <p:sldId id="677" r:id="rId39"/>
    <p:sldId id="678" r:id="rId40"/>
    <p:sldId id="679" r:id="rId41"/>
    <p:sldId id="762" r:id="rId42"/>
    <p:sldId id="742" r:id="rId43"/>
    <p:sldId id="747" r:id="rId44"/>
    <p:sldId id="749" r:id="rId45"/>
    <p:sldId id="746" r:id="rId46"/>
    <p:sldId id="750" r:id="rId47"/>
    <p:sldId id="751" r:id="rId48"/>
    <p:sldId id="752" r:id="rId49"/>
    <p:sldId id="753" r:id="rId50"/>
    <p:sldId id="765" r:id="rId51"/>
    <p:sldId id="763" r:id="rId52"/>
    <p:sldId id="721" r:id="rId53"/>
    <p:sldId id="737" r:id="rId54"/>
    <p:sldId id="739" r:id="rId55"/>
    <p:sldId id="754" r:id="rId56"/>
    <p:sldId id="734" r:id="rId57"/>
    <p:sldId id="735" r:id="rId58"/>
    <p:sldId id="755" r:id="rId59"/>
    <p:sldId id="736" r:id="rId60"/>
    <p:sldId id="764" r:id="rId61"/>
    <p:sldId id="723" r:id="rId62"/>
    <p:sldId id="756" r:id="rId63"/>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son Gross" initials="AG" lastIdx="2" clrIdx="6">
    <p:extLst>
      <p:ext uri="{19B8F6BF-5375-455C-9EA6-DF929625EA0E}">
        <p15:presenceInfo xmlns:p15="http://schemas.microsoft.com/office/powerpoint/2012/main" userId="S-1-5-21-1606980848-1604221776-839522115-39193" providerId="AD"/>
      </p:ext>
    </p:extLst>
  </p:cmAuthor>
  <p:cmAuthor id="1" name="Margarite Wypychowski" initials="MW" lastIdx="15" clrIdx="0">
    <p:extLst/>
  </p:cmAuthor>
  <p:cmAuthor id="8" name="Brian-Wagner" initials="B" lastIdx="62" clrIdx="7">
    <p:extLst>
      <p:ext uri="{19B8F6BF-5375-455C-9EA6-DF929625EA0E}">
        <p15:presenceInfo xmlns:p15="http://schemas.microsoft.com/office/powerpoint/2012/main" userId="S-1-5-21-1606980848-1604221776-839522115-60883" providerId="AD"/>
      </p:ext>
    </p:extLst>
  </p:cmAuthor>
  <p:cmAuthor id="2" name="Eric Y" initials="EY" lastIdx="47" clrIdx="1"/>
  <p:cmAuthor id="9" name="Jennifer Scolese" initials="JS" lastIdx="30" clrIdx="8">
    <p:extLst>
      <p:ext uri="{19B8F6BF-5375-455C-9EA6-DF929625EA0E}">
        <p15:presenceInfo xmlns:p15="http://schemas.microsoft.com/office/powerpoint/2012/main" userId="S-1-5-21-1606980848-1604221776-839522115-66752" providerId="AD"/>
      </p:ext>
    </p:extLst>
  </p:cmAuthor>
  <p:cmAuthor id="3" name="Elizabeth Fischer" initials="EF" lastIdx="38" clrIdx="2">
    <p:extLst/>
  </p:cmAuthor>
  <p:cmAuthor id="10" name="Sarah Downie" initials="SD" lastIdx="19" clrIdx="9">
    <p:extLst>
      <p:ext uri="{19B8F6BF-5375-455C-9EA6-DF929625EA0E}">
        <p15:presenceInfo xmlns:p15="http://schemas.microsoft.com/office/powerpoint/2012/main" userId="Sarah Downie" providerId="None"/>
      </p:ext>
    </p:extLst>
  </p:cmAuthor>
  <p:cmAuthor id="4" name="Greg Lanier" initials="GL" lastIdx="17" clrIdx="3">
    <p:extLst/>
  </p:cmAuthor>
  <p:cmAuthor id="5" name="Eric Young" initials="EY" lastIdx="114" clrIdx="4">
    <p:extLst>
      <p:ext uri="{19B8F6BF-5375-455C-9EA6-DF929625EA0E}">
        <p15:presenceInfo xmlns:p15="http://schemas.microsoft.com/office/powerpoint/2012/main" userId="S-1-5-21-1606980848-1604221776-839522115-47364" providerId="AD"/>
      </p:ext>
    </p:extLst>
  </p:cmAuthor>
  <p:cmAuthor id="6" name="Blake Goble" initials="BG" lastIdx="14" clrIdx="5">
    <p:extLst>
      <p:ext uri="{19B8F6BF-5375-455C-9EA6-DF929625EA0E}">
        <p15:presenceInfo xmlns:p15="http://schemas.microsoft.com/office/powerpoint/2012/main" userId="S-1-5-21-1606980848-1604221776-839522115-45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E6259"/>
    <a:srgbClr val="4A4541"/>
    <a:srgbClr val="0000FF"/>
    <a:srgbClr val="C00000"/>
    <a:srgbClr val="00C000"/>
    <a:srgbClr val="800000"/>
    <a:srgbClr val="D0C883"/>
    <a:srgbClr val="86786F"/>
    <a:srgbClr val="5E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4465" autoAdjust="0"/>
  </p:normalViewPr>
  <p:slideViewPr>
    <p:cSldViewPr>
      <p:cViewPr>
        <p:scale>
          <a:sx n="66" d="100"/>
          <a:sy n="66" d="100"/>
        </p:scale>
        <p:origin x="1109" y="2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3101" y="86"/>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27465" cy="464503"/>
          </a:xfrm>
          <a:prstGeom prst="rect">
            <a:avLst/>
          </a:prstGeom>
        </p:spPr>
        <p:txBody>
          <a:bodyPr vert="horz" lIns="91210" tIns="45605" rIns="91210" bIns="45605" rtlCol="0"/>
          <a:lstStyle>
            <a:lvl1pPr algn="l">
              <a:defRPr sz="1200"/>
            </a:lvl1pPr>
          </a:lstStyle>
          <a:p>
            <a:endParaRPr lang="en-US" dirty="0"/>
          </a:p>
        </p:txBody>
      </p:sp>
      <p:sp>
        <p:nvSpPr>
          <p:cNvPr id="3" name="Date Placeholder 2"/>
          <p:cNvSpPr>
            <a:spLocks noGrp="1"/>
          </p:cNvSpPr>
          <p:nvPr>
            <p:ph type="dt" sz="quarter" idx="1"/>
          </p:nvPr>
        </p:nvSpPr>
        <p:spPr>
          <a:xfrm>
            <a:off x="3955955" y="3"/>
            <a:ext cx="3027465" cy="464503"/>
          </a:xfrm>
          <a:prstGeom prst="rect">
            <a:avLst/>
          </a:prstGeom>
        </p:spPr>
        <p:txBody>
          <a:bodyPr vert="horz" lIns="91210" tIns="45605" rIns="91210" bIns="45605" rtlCol="0"/>
          <a:lstStyle>
            <a:lvl1pPr algn="r">
              <a:defRPr sz="1200"/>
            </a:lvl1pPr>
          </a:lstStyle>
          <a:p>
            <a:fld id="{794CFEB3-DC5A-C34C-954B-3B8B7D88504F}" type="datetimeFigureOut">
              <a:rPr lang="en-US" smtClean="0"/>
              <a:t>10/24/2019</a:t>
            </a:fld>
            <a:endParaRPr lang="en-US" dirty="0"/>
          </a:p>
        </p:txBody>
      </p:sp>
      <p:sp>
        <p:nvSpPr>
          <p:cNvPr id="4" name="Footer Placeholder 3"/>
          <p:cNvSpPr>
            <a:spLocks noGrp="1"/>
          </p:cNvSpPr>
          <p:nvPr>
            <p:ph type="ftr" sz="quarter" idx="2"/>
          </p:nvPr>
        </p:nvSpPr>
        <p:spPr>
          <a:xfrm>
            <a:off x="1" y="8817614"/>
            <a:ext cx="3027465" cy="464503"/>
          </a:xfrm>
          <a:prstGeom prst="rect">
            <a:avLst/>
          </a:prstGeom>
        </p:spPr>
        <p:txBody>
          <a:bodyPr vert="horz" lIns="91210" tIns="45605" rIns="91210" bIns="456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5" y="8817614"/>
            <a:ext cx="3027465" cy="464503"/>
          </a:xfrm>
          <a:prstGeom prst="rect">
            <a:avLst/>
          </a:prstGeom>
        </p:spPr>
        <p:txBody>
          <a:bodyPr vert="horz" lIns="91210" tIns="45605" rIns="91210" bIns="45605" rtlCol="0" anchor="b"/>
          <a:lstStyle>
            <a:lvl1pPr algn="r">
              <a:defRPr sz="1200"/>
            </a:lvl1pPr>
          </a:lstStyle>
          <a:p>
            <a:fld id="{0FA49A48-9560-0A48-94CE-0C514134ACC0}" type="slidenum">
              <a:rPr lang="en-US" smtClean="0"/>
              <a:t>‹#›</a:t>
            </a:fld>
            <a:endParaRPr lang="en-US" dirty="0"/>
          </a:p>
        </p:txBody>
      </p:sp>
    </p:spTree>
    <p:extLst>
      <p:ext uri="{BB962C8B-B14F-4D97-AF65-F5344CB8AC3E}">
        <p14:creationId xmlns:p14="http://schemas.microsoft.com/office/powerpoint/2010/main" val="25365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2" tIns="46471" rIns="92942" bIns="46471" rtlCol="0"/>
          <a:lstStyle>
            <a:lvl1pPr algn="l">
              <a:defRPr sz="1200"/>
            </a:lvl1pPr>
          </a:lstStyle>
          <a:p>
            <a:endParaRPr lang="en-US" dirty="0"/>
          </a:p>
        </p:txBody>
      </p:sp>
      <p:sp>
        <p:nvSpPr>
          <p:cNvPr id="3" name="Date Placeholder 2"/>
          <p:cNvSpPr>
            <a:spLocks noGrp="1"/>
          </p:cNvSpPr>
          <p:nvPr>
            <p:ph type="dt" idx="1"/>
          </p:nvPr>
        </p:nvSpPr>
        <p:spPr>
          <a:xfrm>
            <a:off x="3956552" y="2"/>
            <a:ext cx="3026833" cy="465797"/>
          </a:xfrm>
          <a:prstGeom prst="rect">
            <a:avLst/>
          </a:prstGeom>
        </p:spPr>
        <p:txBody>
          <a:bodyPr vert="horz" lIns="92942" tIns="46471" rIns="92942" bIns="46471" rtlCol="0"/>
          <a:lstStyle>
            <a:lvl1pPr algn="r">
              <a:defRPr sz="1200"/>
            </a:lvl1pPr>
          </a:lstStyle>
          <a:p>
            <a:fld id="{4A4BE59D-8A6D-430D-A2D6-3517F56DD4CB}" type="datetimeFigureOut">
              <a:rPr lang="en-US" smtClean="0"/>
              <a:t>10/24/2019</a:t>
            </a:fld>
            <a:endParaRPr lang="en-US" dirty="0"/>
          </a:p>
        </p:txBody>
      </p:sp>
      <p:sp>
        <p:nvSpPr>
          <p:cNvPr id="4" name="Slide Image Placeholder 3"/>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942" tIns="46471" rIns="92942" bIns="46471"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2" tIns="46471" rIns="92942" bIns="464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7"/>
            <a:ext cx="3026833" cy="465796"/>
          </a:xfrm>
          <a:prstGeom prst="rect">
            <a:avLst/>
          </a:prstGeom>
        </p:spPr>
        <p:txBody>
          <a:bodyPr vert="horz" lIns="92942" tIns="46471" rIns="92942" bIns="464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17907"/>
            <a:ext cx="3026833" cy="465796"/>
          </a:xfrm>
          <a:prstGeom prst="rect">
            <a:avLst/>
          </a:prstGeom>
        </p:spPr>
        <p:txBody>
          <a:bodyPr vert="horz" lIns="92942" tIns="46471" rIns="92942" bIns="46471" rtlCol="0" anchor="b"/>
          <a:lstStyle>
            <a:lvl1pPr algn="r">
              <a:defRPr sz="1200"/>
            </a:lvl1pPr>
          </a:lstStyle>
          <a:p>
            <a:fld id="{7162329A-4540-42B5-A1B4-0B3CD0586EA9}" type="slidenum">
              <a:rPr lang="en-US" smtClean="0"/>
              <a:t>‹#›</a:t>
            </a:fld>
            <a:endParaRPr lang="en-US" dirty="0"/>
          </a:p>
        </p:txBody>
      </p:sp>
    </p:spTree>
    <p:extLst>
      <p:ext uri="{BB962C8B-B14F-4D97-AF65-F5344CB8AC3E}">
        <p14:creationId xmlns:p14="http://schemas.microsoft.com/office/powerpoint/2010/main" val="29183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2329A-4540-42B5-A1B4-0B3CD0586EA9}" type="slidenum">
              <a:rPr lang="en-US" smtClean="0"/>
              <a:t>1</a:t>
            </a:fld>
            <a:endParaRPr lang="en-US"/>
          </a:p>
        </p:txBody>
      </p:sp>
    </p:spTree>
    <p:extLst>
      <p:ext uri="{BB962C8B-B14F-4D97-AF65-F5344CB8AC3E}">
        <p14:creationId xmlns:p14="http://schemas.microsoft.com/office/powerpoint/2010/main" val="157806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14</a:t>
            </a:fld>
            <a:endParaRPr lang="en-US" dirty="0"/>
          </a:p>
        </p:txBody>
      </p:sp>
    </p:spTree>
    <p:extLst>
      <p:ext uri="{BB962C8B-B14F-4D97-AF65-F5344CB8AC3E}">
        <p14:creationId xmlns:p14="http://schemas.microsoft.com/office/powerpoint/2010/main" val="39561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15</a:t>
            </a:fld>
            <a:endParaRPr lang="en-US" dirty="0"/>
          </a:p>
        </p:txBody>
      </p:sp>
    </p:spTree>
    <p:extLst>
      <p:ext uri="{BB962C8B-B14F-4D97-AF65-F5344CB8AC3E}">
        <p14:creationId xmlns:p14="http://schemas.microsoft.com/office/powerpoint/2010/main" val="2259965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17</a:t>
            </a:fld>
            <a:endParaRPr lang="en-US" dirty="0"/>
          </a:p>
        </p:txBody>
      </p:sp>
    </p:spTree>
    <p:extLst>
      <p:ext uri="{BB962C8B-B14F-4D97-AF65-F5344CB8AC3E}">
        <p14:creationId xmlns:p14="http://schemas.microsoft.com/office/powerpoint/2010/main" val="367910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18</a:t>
            </a:fld>
            <a:endParaRPr lang="en-US" dirty="0"/>
          </a:p>
        </p:txBody>
      </p:sp>
    </p:spTree>
    <p:extLst>
      <p:ext uri="{BB962C8B-B14F-4D97-AF65-F5344CB8AC3E}">
        <p14:creationId xmlns:p14="http://schemas.microsoft.com/office/powerpoint/2010/main" val="396192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kern="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20</a:t>
            </a:fld>
            <a:endParaRPr lang="en-US" dirty="0"/>
          </a:p>
        </p:txBody>
      </p:sp>
    </p:spTree>
    <p:extLst>
      <p:ext uri="{BB962C8B-B14F-4D97-AF65-F5344CB8AC3E}">
        <p14:creationId xmlns:p14="http://schemas.microsoft.com/office/powerpoint/2010/main" val="166121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21</a:t>
            </a:fld>
            <a:endParaRPr lang="en-US" dirty="0"/>
          </a:p>
        </p:txBody>
      </p:sp>
    </p:spTree>
    <p:extLst>
      <p:ext uri="{BB962C8B-B14F-4D97-AF65-F5344CB8AC3E}">
        <p14:creationId xmlns:p14="http://schemas.microsoft.com/office/powerpoint/2010/main" val="233627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22</a:t>
            </a:fld>
            <a:endParaRPr lang="en-US" dirty="0"/>
          </a:p>
        </p:txBody>
      </p:sp>
    </p:spTree>
    <p:extLst>
      <p:ext uri="{BB962C8B-B14F-4D97-AF65-F5344CB8AC3E}">
        <p14:creationId xmlns:p14="http://schemas.microsoft.com/office/powerpoint/2010/main" val="315744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23</a:t>
            </a:fld>
            <a:endParaRPr lang="en-US" dirty="0"/>
          </a:p>
        </p:txBody>
      </p:sp>
    </p:spTree>
    <p:extLst>
      <p:ext uri="{BB962C8B-B14F-4D97-AF65-F5344CB8AC3E}">
        <p14:creationId xmlns:p14="http://schemas.microsoft.com/office/powerpoint/2010/main" val="247316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24</a:t>
            </a:fld>
            <a:endParaRPr lang="en-US" dirty="0"/>
          </a:p>
        </p:txBody>
      </p:sp>
    </p:spTree>
    <p:extLst>
      <p:ext uri="{BB962C8B-B14F-4D97-AF65-F5344CB8AC3E}">
        <p14:creationId xmlns:p14="http://schemas.microsoft.com/office/powerpoint/2010/main" val="121448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25</a:t>
            </a:fld>
            <a:endParaRPr lang="en-US" dirty="0"/>
          </a:p>
        </p:txBody>
      </p:sp>
    </p:spTree>
    <p:extLst>
      <p:ext uri="{BB962C8B-B14F-4D97-AF65-F5344CB8AC3E}">
        <p14:creationId xmlns:p14="http://schemas.microsoft.com/office/powerpoint/2010/main" val="110850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3</a:t>
            </a:fld>
            <a:endParaRPr lang="en-US"/>
          </a:p>
        </p:txBody>
      </p:sp>
    </p:spTree>
    <p:extLst>
      <p:ext uri="{BB962C8B-B14F-4D97-AF65-F5344CB8AC3E}">
        <p14:creationId xmlns:p14="http://schemas.microsoft.com/office/powerpoint/2010/main" val="119878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26</a:t>
            </a:fld>
            <a:endParaRPr lang="en-US"/>
          </a:p>
        </p:txBody>
      </p:sp>
    </p:spTree>
    <p:extLst>
      <p:ext uri="{BB962C8B-B14F-4D97-AF65-F5344CB8AC3E}">
        <p14:creationId xmlns:p14="http://schemas.microsoft.com/office/powerpoint/2010/main" val="383773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28</a:t>
            </a:fld>
            <a:endParaRPr lang="en-US" dirty="0"/>
          </a:p>
        </p:txBody>
      </p:sp>
    </p:spTree>
    <p:extLst>
      <p:ext uri="{BB962C8B-B14F-4D97-AF65-F5344CB8AC3E}">
        <p14:creationId xmlns:p14="http://schemas.microsoft.com/office/powerpoint/2010/main" val="33535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29</a:t>
            </a:fld>
            <a:endParaRPr lang="en-US" dirty="0"/>
          </a:p>
        </p:txBody>
      </p:sp>
    </p:spTree>
    <p:extLst>
      <p:ext uri="{BB962C8B-B14F-4D97-AF65-F5344CB8AC3E}">
        <p14:creationId xmlns:p14="http://schemas.microsoft.com/office/powerpoint/2010/main" val="309231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30</a:t>
            </a:fld>
            <a:endParaRPr lang="en-US" dirty="0"/>
          </a:p>
        </p:txBody>
      </p:sp>
    </p:spTree>
    <p:extLst>
      <p:ext uri="{BB962C8B-B14F-4D97-AF65-F5344CB8AC3E}">
        <p14:creationId xmlns:p14="http://schemas.microsoft.com/office/powerpoint/2010/main" val="262100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31</a:t>
            </a:fld>
            <a:endParaRPr lang="en-US" dirty="0"/>
          </a:p>
        </p:txBody>
      </p:sp>
    </p:spTree>
    <p:extLst>
      <p:ext uri="{BB962C8B-B14F-4D97-AF65-F5344CB8AC3E}">
        <p14:creationId xmlns:p14="http://schemas.microsoft.com/office/powerpoint/2010/main" val="3539883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32</a:t>
            </a:fld>
            <a:endParaRPr lang="en-US" dirty="0"/>
          </a:p>
        </p:txBody>
      </p:sp>
    </p:spTree>
    <p:extLst>
      <p:ext uri="{BB962C8B-B14F-4D97-AF65-F5344CB8AC3E}">
        <p14:creationId xmlns:p14="http://schemas.microsoft.com/office/powerpoint/2010/main" val="413761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33</a:t>
            </a:fld>
            <a:endParaRPr lang="en-US" dirty="0"/>
          </a:p>
        </p:txBody>
      </p:sp>
    </p:spTree>
    <p:extLst>
      <p:ext uri="{BB962C8B-B14F-4D97-AF65-F5344CB8AC3E}">
        <p14:creationId xmlns:p14="http://schemas.microsoft.com/office/powerpoint/2010/main" val="1504803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34</a:t>
            </a:fld>
            <a:endParaRPr lang="en-US"/>
          </a:p>
        </p:txBody>
      </p:sp>
    </p:spTree>
    <p:extLst>
      <p:ext uri="{BB962C8B-B14F-4D97-AF65-F5344CB8AC3E}">
        <p14:creationId xmlns:p14="http://schemas.microsoft.com/office/powerpoint/2010/main" val="2000739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35</a:t>
            </a:fld>
            <a:endParaRPr lang="en-US" dirty="0"/>
          </a:p>
        </p:txBody>
      </p:sp>
    </p:spTree>
    <p:extLst>
      <p:ext uri="{BB962C8B-B14F-4D97-AF65-F5344CB8AC3E}">
        <p14:creationId xmlns:p14="http://schemas.microsoft.com/office/powerpoint/2010/main" val="504697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7162329A-4540-42B5-A1B4-0B3CD0586EA9}" type="slidenum">
              <a:rPr lang="en-US" smtClean="0"/>
              <a:t>36</a:t>
            </a:fld>
            <a:endParaRPr lang="en-US"/>
          </a:p>
        </p:txBody>
      </p:sp>
    </p:spTree>
    <p:extLst>
      <p:ext uri="{BB962C8B-B14F-4D97-AF65-F5344CB8AC3E}">
        <p14:creationId xmlns:p14="http://schemas.microsoft.com/office/powerpoint/2010/main" val="269928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6</a:t>
            </a:fld>
            <a:endParaRPr lang="en-US" dirty="0"/>
          </a:p>
        </p:txBody>
      </p:sp>
    </p:spTree>
    <p:extLst>
      <p:ext uri="{BB962C8B-B14F-4D97-AF65-F5344CB8AC3E}">
        <p14:creationId xmlns:p14="http://schemas.microsoft.com/office/powerpoint/2010/main" val="3362890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38</a:t>
            </a:fld>
            <a:endParaRPr lang="en-US" dirty="0"/>
          </a:p>
        </p:txBody>
      </p:sp>
    </p:spTree>
    <p:extLst>
      <p:ext uri="{BB962C8B-B14F-4D97-AF65-F5344CB8AC3E}">
        <p14:creationId xmlns:p14="http://schemas.microsoft.com/office/powerpoint/2010/main" val="458462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39</a:t>
            </a:fld>
            <a:endParaRPr lang="en-US" dirty="0"/>
          </a:p>
        </p:txBody>
      </p:sp>
    </p:spTree>
    <p:extLst>
      <p:ext uri="{BB962C8B-B14F-4D97-AF65-F5344CB8AC3E}">
        <p14:creationId xmlns:p14="http://schemas.microsoft.com/office/powerpoint/2010/main" val="3491638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40</a:t>
            </a:fld>
            <a:endParaRPr lang="en-US" dirty="0"/>
          </a:p>
        </p:txBody>
      </p:sp>
    </p:spTree>
    <p:extLst>
      <p:ext uri="{BB962C8B-B14F-4D97-AF65-F5344CB8AC3E}">
        <p14:creationId xmlns:p14="http://schemas.microsoft.com/office/powerpoint/2010/main" val="237448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41</a:t>
            </a:fld>
            <a:endParaRPr lang="en-US" dirty="0"/>
          </a:p>
        </p:txBody>
      </p:sp>
    </p:spTree>
    <p:extLst>
      <p:ext uri="{BB962C8B-B14F-4D97-AF65-F5344CB8AC3E}">
        <p14:creationId xmlns:p14="http://schemas.microsoft.com/office/powerpoint/2010/main" val="3888643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42</a:t>
            </a:fld>
            <a:endParaRPr lang="en-US" dirty="0"/>
          </a:p>
        </p:txBody>
      </p:sp>
    </p:spTree>
    <p:extLst>
      <p:ext uri="{BB962C8B-B14F-4D97-AF65-F5344CB8AC3E}">
        <p14:creationId xmlns:p14="http://schemas.microsoft.com/office/powerpoint/2010/main" val="2825542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43</a:t>
            </a:fld>
            <a:endParaRPr lang="en-US" dirty="0"/>
          </a:p>
        </p:txBody>
      </p:sp>
    </p:spTree>
    <p:extLst>
      <p:ext uri="{BB962C8B-B14F-4D97-AF65-F5344CB8AC3E}">
        <p14:creationId xmlns:p14="http://schemas.microsoft.com/office/powerpoint/2010/main" val="723140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44</a:t>
            </a:fld>
            <a:endParaRPr lang="en-US" dirty="0"/>
          </a:p>
        </p:txBody>
      </p:sp>
    </p:spTree>
    <p:extLst>
      <p:ext uri="{BB962C8B-B14F-4D97-AF65-F5344CB8AC3E}">
        <p14:creationId xmlns:p14="http://schemas.microsoft.com/office/powerpoint/2010/main" val="3494783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45</a:t>
            </a:fld>
            <a:endParaRPr lang="en-US" dirty="0"/>
          </a:p>
        </p:txBody>
      </p:sp>
    </p:spTree>
    <p:extLst>
      <p:ext uri="{BB962C8B-B14F-4D97-AF65-F5344CB8AC3E}">
        <p14:creationId xmlns:p14="http://schemas.microsoft.com/office/powerpoint/2010/main" val="3552183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46</a:t>
            </a:fld>
            <a:endParaRPr lang="en-US" dirty="0"/>
          </a:p>
        </p:txBody>
      </p:sp>
    </p:spTree>
    <p:extLst>
      <p:ext uri="{BB962C8B-B14F-4D97-AF65-F5344CB8AC3E}">
        <p14:creationId xmlns:p14="http://schemas.microsoft.com/office/powerpoint/2010/main" val="2800260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48</a:t>
            </a:fld>
            <a:endParaRPr lang="en-US" dirty="0"/>
          </a:p>
        </p:txBody>
      </p:sp>
    </p:spTree>
    <p:extLst>
      <p:ext uri="{BB962C8B-B14F-4D97-AF65-F5344CB8AC3E}">
        <p14:creationId xmlns:p14="http://schemas.microsoft.com/office/powerpoint/2010/main" val="165438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7</a:t>
            </a:fld>
            <a:endParaRPr lang="en-US"/>
          </a:p>
        </p:txBody>
      </p:sp>
    </p:spTree>
    <p:extLst>
      <p:ext uri="{BB962C8B-B14F-4D97-AF65-F5344CB8AC3E}">
        <p14:creationId xmlns:p14="http://schemas.microsoft.com/office/powerpoint/2010/main" val="108374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49</a:t>
            </a:fld>
            <a:endParaRPr lang="en-US" dirty="0"/>
          </a:p>
        </p:txBody>
      </p:sp>
    </p:spTree>
    <p:extLst>
      <p:ext uri="{BB962C8B-B14F-4D97-AF65-F5344CB8AC3E}">
        <p14:creationId xmlns:p14="http://schemas.microsoft.com/office/powerpoint/2010/main" val="3526622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50</a:t>
            </a:fld>
            <a:endParaRPr lang="en-US" dirty="0"/>
          </a:p>
        </p:txBody>
      </p:sp>
    </p:spTree>
    <p:extLst>
      <p:ext uri="{BB962C8B-B14F-4D97-AF65-F5344CB8AC3E}">
        <p14:creationId xmlns:p14="http://schemas.microsoft.com/office/powerpoint/2010/main" val="269898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51</a:t>
            </a:fld>
            <a:endParaRPr lang="en-US" dirty="0"/>
          </a:p>
        </p:txBody>
      </p:sp>
    </p:spTree>
    <p:extLst>
      <p:ext uri="{BB962C8B-B14F-4D97-AF65-F5344CB8AC3E}">
        <p14:creationId xmlns:p14="http://schemas.microsoft.com/office/powerpoint/2010/main" val="281243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52</a:t>
            </a:fld>
            <a:endParaRPr lang="en-US" dirty="0"/>
          </a:p>
        </p:txBody>
      </p:sp>
    </p:spTree>
    <p:extLst>
      <p:ext uri="{BB962C8B-B14F-4D97-AF65-F5344CB8AC3E}">
        <p14:creationId xmlns:p14="http://schemas.microsoft.com/office/powerpoint/2010/main" val="58645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53</a:t>
            </a:fld>
            <a:endParaRPr lang="en-US" dirty="0"/>
          </a:p>
        </p:txBody>
      </p:sp>
    </p:spTree>
    <p:extLst>
      <p:ext uri="{BB962C8B-B14F-4D97-AF65-F5344CB8AC3E}">
        <p14:creationId xmlns:p14="http://schemas.microsoft.com/office/powerpoint/2010/main" val="3163996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54</a:t>
            </a:fld>
            <a:endParaRPr lang="en-US" dirty="0"/>
          </a:p>
        </p:txBody>
      </p:sp>
    </p:spTree>
    <p:extLst>
      <p:ext uri="{BB962C8B-B14F-4D97-AF65-F5344CB8AC3E}">
        <p14:creationId xmlns:p14="http://schemas.microsoft.com/office/powerpoint/2010/main" val="2110382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55</a:t>
            </a:fld>
            <a:endParaRPr lang="en-US" dirty="0"/>
          </a:p>
        </p:txBody>
      </p:sp>
    </p:spTree>
    <p:extLst>
      <p:ext uri="{BB962C8B-B14F-4D97-AF65-F5344CB8AC3E}">
        <p14:creationId xmlns:p14="http://schemas.microsoft.com/office/powerpoint/2010/main" val="1545959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57</a:t>
            </a:fld>
            <a:endParaRPr lang="en-US" dirty="0"/>
          </a:p>
        </p:txBody>
      </p:sp>
    </p:spTree>
    <p:extLst>
      <p:ext uri="{BB962C8B-B14F-4D97-AF65-F5344CB8AC3E}">
        <p14:creationId xmlns:p14="http://schemas.microsoft.com/office/powerpoint/2010/main" val="209223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58</a:t>
            </a:fld>
            <a:endParaRPr lang="en-US" dirty="0"/>
          </a:p>
        </p:txBody>
      </p:sp>
    </p:spTree>
    <p:extLst>
      <p:ext uri="{BB962C8B-B14F-4D97-AF65-F5344CB8AC3E}">
        <p14:creationId xmlns:p14="http://schemas.microsoft.com/office/powerpoint/2010/main" val="262002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8</a:t>
            </a:fld>
            <a:endParaRPr lang="en-US"/>
          </a:p>
        </p:txBody>
      </p:sp>
    </p:spTree>
    <p:extLst>
      <p:ext uri="{BB962C8B-B14F-4D97-AF65-F5344CB8AC3E}">
        <p14:creationId xmlns:p14="http://schemas.microsoft.com/office/powerpoint/2010/main" val="231686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9</a:t>
            </a:fld>
            <a:endParaRPr lang="en-US"/>
          </a:p>
        </p:txBody>
      </p:sp>
    </p:spTree>
    <p:extLst>
      <p:ext uri="{BB962C8B-B14F-4D97-AF65-F5344CB8AC3E}">
        <p14:creationId xmlns:p14="http://schemas.microsoft.com/office/powerpoint/2010/main" val="92309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10</a:t>
            </a:fld>
            <a:endParaRPr lang="en-US" dirty="0"/>
          </a:p>
        </p:txBody>
      </p:sp>
    </p:spTree>
    <p:extLst>
      <p:ext uri="{BB962C8B-B14F-4D97-AF65-F5344CB8AC3E}">
        <p14:creationId xmlns:p14="http://schemas.microsoft.com/office/powerpoint/2010/main" val="214440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12</a:t>
            </a:fld>
            <a:endParaRPr lang="en-US" dirty="0"/>
          </a:p>
        </p:txBody>
      </p:sp>
    </p:spTree>
    <p:extLst>
      <p:ext uri="{BB962C8B-B14F-4D97-AF65-F5344CB8AC3E}">
        <p14:creationId xmlns:p14="http://schemas.microsoft.com/office/powerpoint/2010/main" val="105766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13</a:t>
            </a:fld>
            <a:endParaRPr lang="en-US" dirty="0"/>
          </a:p>
        </p:txBody>
      </p:sp>
    </p:spTree>
    <p:extLst>
      <p:ext uri="{BB962C8B-B14F-4D97-AF65-F5344CB8AC3E}">
        <p14:creationId xmlns:p14="http://schemas.microsoft.com/office/powerpoint/2010/main" val="29088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Intro Slide Option 12">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dirty="0"/>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218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Image/Phot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4A4541"/>
          </a:solidFill>
        </p:spPr>
        <p:txBody>
          <a:bodyPr wrap="square" rtlCol="0" anchor="ctr">
            <a:spAutoFit/>
          </a:bodyPr>
          <a:lstStyle/>
          <a:p>
            <a:pPr marL="0" indent="0" algn="ctr">
              <a:buFontTx/>
              <a:buNone/>
            </a:pPr>
            <a:endParaRPr lang="en-US" sz="2400" kern="0" dirty="0" smtClean="0">
              <a:solidFill>
                <a:schemeClr val="tx1"/>
              </a:solidFill>
            </a:endParaRPr>
          </a:p>
        </p:txBody>
      </p:sp>
      <p:sp>
        <p:nvSpPr>
          <p:cNvPr id="6" name="Text Placeholder 5"/>
          <p:cNvSpPr>
            <a:spLocks noGrp="1"/>
          </p:cNvSpPr>
          <p:nvPr>
            <p:ph type="body" sz="quarter" idx="11" hasCustomPrompt="1"/>
          </p:nvPr>
        </p:nvSpPr>
        <p:spPr>
          <a:xfrm>
            <a:off x="914400" y="685800"/>
            <a:ext cx="7315200" cy="1828800"/>
          </a:xfrm>
        </p:spPr>
        <p:txBody>
          <a:bodyPr/>
          <a:lstStyle>
            <a:lvl1pPr marL="0" indent="0" algn="ctr">
              <a:buFont typeface="+mj-lt"/>
              <a:buNone/>
              <a:defRPr>
                <a:solidFill>
                  <a:schemeClr val="bg1"/>
                </a:solidFill>
              </a:defRPr>
            </a:lvl1pPr>
            <a:lvl2pPr marL="457200" indent="0" algn="ctr">
              <a:buFont typeface="+mj-lt"/>
              <a:buNone/>
              <a:defRPr>
                <a:solidFill>
                  <a:schemeClr val="bg1"/>
                </a:solidFill>
              </a:defRPr>
            </a:lvl2pPr>
            <a:lvl3pPr marL="914400" indent="0" algn="ctr">
              <a:buFont typeface="+mj-lt"/>
              <a:buNone/>
              <a:defRPr>
                <a:solidFill>
                  <a:schemeClr val="bg1"/>
                </a:solidFill>
              </a:defRPr>
            </a:lvl3pPr>
            <a:lvl4pPr marL="1371600" indent="0" algn="ctr">
              <a:buFont typeface="+mj-lt"/>
              <a:buNone/>
              <a:defRPr>
                <a:solidFill>
                  <a:schemeClr val="bg1"/>
                </a:solidFill>
              </a:defRPr>
            </a:lvl4pPr>
            <a:lvl5pPr marL="1828800" indent="0" algn="ctr">
              <a:buFont typeface="+mj-lt"/>
              <a:buNone/>
              <a:defRPr>
                <a:solidFill>
                  <a:schemeClr val="bg1"/>
                </a:solidFill>
              </a:defRPr>
            </a:lvl5pPr>
          </a:lstStyle>
          <a:p>
            <a:r>
              <a:rPr lang="en-US" dirty="0" smtClean="0">
                <a:solidFill>
                  <a:schemeClr val="tx1">
                    <a:lumMod val="65000"/>
                    <a:lumOff val="35000"/>
                  </a:schemeClr>
                </a:solidFill>
              </a:rPr>
              <a:t>BLANK SLIDE use for full slide photo/graphics</a:t>
            </a:r>
            <a:endParaRPr lang="en-US" dirty="0">
              <a:solidFill>
                <a:schemeClr val="tx1">
                  <a:lumMod val="65000"/>
                  <a:lumOff val="35000"/>
                </a:schemeClr>
              </a:solidFill>
            </a:endParaRPr>
          </a:p>
        </p:txBody>
      </p:sp>
      <p:sp>
        <p:nvSpPr>
          <p:cNvPr id="5" name="Picture Placeholder 4"/>
          <p:cNvSpPr>
            <a:spLocks noGrp="1"/>
          </p:cNvSpPr>
          <p:nvPr>
            <p:ph type="pic" sz="quarter" idx="10"/>
          </p:nvPr>
        </p:nvSpPr>
        <p:spPr>
          <a:xfrm>
            <a:off x="0" y="7662"/>
            <a:ext cx="9144000" cy="6858000"/>
          </a:xfrm>
        </p:spPr>
        <p:txBody>
          <a:bodyPr/>
          <a:lstStyle>
            <a:lvl1pPr marL="0" indent="0">
              <a:buNone/>
              <a:defRPr/>
            </a:lvl1pPr>
          </a:lstStyle>
          <a:p>
            <a:endParaRPr lang="en-US" dirty="0"/>
          </a:p>
        </p:txBody>
      </p:sp>
      <p:sp>
        <p:nvSpPr>
          <p:cNvPr id="3" name="Rectangle 2"/>
          <p:cNvSpPr/>
          <p:nvPr userDrawn="1"/>
        </p:nvSpPr>
        <p:spPr>
          <a:xfrm>
            <a:off x="0" y="1"/>
            <a:ext cx="9144000" cy="6857999"/>
          </a:xfrm>
          <a:prstGeom prst="rect">
            <a:avLst/>
          </a:prstGeom>
        </p:spPr>
        <p:txBody>
          <a:bodyPr wrap="none" rtlCol="0" anchor="ctr">
            <a:spAutoFit/>
          </a:bodyPr>
          <a:lstStyle/>
          <a:p>
            <a:pPr marL="0" indent="0" algn="ctr">
              <a:buFontTx/>
              <a:buNone/>
            </a:pPr>
            <a:endParaRPr lang="en-US" sz="2400" kern="0" dirty="0" smtClean="0">
              <a:solidFill>
                <a:schemeClr val="tx1"/>
              </a:solidFill>
            </a:endParaRPr>
          </a:p>
        </p:txBody>
      </p:sp>
    </p:spTree>
    <p:extLst>
      <p:ext uri="{BB962C8B-B14F-4D97-AF65-F5344CB8AC3E}">
        <p14:creationId xmlns:p14="http://schemas.microsoft.com/office/powerpoint/2010/main" val="570821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3" name="Text Placeholder 2"/>
          <p:cNvSpPr>
            <a:spLocks noGrp="1"/>
          </p:cNvSpPr>
          <p:nvPr>
            <p:ph type="body" idx="1"/>
          </p:nvPr>
        </p:nvSpPr>
        <p:spPr>
          <a:xfrm>
            <a:off x="381000" y="381000"/>
            <a:ext cx="7772400" cy="1676400"/>
          </a:xfrm>
        </p:spPr>
        <p:txBody>
          <a:bodyPr anchor="ctr"/>
          <a:lstStyle>
            <a:lvl1pPr marL="0" indent="0">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r>
              <a:rPr lang="en-US" sz="4000" b="1" dirty="0" smtClean="0">
                <a:solidFill>
                  <a:schemeClr val="bg1"/>
                </a:solidFill>
              </a:rPr>
              <a:t>Thank You!</a:t>
            </a:r>
          </a:p>
        </p:txBody>
      </p:sp>
    </p:spTree>
    <p:extLst>
      <p:ext uri="{BB962C8B-B14F-4D97-AF65-F5344CB8AC3E}">
        <p14:creationId xmlns:p14="http://schemas.microsoft.com/office/powerpoint/2010/main" val="4252682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Expe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1 Expert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0241759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2 Experts Template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8474769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3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26520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4 Experts Template</a:t>
            </a:r>
            <a:endParaRPr lang="en-US" dirty="0"/>
          </a:p>
        </p:txBody>
      </p:sp>
      <p:sp>
        <p:nvSpPr>
          <p:cNvPr id="28" name="Picture Placeholder 27"/>
          <p:cNvSpPr>
            <a:spLocks noGrp="1"/>
          </p:cNvSpPr>
          <p:nvPr>
            <p:ph type="pic" sz="quarter" idx="26"/>
          </p:nvPr>
        </p:nvSpPr>
        <p:spPr>
          <a:xfrm>
            <a:off x="6858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136604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5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5" name="Content Placeholder 4"/>
          <p:cNvSpPr>
            <a:spLocks noGrp="1"/>
          </p:cNvSpPr>
          <p:nvPr>
            <p:ph sz="quarter" idx="35" hasCustomPrompt="1"/>
          </p:nvPr>
        </p:nvSpPr>
        <p:spPr>
          <a:xfrm>
            <a:off x="26289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36095622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6 Experts Template</a:t>
            </a:r>
            <a:endParaRPr lang="en-US" dirty="0"/>
          </a:p>
        </p:txBody>
      </p:sp>
      <p:sp>
        <p:nvSpPr>
          <p:cNvPr id="19"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2"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3"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4"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7"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2" name="Picture Placeholder 27"/>
          <p:cNvSpPr>
            <a:spLocks noGrp="1"/>
          </p:cNvSpPr>
          <p:nvPr>
            <p:ph type="pic" sz="quarter" idx="34"/>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3" name="Content Placeholder 4"/>
          <p:cNvSpPr>
            <a:spLocks noGrp="1"/>
          </p:cNvSpPr>
          <p:nvPr>
            <p:ph sz="quarter" idx="35" hasCustomPrompt="1"/>
          </p:nvPr>
        </p:nvSpPr>
        <p:spPr>
          <a:xfrm>
            <a:off x="36576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4" name="Picture Placeholder 27"/>
          <p:cNvSpPr>
            <a:spLocks noGrp="1"/>
          </p:cNvSpPr>
          <p:nvPr>
            <p:ph type="pic" sz="quarter" idx="36"/>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5" name="Content Placeholder 4"/>
          <p:cNvSpPr>
            <a:spLocks noGrp="1"/>
          </p:cNvSpPr>
          <p:nvPr>
            <p:ph sz="quarter" idx="37" hasCustomPrompt="1"/>
          </p:nvPr>
        </p:nvSpPr>
        <p:spPr>
          <a:xfrm>
            <a:off x="57195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6" name="Picture Placeholder 27"/>
          <p:cNvSpPr>
            <a:spLocks noGrp="1"/>
          </p:cNvSpPr>
          <p:nvPr>
            <p:ph type="pic" sz="quarter" idx="38"/>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9" name="Content Placeholder 4"/>
          <p:cNvSpPr>
            <a:spLocks noGrp="1"/>
          </p:cNvSpPr>
          <p:nvPr>
            <p:ph sz="quarter" idx="41" hasCustomPrompt="1"/>
          </p:nvPr>
        </p:nvSpPr>
        <p:spPr>
          <a:xfrm>
            <a:off x="16047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7"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23301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7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4"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5"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9"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0"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1"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0014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8 Experts Template</a:t>
            </a:r>
            <a:endParaRPr lang="en-US" dirty="0"/>
          </a:p>
        </p:txBody>
      </p:sp>
      <p:sp>
        <p:nvSpPr>
          <p:cNvPr id="28" name="Picture Placeholder 27"/>
          <p:cNvSpPr>
            <a:spLocks noGrp="1"/>
          </p:cNvSpPr>
          <p:nvPr>
            <p:ph type="pic" sz="quarter" idx="26"/>
          </p:nvPr>
        </p:nvSpPr>
        <p:spPr>
          <a:xfrm>
            <a:off x="6858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7"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2"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3"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4"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5"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6"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7"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8"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83973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1">
    <p:spTree>
      <p:nvGrpSpPr>
        <p:cNvPr id="1" name=""/>
        <p:cNvGrpSpPr/>
        <p:nvPr/>
      </p:nvGrpSpPr>
      <p:grpSpPr>
        <a:xfrm>
          <a:off x="0" y="0"/>
          <a:ext cx="0" cy="0"/>
          <a:chOff x="0" y="0"/>
          <a:chExt cx="0" cy="0"/>
        </a:xfrm>
      </p:grpSpPr>
      <p:sp>
        <p:nvSpPr>
          <p:cNvPr id="11" name="Text Placeholder 3"/>
          <p:cNvSpPr>
            <a:spLocks noGrp="1"/>
          </p:cNvSpPr>
          <p:nvPr>
            <p:ph type="body" sz="quarter" idx="14" hasCustomPrompt="1"/>
          </p:nvPr>
        </p:nvSpPr>
        <p:spPr>
          <a:xfrm>
            <a:off x="4800600" y="1066800"/>
            <a:ext cx="4114800" cy="1905000"/>
          </a:xfrm>
        </p:spPr>
        <p:txBody>
          <a:bodyPr anchor="ctr"/>
          <a:lstStyle>
            <a:lvl1pPr marL="0" indent="0">
              <a:buNone/>
              <a:defRPr sz="3600" b="1">
                <a:solidFill>
                  <a:schemeClr val="accent1"/>
                </a:solidFill>
              </a:defRPr>
            </a:lvl1pPr>
          </a:lstStyle>
          <a:p>
            <a:r>
              <a:rPr lang="en-US" dirty="0" smtClean="0"/>
              <a:t>TEMPLATE FOR CUSTOM SECTION DIVIDER</a:t>
            </a:r>
            <a:endParaRPr lang="en-US" dirty="0"/>
          </a:p>
        </p:txBody>
      </p:sp>
      <p:sp>
        <p:nvSpPr>
          <p:cNvPr id="12"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5"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7"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4572000" cy="4343400"/>
          </a:xfrm>
          <a:prstGeom prst="rect">
            <a:avLst/>
          </a:prstGeom>
        </p:spPr>
      </p:pic>
      <p:pic>
        <p:nvPicPr>
          <p:cNvPr id="8"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66719"/>
      </p:ext>
    </p:extLst>
  </p:cSld>
  <p:clrMapOvr>
    <a:masterClrMapping/>
  </p:clrMapOvr>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24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3" name="Text Placeholder 2"/>
          <p:cNvSpPr>
            <a:spLocks noGrp="1"/>
          </p:cNvSpPr>
          <p:nvPr>
            <p:ph type="body" idx="1"/>
          </p:nvPr>
        </p:nvSpPr>
        <p:spPr>
          <a:xfrm>
            <a:off x="381000" y="381000"/>
            <a:ext cx="3550927" cy="1676400"/>
          </a:xfrm>
        </p:spPr>
        <p:txBody>
          <a:bodyPr anchor="ctr"/>
          <a:lstStyle>
            <a:lvl1pPr marL="0" indent="0">
              <a:buNone/>
              <a:defRPr sz="2000" baseline="0">
                <a:solidFill>
                  <a:srgbClr val="2D2A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endParaRPr lang="en-US" sz="4000" b="1" dirty="0" smtClean="0">
              <a:solidFill>
                <a:schemeClr val="bg1"/>
              </a:solidFill>
            </a:endParaRPr>
          </a:p>
        </p:txBody>
      </p:sp>
      <p:sp>
        <p:nvSpPr>
          <p:cNvPr id="19" name="Title 1"/>
          <p:cNvSpPr>
            <a:spLocks noGrp="1"/>
          </p:cNvSpPr>
          <p:nvPr>
            <p:ph type="title" hasCustomPrompt="1"/>
          </p:nvPr>
        </p:nvSpPr>
        <p:spPr>
          <a:xfrm>
            <a:off x="420703" y="2857500"/>
            <a:ext cx="4117959" cy="1143000"/>
          </a:xfrm>
          <a:ln>
            <a:noFill/>
          </a:ln>
        </p:spPr>
        <p:txBody>
          <a:bodyPr lIns="0" tIns="45720" rIns="0" bIns="45720"/>
          <a:lstStyle>
            <a:lvl1pPr marL="0" indent="0" algn="l" rtl="0" eaLnBrk="0" fontAlgn="base" hangingPunct="0">
              <a:lnSpc>
                <a:spcPct val="100000"/>
              </a:lnSpc>
              <a:spcBef>
                <a:spcPct val="0"/>
              </a:spcBef>
              <a:spcAft>
                <a:spcPct val="0"/>
              </a:spcAft>
              <a:buClr>
                <a:schemeClr val="accent2"/>
              </a:buClr>
              <a:buFont typeface="Wingdings" charset="2"/>
              <a:buNone/>
              <a:defRPr lang="en-US" sz="4000" b="1" kern="1200" dirty="0">
                <a:solidFill>
                  <a:schemeClr val="bg1"/>
                </a:solidFill>
                <a:latin typeface="+mj-lt"/>
                <a:ea typeface="+mj-ea"/>
                <a:cs typeface="+mj-cs"/>
              </a:defRPr>
            </a:lvl1pPr>
          </a:lstStyle>
          <a:p>
            <a:r>
              <a:rPr lang="en-US" dirty="0" smtClean="0"/>
              <a:t>Thank You!</a:t>
            </a:r>
            <a:endParaRPr lang="en-US" dirty="0"/>
          </a:p>
        </p:txBody>
      </p:sp>
      <p:sp>
        <p:nvSpPr>
          <p:cNvPr id="20" name="Text Placeholder 2"/>
          <p:cNvSpPr>
            <a:spLocks noGrp="1"/>
          </p:cNvSpPr>
          <p:nvPr>
            <p:ph type="body" idx="10"/>
          </p:nvPr>
        </p:nvSpPr>
        <p:spPr>
          <a:xfrm>
            <a:off x="4538662" y="381000"/>
            <a:ext cx="3682925" cy="1676400"/>
          </a:xfrm>
        </p:spPr>
        <p:txBody>
          <a:bodyPr anchor="ctr"/>
          <a:lstStyle>
            <a:lvl1pPr marL="0" indent="0">
              <a:buNone/>
              <a:defRPr sz="2000" baseline="0">
                <a:solidFill>
                  <a:srgbClr val="2D2A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723660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Intro Slide Option 12">
    <p:spTree>
      <p:nvGrpSpPr>
        <p:cNvPr id="1" name=""/>
        <p:cNvGrpSpPr/>
        <p:nvPr/>
      </p:nvGrpSpPr>
      <p:grpSpPr>
        <a:xfrm>
          <a:off x="0" y="0"/>
          <a:ext cx="0" cy="0"/>
          <a:chOff x="0" y="0"/>
          <a:chExt cx="0" cy="0"/>
        </a:xfrm>
      </p:grpSpPr>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dirty="0"/>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810327" y="1066800"/>
            <a:ext cx="4114800" cy="1905000"/>
          </a:xfrm>
          <a:ln>
            <a:noFill/>
          </a:ln>
        </p:spPr>
        <p:txBody>
          <a:bodyPr lIns="0" tIns="45720" rIns="0" bIns="45720"/>
          <a:lstStyle>
            <a:lvl1pPr marL="0" indent="0" algn="l">
              <a:defRPr lang="en-US" sz="3600" b="1" dirty="0">
                <a:solidFill>
                  <a:schemeClr val="accent1"/>
                </a:solidFill>
                <a:latin typeface="+mn-lt"/>
                <a:ea typeface="+mn-ea"/>
                <a:cs typeface="ＭＳ Ｐゴシック" charset="0"/>
              </a:defRPr>
            </a:lvl1pPr>
          </a:lstStyle>
          <a:p>
            <a:pPr marL="0" lvl="0" indent="0" algn="l" rtl="0" eaLnBrk="1" fontAlgn="base" hangingPunct="1">
              <a:spcBef>
                <a:spcPts val="1176"/>
              </a:spcBef>
              <a:spcAft>
                <a:spcPct val="0"/>
              </a:spcAft>
              <a:buClr>
                <a:schemeClr val="accent2"/>
              </a:buClr>
              <a:buFont typeface="Wingdings" charset="2"/>
              <a:buNone/>
            </a:pPr>
            <a:endParaRPr lang="en-US" dirty="0"/>
          </a:p>
        </p:txBody>
      </p:sp>
    </p:spTree>
    <p:extLst>
      <p:ext uri="{BB962C8B-B14F-4D97-AF65-F5344CB8AC3E}">
        <p14:creationId xmlns:p14="http://schemas.microsoft.com/office/powerpoint/2010/main" val="14259186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60812"/>
            <a:ext cx="9144000" cy="1154113"/>
            <a:chOff x="0" y="-163513"/>
            <a:chExt cx="6309341" cy="1154113"/>
          </a:xfrm>
        </p:grpSpPr>
        <p:sp>
          <p:nvSpPr>
            <p:cNvPr id="8" name="Rectangle 7"/>
            <p:cNvSpPr/>
            <p:nvPr userDrawn="1"/>
          </p:nvSpPr>
          <p:spPr>
            <a:xfrm>
              <a:off x="0" y="-163513"/>
              <a:ext cx="6309341" cy="1004762"/>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741414" y="2514610"/>
            <a:ext cx="7681746" cy="947915"/>
          </a:xfrm>
          <a:ln>
            <a:noFill/>
          </a:ln>
        </p:spPr>
        <p:txBody>
          <a:bodyPr lIns="0" tIns="45720" rIns="0" bIns="45720"/>
          <a:lstStyle>
            <a:lvl1pPr marL="0" indent="0" algn="l" rtl="0" eaLnBrk="1" fontAlgn="base" hangingPunct="1">
              <a:spcBef>
                <a:spcPts val="0"/>
              </a:spcBef>
              <a:spcAft>
                <a:spcPct val="0"/>
              </a:spcAft>
              <a:buClr>
                <a:schemeClr val="accent2"/>
              </a:buClr>
              <a:buFont typeface="Wingdings" charset="2"/>
              <a:buNone/>
              <a:defRPr lang="en-US" sz="3200" b="1" dirty="0">
                <a:solidFill>
                  <a:schemeClr val="bg1"/>
                </a:solidFill>
                <a:latin typeface="+mn-lt"/>
                <a:ea typeface="+mn-ea"/>
                <a:cs typeface="ＭＳ Ｐゴシック" charset="0"/>
              </a:defRPr>
            </a:lvl1pPr>
          </a:lstStyle>
          <a:p>
            <a:r>
              <a:rPr lang="en-US" dirty="0" smtClean="0"/>
              <a:t>TEMPLATE FOR TEXT/GRAPHIC/PHOTO No Spark</a:t>
            </a:r>
            <a:endParaRPr lang="en-US" dirty="0"/>
          </a:p>
        </p:txBody>
      </p:sp>
    </p:spTree>
    <p:extLst>
      <p:ext uri="{BB962C8B-B14F-4D97-AF65-F5344CB8AC3E}">
        <p14:creationId xmlns:p14="http://schemas.microsoft.com/office/powerpoint/2010/main" val="3777976208"/>
      </p:ext>
    </p:extLst>
  </p:cSld>
  <p:clrMapOvr>
    <a:masterClrMapping/>
  </p:clrMapOvr>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60812"/>
            <a:ext cx="9144000" cy="1154113"/>
            <a:chOff x="0" y="-163513"/>
            <a:chExt cx="6309341" cy="1154113"/>
          </a:xfrm>
        </p:grpSpPr>
        <p:sp>
          <p:nvSpPr>
            <p:cNvPr id="8" name="Rectangle 7"/>
            <p:cNvSpPr/>
            <p:nvPr userDrawn="1"/>
          </p:nvSpPr>
          <p:spPr>
            <a:xfrm>
              <a:off x="0" y="-163513"/>
              <a:ext cx="6309341" cy="1004762"/>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741414" y="2514610"/>
            <a:ext cx="7681746" cy="947915"/>
          </a:xfrm>
          <a:ln>
            <a:noFill/>
          </a:ln>
        </p:spPr>
        <p:txBody>
          <a:bodyPr lIns="0" tIns="45720" rIns="0" bIns="45720"/>
          <a:lstStyle>
            <a:lvl1pPr marL="0" indent="0" algn="l" rtl="0" eaLnBrk="1" fontAlgn="base" hangingPunct="1">
              <a:spcBef>
                <a:spcPts val="0"/>
              </a:spcBef>
              <a:spcAft>
                <a:spcPct val="0"/>
              </a:spcAft>
              <a:buClr>
                <a:schemeClr val="accent2"/>
              </a:buClr>
              <a:buFont typeface="Wingdings" charset="2"/>
              <a:buNone/>
              <a:defRPr lang="en-US" sz="3200" b="1" dirty="0">
                <a:solidFill>
                  <a:schemeClr val="bg1"/>
                </a:solidFill>
                <a:latin typeface="+mn-lt"/>
                <a:ea typeface="+mn-ea"/>
                <a:cs typeface="ＭＳ Ｐゴシック" charset="0"/>
              </a:defRPr>
            </a:lvl1pPr>
          </a:lstStyle>
          <a:p>
            <a:r>
              <a:rPr lang="en-US" dirty="0" smtClean="0"/>
              <a:t>TEMPLATE FOR TEXT/GRAPHIC/PHOTO No Spark</a:t>
            </a:r>
            <a:endParaRPr lang="en-US" dirty="0"/>
          </a:p>
        </p:txBody>
      </p:sp>
    </p:spTree>
    <p:extLst>
      <p:ext uri="{BB962C8B-B14F-4D97-AF65-F5344CB8AC3E}">
        <p14:creationId xmlns:p14="http://schemas.microsoft.com/office/powerpoint/2010/main" val="2372379029"/>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41448"/>
            <a:ext cx="9144000" cy="1173477"/>
            <a:chOff x="0" y="-182877"/>
            <a:chExt cx="6309341" cy="1173477"/>
          </a:xfrm>
        </p:grpSpPr>
        <p:sp>
          <p:nvSpPr>
            <p:cNvPr id="8" name="Rectangle 7"/>
            <p:cNvSpPr/>
            <p:nvPr userDrawn="1"/>
          </p:nvSpPr>
          <p:spPr>
            <a:xfrm>
              <a:off x="0" y="-182877"/>
              <a:ext cx="6309341" cy="1024126"/>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sp>
        <p:nvSpPr>
          <p:cNvPr id="11" name="Text Placeholder 3"/>
          <p:cNvSpPr>
            <a:spLocks noGrp="1"/>
          </p:cNvSpPr>
          <p:nvPr>
            <p:ph type="body" sz="quarter" idx="14" hasCustomPrompt="1"/>
          </p:nvPr>
        </p:nvSpPr>
        <p:spPr>
          <a:xfrm>
            <a:off x="731561" y="2441448"/>
            <a:ext cx="7680877" cy="1021077"/>
          </a:xfrm>
        </p:spPr>
        <p:txBody>
          <a:bodyPr anchor="ctr"/>
          <a:lstStyle>
            <a:lvl1pPr marL="0" indent="0">
              <a:buNone/>
              <a:defRPr sz="3200" b="1">
                <a:solidFill>
                  <a:schemeClr val="bg1"/>
                </a:solidFill>
              </a:defRPr>
            </a:lvl1pPr>
          </a:lstStyle>
          <a:p>
            <a:r>
              <a:rPr lang="en-US" dirty="0" smtClean="0"/>
              <a:t>TEMPLATE FOR CUSTOM SECTION DIVIDER</a:t>
            </a:r>
            <a:endParaRPr lang="en-US" dirty="0"/>
          </a:p>
        </p:txBody>
      </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49030"/>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 FOR TEXT/GRAPHIC/PHOTO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TEMPLATE FOR TEXT/GRAPHIC/PHOTO No Spark</a:t>
            </a:r>
            <a:endParaRPr lang="en-US" dirty="0"/>
          </a:p>
        </p:txBody>
      </p:sp>
      <p:sp>
        <p:nvSpPr>
          <p:cNvPr id="8" name="Content Placeholder 6"/>
          <p:cNvSpPr>
            <a:spLocks noGrp="1"/>
          </p:cNvSpPr>
          <p:nvPr>
            <p:ph sz="quarter" idx="11"/>
          </p:nvPr>
        </p:nvSpPr>
        <p:spPr>
          <a:xfrm>
            <a:off x="457200" y="1527048"/>
            <a:ext cx="8153400" cy="2084830"/>
          </a:xfrm>
        </p:spPr>
        <p:txBody>
          <a:bodyPr/>
          <a:lstStyle>
            <a:lvl1pPr>
              <a:buClrTx/>
              <a:defRPr>
                <a:solidFill>
                  <a:srgbClr val="4A4541"/>
                </a:solidFill>
              </a:defRPr>
            </a:lvl1pPr>
            <a:lvl2pPr>
              <a:buClrTx/>
              <a:defRPr>
                <a:solidFill>
                  <a:srgbClr val="4A4541"/>
                </a:solidFill>
              </a:defRPr>
            </a:lvl2pPr>
            <a:lvl3pPr>
              <a:buClrTx/>
              <a:defRPr>
                <a:solidFill>
                  <a:srgbClr val="4A4541"/>
                </a:solidFill>
              </a:defRPr>
            </a:lvl3pPr>
            <a:lvl4pPr>
              <a:buClrTx/>
              <a:defRPr>
                <a:solidFill>
                  <a:srgbClr val="4A4541"/>
                </a:solidFill>
              </a:defRPr>
            </a:lvl4pPr>
            <a:lvl5pPr>
              <a:buClrTx/>
              <a:defRPr>
                <a:solidFill>
                  <a:srgbClr val="4A454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ClrTx/>
              <a:buNone/>
              <a:defRPr sz="1800" i="1">
                <a:solidFill>
                  <a:srgbClr val="4A4541"/>
                </a:solidFill>
              </a:defRPr>
            </a:lvl1pPr>
          </a:lstStyle>
          <a:p>
            <a:pPr lvl="0"/>
            <a:r>
              <a:rPr lang="en-US" dirty="0" err="1" smtClean="0"/>
              <a:t>Subheader</a:t>
            </a:r>
            <a:r>
              <a:rPr lang="en-US" dirty="0" smtClean="0"/>
              <a:t> Optional</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9" name="Content Placeholder 6"/>
          <p:cNvSpPr>
            <a:spLocks noGrp="1"/>
          </p:cNvSpPr>
          <p:nvPr>
            <p:ph sz="quarter" idx="14"/>
          </p:nvPr>
        </p:nvSpPr>
        <p:spPr>
          <a:xfrm>
            <a:off x="457200" y="4069073"/>
            <a:ext cx="8153400" cy="2084830"/>
          </a:xfrm>
        </p:spPr>
        <p:txBody>
          <a:bodyPr/>
          <a:lstStyle>
            <a:lvl1pPr>
              <a:buClrTx/>
              <a:defRPr>
                <a:solidFill>
                  <a:srgbClr val="4A4541"/>
                </a:solidFill>
              </a:defRPr>
            </a:lvl1pPr>
            <a:lvl2pPr>
              <a:buClrTx/>
              <a:defRPr>
                <a:solidFill>
                  <a:srgbClr val="4A4541"/>
                </a:solidFill>
              </a:defRPr>
            </a:lvl2pPr>
            <a:lvl3pPr>
              <a:buClrTx/>
              <a:defRPr>
                <a:solidFill>
                  <a:srgbClr val="4A4541"/>
                </a:solidFill>
              </a:defRPr>
            </a:lvl3pPr>
            <a:lvl4pPr>
              <a:buClrTx/>
              <a:defRPr>
                <a:solidFill>
                  <a:srgbClr val="4A4541"/>
                </a:solidFill>
              </a:defRPr>
            </a:lvl4pPr>
            <a:lvl5pPr>
              <a:buClrTx/>
              <a:defRPr>
                <a:solidFill>
                  <a:srgbClr val="4A454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3097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MPLATE FOR TEXT With Spark">
    <p:spTree>
      <p:nvGrpSpPr>
        <p:cNvPr id="1" name=""/>
        <p:cNvGrpSpPr/>
        <p:nvPr/>
      </p:nvGrpSpPr>
      <p:grpSpPr>
        <a:xfrm>
          <a:off x="0" y="0"/>
          <a:ext cx="0" cy="0"/>
          <a:chOff x="0" y="0"/>
          <a:chExt cx="0" cy="0"/>
        </a:xfrm>
      </p:grpSpPr>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defRPr/>
            </a:lvl1pPr>
          </a:lstStyle>
          <a:p>
            <a:r>
              <a:rPr lang="en-US" dirty="0" smtClean="0"/>
              <a:t>TEMPLATE FOR TEXT With Spark</a:t>
            </a:r>
            <a:endParaRPr lang="en-US" dirty="0"/>
          </a:p>
        </p:txBody>
      </p:sp>
      <p:sp>
        <p:nvSpPr>
          <p:cNvPr id="8" name="Content Placeholder 6"/>
          <p:cNvSpPr>
            <a:spLocks noGrp="1"/>
          </p:cNvSpPr>
          <p:nvPr>
            <p:ph sz="quarter" idx="11"/>
          </p:nvPr>
        </p:nvSpPr>
        <p:spPr>
          <a:xfrm>
            <a:off x="457200" y="1527048"/>
            <a:ext cx="8153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668143226"/>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MPLATE FOR PROJECT OVERVIEW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TEMPLATE FOR PROJECT OVERVIEW No Spark</a:t>
            </a:r>
            <a:endParaRPr lang="en-US" dirty="0"/>
          </a:p>
        </p:txBody>
      </p:sp>
      <p:sp>
        <p:nvSpPr>
          <p:cNvPr id="7" name="Content Placeholder 6"/>
          <p:cNvSpPr>
            <a:spLocks noGrp="1"/>
          </p:cNvSpPr>
          <p:nvPr>
            <p:ph sz="quarter" idx="11"/>
          </p:nvPr>
        </p:nvSpPr>
        <p:spPr>
          <a:xfrm>
            <a:off x="457200" y="1527048"/>
            <a:ext cx="4038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15"/>
          </p:nvPr>
        </p:nvSpPr>
        <p:spPr>
          <a:xfrm>
            <a:off x="4876800" y="1527048"/>
            <a:ext cx="3810000" cy="2057400"/>
          </a:xfrm>
        </p:spPr>
        <p:txBody>
          <a:bodyPr/>
          <a:lstStyle>
            <a:lvl1pPr>
              <a:defRPr sz="2000"/>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6"/>
          </p:nvPr>
        </p:nvSpPr>
        <p:spPr>
          <a:xfrm>
            <a:off x="4876800" y="3810000"/>
            <a:ext cx="3810000" cy="2133600"/>
          </a:xfrm>
        </p:spPr>
        <p:txBody>
          <a:bodyPr/>
          <a:lstStyle>
            <a:lvl1pPr>
              <a:defRPr sz="2000">
                <a:solidFill>
                  <a:schemeClr val="accent1"/>
                </a:solidFill>
              </a:defRPr>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8"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183065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BY-SIDE/COMPARISON TEXT With Spark">
    <p:spTree>
      <p:nvGrpSpPr>
        <p:cNvPr id="1" name=""/>
        <p:cNvGrpSpPr/>
        <p:nvPr/>
      </p:nvGrpSpPr>
      <p:grpSpPr>
        <a:xfrm>
          <a:off x="0" y="0"/>
          <a:ext cx="0" cy="0"/>
          <a:chOff x="0" y="0"/>
          <a:chExt cx="0" cy="0"/>
        </a:xfrm>
      </p:grpSpPr>
      <p:pic>
        <p:nvPicPr>
          <p:cNvPr id="11"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lnSpc>
                <a:spcPts val="2800"/>
              </a:lnSpc>
              <a:defRPr/>
            </a:lvl1pPr>
          </a:lstStyle>
          <a:p>
            <a:r>
              <a:rPr lang="en-US" dirty="0" smtClean="0"/>
              <a:t>SIDE-BY-SIDE/COMPARISON TEXT With Spark</a:t>
            </a:r>
            <a:endParaRPr lang="en-US" dirty="0"/>
          </a:p>
        </p:txBody>
      </p:sp>
      <p:sp>
        <p:nvSpPr>
          <p:cNvPr id="7" name="Content Placeholder 6"/>
          <p:cNvSpPr>
            <a:spLocks noGrp="1"/>
          </p:cNvSpPr>
          <p:nvPr>
            <p:ph sz="quarter" idx="11"/>
          </p:nvPr>
        </p:nvSpPr>
        <p:spPr>
          <a:xfrm>
            <a:off x="4572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2"/>
          </p:nvPr>
        </p:nvSpPr>
        <p:spPr>
          <a:xfrm>
            <a:off x="48006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742872"/>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8006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1200366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GRAPHIC AND SIDEBAR No Spark">
    <p:spTree>
      <p:nvGrpSpPr>
        <p:cNvPr id="1" name=""/>
        <p:cNvGrpSpPr/>
        <p:nvPr/>
      </p:nvGrpSpPr>
      <p:grpSpPr>
        <a:xfrm>
          <a:off x="0" y="0"/>
          <a:ext cx="0" cy="0"/>
          <a:chOff x="0" y="0"/>
          <a:chExt cx="0" cy="0"/>
        </a:xfrm>
      </p:grpSpPr>
      <p:sp>
        <p:nvSpPr>
          <p:cNvPr id="8" name="Content Placeholder 2"/>
          <p:cNvSpPr>
            <a:spLocks noGrp="1"/>
          </p:cNvSpPr>
          <p:nvPr>
            <p:ph idx="12"/>
          </p:nvPr>
        </p:nvSpPr>
        <p:spPr>
          <a:xfrm>
            <a:off x="457200" y="1527048"/>
            <a:ext cx="6019800" cy="4419600"/>
          </a:xfrm>
        </p:spPr>
        <p:txBody>
          <a:bodyPr/>
          <a:lstStyle>
            <a:lvl1pPr>
              <a:defRPr sz="2400">
                <a:solidFill>
                  <a:schemeClr val="accent1"/>
                </a:solidFill>
              </a:defRPr>
            </a:lvl1pPr>
            <a:lvl2pPr>
              <a:defRPr sz="2000">
                <a:solidFill>
                  <a:schemeClr val="accent1"/>
                </a:solidFill>
              </a:defRPr>
            </a:lvl2pPr>
            <a:lvl3pPr>
              <a:defRPr sz="1600" b="0">
                <a:solidFill>
                  <a:schemeClr val="accent1"/>
                </a:solidFill>
              </a:defRPr>
            </a:lvl3pPr>
            <a:lvl4pPr>
              <a:defRPr sz="1400" b="1">
                <a:solidFill>
                  <a:schemeClr val="accent1"/>
                </a:solidFill>
              </a:defRPr>
            </a:lvl4pPr>
            <a:lvl5pP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ubtitle 2"/>
          <p:cNvSpPr>
            <a:spLocks noGrp="1"/>
          </p:cNvSpPr>
          <p:nvPr>
            <p:ph type="subTitle" idx="11"/>
          </p:nvPr>
        </p:nvSpPr>
        <p:spPr>
          <a:xfrm>
            <a:off x="6705600" y="2565234"/>
            <a:ext cx="2133600" cy="3352800"/>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3"/>
          <p:cNvSpPr>
            <a:spLocks noGrp="1"/>
          </p:cNvSpPr>
          <p:nvPr>
            <p:ph type="body" sz="quarter" idx="14"/>
          </p:nvPr>
        </p:nvSpPr>
        <p:spPr>
          <a:xfrm>
            <a:off x="6705600" y="1527048"/>
            <a:ext cx="2133600" cy="838200"/>
          </a:xfrm>
        </p:spPr>
        <p:txBody>
          <a:bodyPr tIns="91440" bIns="0" anchor="b"/>
          <a:lstStyle>
            <a:lvl1pPr marL="0" indent="0">
              <a:lnSpc>
                <a:spcPct val="100000"/>
              </a:lnSpc>
              <a:spcBef>
                <a:spcPts val="0"/>
              </a:spcBef>
              <a:buFontTx/>
              <a:buNone/>
              <a:defRPr sz="1800" b="1" baseline="0">
                <a:solidFill>
                  <a:schemeClr val="accent2"/>
                </a:solidFill>
              </a:defRPr>
            </a:lvl1pPr>
          </a:lstStyle>
          <a:p>
            <a:pPr lvl="0"/>
            <a:r>
              <a:rPr lang="en-US" smtClean="0"/>
              <a:t>Click to edit Master text styles</a:t>
            </a:r>
          </a:p>
        </p:txBody>
      </p:sp>
      <p:sp>
        <p:nvSpPr>
          <p:cNvPr id="2" name="Title 1"/>
          <p:cNvSpPr>
            <a:spLocks noGrp="1"/>
          </p:cNvSpPr>
          <p:nvPr>
            <p:ph type="title" hasCustomPrompt="1"/>
          </p:nvPr>
        </p:nvSpPr>
        <p:spPr>
          <a:ln>
            <a:noFill/>
          </a:ln>
        </p:spPr>
        <p:txBody>
          <a:bodyPr/>
          <a:lstStyle>
            <a:lvl1pPr>
              <a:defRPr baseline="0"/>
            </a:lvl1pPr>
          </a:lstStyle>
          <a:p>
            <a:r>
              <a:rPr lang="en-US" dirty="0" smtClean="0"/>
              <a:t>TEXT/GRAPHIC AND SIDEBAR No Spark</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365164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smtClean="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a:extLst/>
        </p:spPr>
        <p:txBody>
          <a:bodyPr vert="horz" wrap="square" lIns="457200" tIns="91440" rIns="91440" bIns="0" numCol="1" anchor="ctr"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smtClean="0">
              <a:solidFill>
                <a:schemeClr val="tx2">
                  <a:lumMod val="60000"/>
                  <a:lumOff val="40000"/>
                </a:schemeClr>
              </a:solidFill>
            </a:endParaRPr>
          </a:p>
        </p:txBody>
      </p:sp>
      <p:sp>
        <p:nvSpPr>
          <p:cNvPr id="8" name="Rectangle 1032"/>
          <p:cNvSpPr>
            <a:spLocks noChangeArrowheads="1"/>
          </p:cNvSpPr>
          <p:nvPr userDrawn="1"/>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pic>
        <p:nvPicPr>
          <p:cNvPr id="9" name="Picture 13"/>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54088"/>
      </p:ext>
    </p:extLst>
  </p:cSld>
  <p:clrMap bg1="lt1" tx1="dk1" bg2="lt2" tx2="dk2" accent1="accent1" accent2="accent2" accent3="accent3" accent4="accent4" accent5="accent5" accent6="accent6" hlink="hlink" folHlink="folHlink"/>
  <p:sldLayoutIdLst>
    <p:sldLayoutId id="2147484059" r:id="rId1"/>
    <p:sldLayoutId id="2147484029" r:id="rId2"/>
    <p:sldLayoutId id="2147484058" r:id="rId3"/>
    <p:sldLayoutId id="2147483995" r:id="rId4"/>
    <p:sldLayoutId id="2147483996" r:id="rId5"/>
    <p:sldLayoutId id="2147484005" r:id="rId6"/>
    <p:sldLayoutId id="2147484003" r:id="rId7"/>
    <p:sldLayoutId id="2147484002" r:id="rId8"/>
    <p:sldLayoutId id="2147484001" r:id="rId9"/>
    <p:sldLayoutId id="2147484030" r:id="rId10"/>
    <p:sldLayoutId id="2147484011" r:id="rId11"/>
    <p:sldLayoutId id="2147484021" r:id="rId12"/>
    <p:sldLayoutId id="2147484019" r:id="rId13"/>
    <p:sldLayoutId id="2147484020" r:id="rId14"/>
    <p:sldLayoutId id="2147484016" r:id="rId15"/>
    <p:sldLayoutId id="2147484009" r:id="rId16"/>
    <p:sldLayoutId id="2147484008" r:id="rId17"/>
    <p:sldLayoutId id="2147484015" r:id="rId18"/>
    <p:sldLayoutId id="2147484007" r:id="rId19"/>
    <p:sldLayoutId id="2147484060" r:id="rId20"/>
    <p:sldLayoutId id="2147484061" r:id="rId21"/>
    <p:sldLayoutId id="2147484062" r:id="rId22"/>
    <p:sldLayoutId id="2147484063" r:id="rId23"/>
    <p:sldLayoutId id="2147484064" r:id="rId24"/>
  </p:sldLayoutIdLst>
  <p:timing>
    <p:tnLst>
      <p:par>
        <p:cTn id="1" dur="indefinite" restart="never" nodeType="tmRoot"/>
      </p:par>
    </p:tnLst>
  </p:timing>
  <p:hf sldNum="0" hd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mailto:nguyen-kim@norc.org" TargetMode="External"/><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4878" y="975361"/>
            <a:ext cx="4114800" cy="1539249"/>
          </a:xfrm>
        </p:spPr>
        <p:txBody>
          <a:bodyPr/>
          <a:lstStyle/>
          <a:p>
            <a:pPr lvl="0">
              <a:buClr>
                <a:srgbClr val="E87424"/>
              </a:buClr>
            </a:pPr>
            <a:r>
              <a:rPr lang="en-US" sz="2400" dirty="0">
                <a:solidFill>
                  <a:srgbClr val="4A4541"/>
                </a:solidFill>
              </a:rPr>
              <a:t>Findings from the National Evaluation of the Long-Term Care Ombudsman Program</a:t>
            </a:r>
          </a:p>
        </p:txBody>
      </p:sp>
      <p:sp>
        <p:nvSpPr>
          <p:cNvPr id="8" name="Subtitle 1"/>
          <p:cNvSpPr>
            <a:spLocks noGrp="1"/>
          </p:cNvSpPr>
          <p:nvPr>
            <p:ph type="subTitle" idx="1"/>
          </p:nvPr>
        </p:nvSpPr>
        <p:spPr>
          <a:xfrm>
            <a:off x="4796409" y="2674186"/>
            <a:ext cx="3794716" cy="584089"/>
          </a:xfrm>
        </p:spPr>
        <p:txBody>
          <a:bodyPr/>
          <a:lstStyle/>
          <a:p>
            <a:r>
              <a:rPr lang="en-US" sz="2000" dirty="0">
                <a:solidFill>
                  <a:srgbClr val="4A4541"/>
                </a:solidFill>
              </a:rPr>
              <a:t>2019 SLTCO Training Conference                      Orlando, </a:t>
            </a:r>
            <a:r>
              <a:rPr lang="en-US" sz="2000" dirty="0" smtClean="0">
                <a:solidFill>
                  <a:srgbClr val="4A4541"/>
                </a:solidFill>
              </a:rPr>
              <a:t>FL</a:t>
            </a:r>
            <a:endParaRPr lang="en-US" sz="2000" dirty="0">
              <a:solidFill>
                <a:srgbClr val="4A4541"/>
              </a:solidFill>
            </a:endParaRPr>
          </a:p>
        </p:txBody>
      </p:sp>
      <p:sp>
        <p:nvSpPr>
          <p:cNvPr id="2" name="Text Placeholder 1"/>
          <p:cNvSpPr>
            <a:spLocks noGrp="1"/>
          </p:cNvSpPr>
          <p:nvPr>
            <p:ph type="body" sz="quarter" idx="16"/>
          </p:nvPr>
        </p:nvSpPr>
        <p:spPr>
          <a:xfrm>
            <a:off x="4796409" y="3886195"/>
            <a:ext cx="3703277" cy="781040"/>
          </a:xfrm>
        </p:spPr>
        <p:txBody>
          <a:bodyPr/>
          <a:lstStyle/>
          <a:p>
            <a:r>
              <a:rPr lang="en-US" sz="1800" dirty="0">
                <a:solidFill>
                  <a:srgbClr val="4A4541"/>
                </a:solidFill>
              </a:rPr>
              <a:t>May 22, 2019</a:t>
            </a:r>
          </a:p>
          <a:p>
            <a:pPr>
              <a:spcBef>
                <a:spcPts val="0"/>
              </a:spcBef>
            </a:pPr>
            <a:endParaRPr lang="en-US" sz="1800" dirty="0">
              <a:solidFill>
                <a:srgbClr val="4A4541"/>
              </a:solidFill>
            </a:endParaRPr>
          </a:p>
          <a:p>
            <a:pPr>
              <a:spcBef>
                <a:spcPts val="0"/>
              </a:spcBef>
            </a:pPr>
            <a:r>
              <a:rPr lang="en-US" sz="1800" dirty="0">
                <a:solidFill>
                  <a:srgbClr val="4A4541"/>
                </a:solidFill>
              </a:rPr>
              <a:t>Kim Nguyen, PhD, </a:t>
            </a:r>
            <a:r>
              <a:rPr lang="en-US" sz="1800" i="1" dirty="0">
                <a:solidFill>
                  <a:srgbClr val="4A4541"/>
                </a:solidFill>
              </a:rPr>
              <a:t>NORC  at the University of </a:t>
            </a:r>
            <a:r>
              <a:rPr lang="en-US" sz="1800" i="1" dirty="0" smtClean="0">
                <a:solidFill>
                  <a:srgbClr val="4A4541"/>
                </a:solidFill>
              </a:rPr>
              <a:t>Chicago</a:t>
            </a:r>
            <a:endParaRPr lang="en-US" sz="1800" i="1" dirty="0">
              <a:solidFill>
                <a:srgbClr val="4A4541"/>
              </a:solidFill>
            </a:endParaRPr>
          </a:p>
        </p:txBody>
      </p:sp>
      <p:pic>
        <p:nvPicPr>
          <p:cNvPr id="7" name="Picture Placeholder 10" descr="This is an aerial view of a crowd of people."/>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1" y="990600"/>
            <a:ext cx="4572000" cy="4343400"/>
          </a:xfrm>
        </p:spPr>
      </p:pic>
    </p:spTree>
    <p:extLst>
      <p:ext uri="{BB962C8B-B14F-4D97-AF65-F5344CB8AC3E}">
        <p14:creationId xmlns:p14="http://schemas.microsoft.com/office/powerpoint/2010/main" val="185122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 Evaluation and Special Studies Related to the LTCOP</a:t>
            </a:r>
            <a:endParaRPr lang="en-US" dirty="0"/>
          </a:p>
        </p:txBody>
      </p:sp>
      <p:sp>
        <p:nvSpPr>
          <p:cNvPr id="8" name="Content Placeholder 1"/>
          <p:cNvSpPr>
            <a:spLocks noGrp="1"/>
          </p:cNvSpPr>
          <p:nvPr>
            <p:ph sz="quarter" idx="13"/>
          </p:nvPr>
        </p:nvSpPr>
        <p:spPr/>
        <p:txBody>
          <a:bodyPr/>
          <a:lstStyle/>
          <a:p>
            <a:r>
              <a:rPr lang="en-US" smtClean="0"/>
              <a:t>Data Collection</a:t>
            </a:r>
            <a:endParaRPr lang="en-US" dirty="0"/>
          </a:p>
        </p:txBody>
      </p:sp>
      <p:sp>
        <p:nvSpPr>
          <p:cNvPr id="6" name="Content Placeholder 5"/>
          <p:cNvSpPr>
            <a:spLocks noGrp="1"/>
          </p:cNvSpPr>
          <p:nvPr>
            <p:ph sz="quarter" idx="11"/>
          </p:nvPr>
        </p:nvSpPr>
        <p:spPr/>
        <p:txBody>
          <a:bodyPr/>
          <a:lstStyle/>
          <a:p>
            <a:r>
              <a:rPr lang="en-US" sz="2000" b="1" dirty="0" smtClean="0"/>
              <a:t>Round 2 Local Data Collection (27 States) </a:t>
            </a:r>
          </a:p>
          <a:p>
            <a:pPr marL="0" indent="0" algn="ctr">
              <a:buNone/>
            </a:pPr>
            <a:r>
              <a:rPr lang="en-US" sz="2000" b="1" dirty="0" smtClean="0"/>
              <a:t>ACL/</a:t>
            </a:r>
            <a:r>
              <a:rPr lang="en-US" sz="2000" b="1" dirty="0" err="1" smtClean="0"/>
              <a:t>AoA</a:t>
            </a:r>
            <a:r>
              <a:rPr lang="en-US" sz="2000" b="1" dirty="0" smtClean="0"/>
              <a:t> Region</a:t>
            </a:r>
          </a:p>
          <a:p>
            <a:endParaRPr lang="en-US" dirty="0" smtClean="0"/>
          </a:p>
          <a:p>
            <a:endParaRPr lang="en-US" dirty="0" smtClean="0"/>
          </a:p>
          <a:p>
            <a:endParaRPr lang="en-US" dirty="0" smtClean="0"/>
          </a:p>
          <a:p>
            <a:endParaRPr lang="en-US" dirty="0" smtClean="0"/>
          </a:p>
          <a:p>
            <a:endParaRPr lang="en-US" dirty="0" smtClean="0"/>
          </a:p>
          <a:p>
            <a:pPr lvl="1"/>
            <a:endParaRPr lang="en-US" dirty="0"/>
          </a:p>
        </p:txBody>
      </p:sp>
      <p:graphicFrame>
        <p:nvGraphicFramePr>
          <p:cNvPr id="7" name="Table 6" descr="This table shows the 27 states that were selected for inclusion in the study's local-level data collection. States are organized by the 10 ACL/AoA regions."/>
          <p:cNvGraphicFramePr>
            <a:graphicFrameLocks noGrp="1"/>
          </p:cNvGraphicFramePr>
          <p:nvPr>
            <p:extLst>
              <p:ext uri="{D42A27DB-BD31-4B8C-83A1-F6EECF244321}">
                <p14:modId xmlns:p14="http://schemas.microsoft.com/office/powerpoint/2010/main" val="525468871"/>
              </p:ext>
            </p:extLst>
          </p:nvPr>
        </p:nvGraphicFramePr>
        <p:xfrm>
          <a:off x="365806" y="2423171"/>
          <a:ext cx="8153400" cy="2219960"/>
        </p:xfrm>
        <a:graphic>
          <a:graphicData uri="http://schemas.openxmlformats.org/drawingml/2006/table">
            <a:tbl>
              <a:tblPr firstRow="1" bandRow="1">
                <a:tableStyleId>{5C22544A-7EE6-4342-B048-85BDC9FD1C3A}</a:tableStyleId>
              </a:tblPr>
              <a:tblGrid>
                <a:gridCol w="815340"/>
                <a:gridCol w="815340"/>
                <a:gridCol w="815340"/>
                <a:gridCol w="815340"/>
                <a:gridCol w="815340"/>
                <a:gridCol w="815340"/>
                <a:gridCol w="815340"/>
                <a:gridCol w="815340"/>
                <a:gridCol w="815340"/>
                <a:gridCol w="815340"/>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solidFill>
                            <a:srgbClr val="4A4541"/>
                          </a:solidFill>
                        </a:rPr>
                        <a:t>ME</a:t>
                      </a:r>
                      <a:endParaRPr lang="en-US" dirty="0">
                        <a:solidFill>
                          <a:srgbClr val="4A4541"/>
                        </a:solidFill>
                      </a:endParaRPr>
                    </a:p>
                  </a:txBody>
                  <a:tcPr/>
                </a:tc>
                <a:tc>
                  <a:txBody>
                    <a:bodyPr/>
                    <a:lstStyle/>
                    <a:p>
                      <a:pPr algn="ctr"/>
                      <a:r>
                        <a:rPr lang="en-US" dirty="0" smtClean="0">
                          <a:solidFill>
                            <a:srgbClr val="4A4541"/>
                          </a:solidFill>
                        </a:rPr>
                        <a:t>NJ</a:t>
                      </a:r>
                      <a:endParaRPr lang="en-US" dirty="0">
                        <a:solidFill>
                          <a:srgbClr val="4A4541"/>
                        </a:solidFill>
                      </a:endParaRPr>
                    </a:p>
                  </a:txBody>
                  <a:tcPr/>
                </a:tc>
                <a:tc>
                  <a:txBody>
                    <a:bodyPr/>
                    <a:lstStyle/>
                    <a:p>
                      <a:pPr algn="ctr"/>
                      <a:r>
                        <a:rPr lang="en-US" dirty="0" smtClean="0">
                          <a:solidFill>
                            <a:srgbClr val="4A4541"/>
                          </a:solidFill>
                        </a:rPr>
                        <a:t>DE</a:t>
                      </a:r>
                      <a:endParaRPr lang="en-US" dirty="0">
                        <a:solidFill>
                          <a:srgbClr val="4A4541"/>
                        </a:solidFill>
                      </a:endParaRPr>
                    </a:p>
                  </a:txBody>
                  <a:tcPr/>
                </a:tc>
                <a:tc>
                  <a:txBody>
                    <a:bodyPr/>
                    <a:lstStyle/>
                    <a:p>
                      <a:pPr algn="ctr"/>
                      <a:r>
                        <a:rPr lang="en-US" dirty="0" smtClean="0">
                          <a:solidFill>
                            <a:srgbClr val="4A4541"/>
                          </a:solidFill>
                        </a:rPr>
                        <a:t>FL</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IA</a:t>
                      </a:r>
                    </a:p>
                  </a:txBody>
                  <a:tcPr/>
                </a:tc>
                <a:tc>
                  <a:txBody>
                    <a:bodyPr/>
                    <a:lstStyle/>
                    <a:p>
                      <a:pPr algn="ctr"/>
                      <a:r>
                        <a:rPr lang="en-US" dirty="0" smtClean="0">
                          <a:solidFill>
                            <a:srgbClr val="4A4541"/>
                          </a:solidFill>
                        </a:rPr>
                        <a:t>ND</a:t>
                      </a:r>
                      <a:endParaRPr lang="en-US" dirty="0">
                        <a:solidFill>
                          <a:srgbClr val="4A4541"/>
                        </a:solidFill>
                      </a:endParaRPr>
                    </a:p>
                  </a:txBody>
                  <a:tcPr/>
                </a:tc>
                <a:tc>
                  <a:txBody>
                    <a:bodyPr/>
                    <a:lstStyle/>
                    <a:p>
                      <a:pPr algn="ctr"/>
                      <a:r>
                        <a:rPr lang="en-US" dirty="0" smtClean="0">
                          <a:solidFill>
                            <a:srgbClr val="4A4541"/>
                          </a:solidFill>
                        </a:rPr>
                        <a:t>AZ</a:t>
                      </a:r>
                      <a:endParaRPr lang="en-US" dirty="0">
                        <a:solidFill>
                          <a:srgbClr val="4A4541"/>
                        </a:solidFill>
                      </a:endParaRPr>
                    </a:p>
                  </a:txBody>
                  <a:tcPr/>
                </a:tc>
                <a:tc>
                  <a:txBody>
                    <a:bodyPr/>
                    <a:lstStyle/>
                    <a:p>
                      <a:pPr algn="ctr"/>
                      <a:r>
                        <a:rPr lang="en-US" dirty="0" smtClean="0">
                          <a:solidFill>
                            <a:srgbClr val="4A4541"/>
                          </a:solidFill>
                        </a:rPr>
                        <a:t>AK</a:t>
                      </a:r>
                      <a:endParaRPr lang="en-US" dirty="0">
                        <a:solidFill>
                          <a:srgbClr val="4A4541"/>
                        </a:solidFill>
                      </a:endParaRPr>
                    </a:p>
                  </a:txBody>
                  <a:tcPr/>
                </a:tc>
              </a:tr>
              <a:tr h="370840">
                <a:tc>
                  <a:txBody>
                    <a:bodyPr/>
                    <a:lstStyle/>
                    <a:p>
                      <a:pPr algn="ctr"/>
                      <a:r>
                        <a:rPr lang="en-US" dirty="0" smtClean="0">
                          <a:solidFill>
                            <a:srgbClr val="4A4541"/>
                          </a:solidFill>
                        </a:rPr>
                        <a:t>RI</a:t>
                      </a:r>
                      <a:endParaRPr lang="en-US" dirty="0">
                        <a:solidFill>
                          <a:srgbClr val="4A4541"/>
                        </a:solidFill>
                      </a:endParaRPr>
                    </a:p>
                  </a:txBody>
                  <a:tcPr/>
                </a:tc>
                <a:tc>
                  <a:txBody>
                    <a:bodyPr/>
                    <a:lstStyle/>
                    <a:p>
                      <a:pPr algn="ctr"/>
                      <a:r>
                        <a:rPr lang="en-US" dirty="0" smtClean="0">
                          <a:solidFill>
                            <a:srgbClr val="4A4541"/>
                          </a:solidFill>
                        </a:rPr>
                        <a:t>NY</a:t>
                      </a:r>
                      <a:endParaRPr lang="en-US" dirty="0">
                        <a:solidFill>
                          <a:srgbClr val="4A4541"/>
                        </a:solidFill>
                      </a:endParaRPr>
                    </a:p>
                  </a:txBody>
                  <a:tcPr/>
                </a:tc>
                <a:tc>
                  <a:txBody>
                    <a:bodyPr/>
                    <a:lstStyle/>
                    <a:p>
                      <a:pPr algn="ctr"/>
                      <a:r>
                        <a:rPr lang="en-US" dirty="0" smtClean="0">
                          <a:solidFill>
                            <a:srgbClr val="4A4541"/>
                          </a:solidFill>
                        </a:rPr>
                        <a:t>VA</a:t>
                      </a:r>
                      <a:endParaRPr lang="en-US" dirty="0">
                        <a:solidFill>
                          <a:srgbClr val="4A4541"/>
                        </a:solidFill>
                      </a:endParaRPr>
                    </a:p>
                  </a:txBody>
                  <a:tcPr/>
                </a:tc>
                <a:tc>
                  <a:txBody>
                    <a:bodyPr/>
                    <a:lstStyle/>
                    <a:p>
                      <a:pPr algn="ctr"/>
                      <a:r>
                        <a:rPr lang="en-US" dirty="0" smtClean="0">
                          <a:solidFill>
                            <a:srgbClr val="4A4541"/>
                          </a:solidFill>
                        </a:rPr>
                        <a:t>KY</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NE</a:t>
                      </a:r>
                    </a:p>
                  </a:txBody>
                  <a:tcPr/>
                </a:tc>
                <a:tc>
                  <a:txBody>
                    <a:bodyPr/>
                    <a:lstStyle/>
                    <a:p>
                      <a:pPr algn="ctr"/>
                      <a:r>
                        <a:rPr lang="en-US" dirty="0" smtClean="0">
                          <a:solidFill>
                            <a:srgbClr val="4A4541"/>
                          </a:solidFill>
                        </a:rPr>
                        <a:t>SD</a:t>
                      </a:r>
                      <a:endParaRPr lang="en-US" dirty="0">
                        <a:solidFill>
                          <a:srgbClr val="4A4541"/>
                        </a:solidFill>
                      </a:endParaRPr>
                    </a:p>
                  </a:txBody>
                  <a:tcPr/>
                </a:tc>
                <a:tc>
                  <a:txBody>
                    <a:bodyPr/>
                    <a:lstStyle/>
                    <a:p>
                      <a:pPr algn="ctr"/>
                      <a:r>
                        <a:rPr lang="en-US" dirty="0" smtClean="0">
                          <a:solidFill>
                            <a:srgbClr val="4A4541"/>
                          </a:solidFill>
                        </a:rPr>
                        <a:t>CA</a:t>
                      </a:r>
                      <a:endParaRPr lang="en-US" dirty="0">
                        <a:solidFill>
                          <a:srgbClr val="4A4541"/>
                        </a:solidFill>
                      </a:endParaRPr>
                    </a:p>
                  </a:txBody>
                  <a:tcPr/>
                </a:tc>
                <a:tc>
                  <a:txBody>
                    <a:bodyPr/>
                    <a:lstStyle/>
                    <a:p>
                      <a:pPr algn="ctr"/>
                      <a:r>
                        <a:rPr lang="en-US" dirty="0" smtClean="0">
                          <a:solidFill>
                            <a:srgbClr val="4A4541"/>
                          </a:solidFill>
                        </a:rPr>
                        <a:t>WA</a:t>
                      </a:r>
                      <a:endParaRPr lang="en-US" dirty="0">
                        <a:solidFill>
                          <a:srgbClr val="4A4541"/>
                        </a:solidFill>
                      </a:endParaRPr>
                    </a:p>
                  </a:txBody>
                  <a:tcPr/>
                </a:tc>
              </a:tr>
              <a:tr h="370840">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solidFill>
                      <a:srgbClr val="D5D3D1"/>
                    </a:solidFill>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4A4541"/>
                          </a:solidFill>
                        </a:rPr>
                        <a:t>TN</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OH</a:t>
                      </a: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HI</a:t>
                      </a:r>
                    </a:p>
                  </a:txBody>
                  <a:tcPr/>
                </a:tc>
                <a:tc>
                  <a:txBody>
                    <a:bodyPr/>
                    <a:lstStyle/>
                    <a:p>
                      <a:pPr algn="ctr"/>
                      <a:r>
                        <a:rPr lang="en-US" dirty="0" smtClean="0">
                          <a:solidFill>
                            <a:srgbClr val="D5D3D1"/>
                          </a:solidFill>
                        </a:rPr>
                        <a:t>-</a:t>
                      </a:r>
                      <a:endParaRPr lang="en-US" dirty="0">
                        <a:solidFill>
                          <a:srgbClr val="D5D3D1"/>
                        </a:solidFill>
                      </a:endParaRPr>
                    </a:p>
                  </a:txBody>
                  <a:tcPr/>
                </a:tc>
              </a:tr>
              <a:tr h="370840">
                <a:tc>
                  <a:txBody>
                    <a:bodyPr/>
                    <a:lstStyle/>
                    <a:p>
                      <a:pPr algn="ctr"/>
                      <a:r>
                        <a:rPr lang="en-US" dirty="0" smtClean="0">
                          <a:solidFill>
                            <a:srgbClr val="EBEAEA"/>
                          </a:solidFill>
                        </a:rPr>
                        <a:t>-</a:t>
                      </a:r>
                      <a:endParaRPr lang="en-US" dirty="0">
                        <a:solidFill>
                          <a:srgbClr val="EBEAEA"/>
                        </a:solidFill>
                      </a:endParaRPr>
                    </a:p>
                  </a:txBody>
                  <a:tcPr>
                    <a:solidFill>
                      <a:srgbClr val="EBEAEA"/>
                    </a:solidFill>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4A4541"/>
                          </a:solidFill>
                        </a:rPr>
                        <a:t>SC</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MN</a:t>
                      </a: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NV</a:t>
                      </a:r>
                    </a:p>
                  </a:txBody>
                  <a:tcPr/>
                </a:tc>
                <a:tc>
                  <a:txBody>
                    <a:bodyPr/>
                    <a:lstStyle/>
                    <a:p>
                      <a:pPr algn="ctr"/>
                      <a:r>
                        <a:rPr lang="en-US" dirty="0" smtClean="0">
                          <a:solidFill>
                            <a:srgbClr val="EBEAEA"/>
                          </a:solidFill>
                        </a:rPr>
                        <a:t>-</a:t>
                      </a:r>
                      <a:endParaRPr lang="en-US" dirty="0">
                        <a:solidFill>
                          <a:srgbClr val="D5D3D1"/>
                        </a:solidFill>
                      </a:endParaRPr>
                    </a:p>
                  </a:txBody>
                  <a:tcPr/>
                </a:tc>
              </a:tr>
              <a:tr h="340336">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WI</a:t>
                      </a: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r>
            </a:tbl>
          </a:graphicData>
        </a:graphic>
      </p:graphicFrame>
      <p:sp>
        <p:nvSpPr>
          <p:cNvPr id="14" name="Content Placeholder 13"/>
          <p:cNvSpPr>
            <a:spLocks noGrp="1"/>
          </p:cNvSpPr>
          <p:nvPr>
            <p:ph sz="quarter" idx="14"/>
          </p:nvPr>
        </p:nvSpPr>
        <p:spPr>
          <a:xfrm>
            <a:off x="365806" y="4709145"/>
            <a:ext cx="8153400" cy="1627635"/>
          </a:xfrm>
        </p:spPr>
        <p:txBody>
          <a:bodyPr/>
          <a:lstStyle/>
          <a:p>
            <a:r>
              <a:rPr lang="en-US" b="1" dirty="0"/>
              <a:t>Reporting</a:t>
            </a:r>
          </a:p>
          <a:p>
            <a:pPr lvl="1"/>
            <a:r>
              <a:rPr lang="en-US" dirty="0"/>
              <a:t>Findings will be disseminated through a Final Report, research briefs, and conference presentations</a:t>
            </a:r>
            <a:r>
              <a:rPr lang="en-US" dirty="0" smtClean="0"/>
              <a:t>.</a:t>
            </a:r>
            <a:endParaRPr lang="en-US" dirty="0"/>
          </a:p>
        </p:txBody>
      </p:sp>
    </p:spTree>
    <p:extLst>
      <p:ext uri="{BB962C8B-B14F-4D97-AF65-F5344CB8AC3E}">
        <p14:creationId xmlns:p14="http://schemas.microsoft.com/office/powerpoint/2010/main" val="409888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 Advocacy</a:t>
            </a:r>
            <a:endParaRPr lang="en-US" dirty="0"/>
          </a:p>
        </p:txBody>
      </p:sp>
    </p:spTree>
    <p:extLst>
      <p:ext uri="{BB962C8B-B14F-4D97-AF65-F5344CB8AC3E}">
        <p14:creationId xmlns:p14="http://schemas.microsoft.com/office/powerpoint/2010/main" val="4096419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Advocacy</a:t>
            </a:r>
            <a:endParaRPr lang="en-US" dirty="0"/>
          </a:p>
        </p:txBody>
      </p:sp>
      <p:sp>
        <p:nvSpPr>
          <p:cNvPr id="4" name="Content Placeholder 3"/>
          <p:cNvSpPr>
            <a:spLocks noGrp="1"/>
          </p:cNvSpPr>
          <p:nvPr>
            <p:ph sz="quarter" idx="13"/>
          </p:nvPr>
        </p:nvSpPr>
        <p:spPr/>
        <p:txBody>
          <a:bodyPr/>
          <a:lstStyle/>
          <a:p>
            <a:r>
              <a:rPr lang="en-US" dirty="0" smtClean="0"/>
              <a:t>Overview</a:t>
            </a:r>
            <a:endParaRPr lang="en-US" dirty="0"/>
          </a:p>
        </p:txBody>
      </p:sp>
      <p:sp>
        <p:nvSpPr>
          <p:cNvPr id="3" name="Content Placeholder 2"/>
          <p:cNvSpPr>
            <a:spLocks noGrp="1"/>
          </p:cNvSpPr>
          <p:nvPr>
            <p:ph sz="quarter" idx="11"/>
          </p:nvPr>
        </p:nvSpPr>
        <p:spPr/>
        <p:txBody>
          <a:bodyPr/>
          <a:lstStyle/>
          <a:p>
            <a:r>
              <a:rPr lang="en-US" sz="1800" dirty="0"/>
              <a:t>According to the OAA, </a:t>
            </a:r>
            <a:r>
              <a:rPr lang="en-US" sz="1800" b="1" dirty="0" smtClean="0"/>
              <a:t>individual </a:t>
            </a:r>
            <a:r>
              <a:rPr lang="en-US" sz="1800" b="1" dirty="0"/>
              <a:t>advocacy </a:t>
            </a:r>
            <a:r>
              <a:rPr lang="en-US" sz="1800" dirty="0"/>
              <a:t>involves the following:</a:t>
            </a:r>
          </a:p>
          <a:p>
            <a:pPr lvl="1"/>
            <a:r>
              <a:rPr lang="en-US" sz="1600" dirty="0" smtClean="0"/>
              <a:t>Identifying, investigating, and resolving complaints made on behalf of residents </a:t>
            </a:r>
          </a:p>
          <a:p>
            <a:pPr lvl="1"/>
            <a:r>
              <a:rPr lang="en-US" sz="1600" dirty="0"/>
              <a:t>Identifying, investigating, and resolving complaints that </a:t>
            </a:r>
            <a:r>
              <a:rPr lang="en-US" sz="1600" dirty="0" smtClean="0"/>
              <a:t>relate to the action, inaction, or decisions that may have adverse affects on resident rights</a:t>
            </a:r>
            <a:endParaRPr lang="en-US" sz="1600" dirty="0"/>
          </a:p>
          <a:p>
            <a:pPr lvl="1"/>
            <a:r>
              <a:rPr lang="en-US" sz="1600" dirty="0" smtClean="0"/>
              <a:t>Referring residents to agencies which can provide additional services</a:t>
            </a:r>
            <a:endParaRPr lang="en-US" sz="1600" dirty="0"/>
          </a:p>
          <a:p>
            <a:pPr lvl="1"/>
            <a:r>
              <a:rPr lang="en-US" sz="1600" dirty="0" smtClean="0"/>
              <a:t>Ensuring residents have timely and unimpeded access to the services provided by the LTCOP</a:t>
            </a:r>
          </a:p>
          <a:p>
            <a:r>
              <a:rPr lang="en-US" sz="1800" dirty="0" smtClean="0"/>
              <a:t>SLTCOs oversee individual advocacy activities and set goals for facility visits</a:t>
            </a:r>
          </a:p>
          <a:p>
            <a:r>
              <a:rPr lang="en-US" sz="1800" dirty="0" smtClean="0"/>
              <a:t>Facility visits and complaint handling are two components of individual advocacy</a:t>
            </a:r>
          </a:p>
          <a:p>
            <a:endParaRPr lang="en-US" sz="1800" dirty="0" smtClean="0"/>
          </a:p>
        </p:txBody>
      </p:sp>
    </p:spTree>
    <p:extLst>
      <p:ext uri="{BB962C8B-B14F-4D97-AF65-F5344CB8AC3E}">
        <p14:creationId xmlns:p14="http://schemas.microsoft.com/office/powerpoint/2010/main" val="151002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Goals for Visiting Facilities</a:t>
            </a:r>
            <a:endParaRPr lang="en-US" dirty="0"/>
          </a:p>
        </p:txBody>
      </p:sp>
      <p:sp>
        <p:nvSpPr>
          <p:cNvPr id="4" name="Content Placeholder 3"/>
          <p:cNvSpPr>
            <a:spLocks noGrp="1"/>
          </p:cNvSpPr>
          <p:nvPr>
            <p:ph sz="quarter" idx="13"/>
          </p:nvPr>
        </p:nvSpPr>
        <p:spPr/>
        <p:txBody>
          <a:bodyPr/>
          <a:lstStyle/>
          <a:p>
            <a:r>
              <a:rPr lang="en-US" dirty="0" smtClean="0"/>
              <a:t>Data: SLTCO Survey </a:t>
            </a:r>
            <a:endParaRPr lang="en-US" dirty="0"/>
          </a:p>
        </p:txBody>
      </p:sp>
      <p:graphicFrame>
        <p:nvGraphicFramePr>
          <p:cNvPr id="7" name="Table 6" descr="This table shows Ombudsman programs' goals for visiting nursing homes and board and care homes. Most State Ombudsmen reported that they aim to visit both types of facilities at least quarterly. "/>
          <p:cNvGraphicFramePr>
            <a:graphicFrameLocks noGrp="1"/>
          </p:cNvGraphicFramePr>
          <p:nvPr>
            <p:extLst>
              <p:ext uri="{D42A27DB-BD31-4B8C-83A1-F6EECF244321}">
                <p14:modId xmlns:p14="http://schemas.microsoft.com/office/powerpoint/2010/main" val="3631118509"/>
              </p:ext>
            </p:extLst>
          </p:nvPr>
        </p:nvGraphicFramePr>
        <p:xfrm>
          <a:off x="457244" y="1561855"/>
          <a:ext cx="8138071" cy="3604486"/>
        </p:xfrm>
        <a:graphic>
          <a:graphicData uri="http://schemas.openxmlformats.org/drawingml/2006/table">
            <a:tbl>
              <a:tblPr firstRow="1" bandRow="1">
                <a:tableStyleId>{5C22544A-7EE6-4342-B048-85BDC9FD1C3A}</a:tableStyleId>
              </a:tblPr>
              <a:tblGrid>
                <a:gridCol w="3554560"/>
                <a:gridCol w="2432067"/>
                <a:gridCol w="2151444"/>
              </a:tblGrid>
              <a:tr h="688566">
                <a:tc>
                  <a:txBody>
                    <a:bodyPr/>
                    <a:lstStyle/>
                    <a:p>
                      <a:pPr marL="0" marR="0" algn="ctr">
                        <a:lnSpc>
                          <a:spcPct val="115000"/>
                        </a:lnSpc>
                        <a:spcBef>
                          <a:spcPts val="0"/>
                        </a:spcBef>
                        <a:spcAft>
                          <a:spcPts val="0"/>
                        </a:spcAft>
                      </a:pPr>
                      <a:r>
                        <a:rPr lang="en-US" sz="1600" dirty="0" smtClean="0">
                          <a:effectLst/>
                          <a:latin typeface="+mn-lt"/>
                          <a:ea typeface="+mn-ea"/>
                          <a:cs typeface="+mn-cs"/>
                        </a:rPr>
                        <a:t>What</a:t>
                      </a:r>
                      <a:r>
                        <a:rPr lang="en-US" sz="1600" baseline="0" dirty="0" smtClean="0">
                          <a:effectLst/>
                          <a:latin typeface="+mn-lt"/>
                          <a:ea typeface="+mn-ea"/>
                          <a:cs typeface="+mn-cs"/>
                        </a:rPr>
                        <a:t> are your statewide program’s visiting goals?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smtClean="0">
                          <a:effectLst/>
                        </a:rPr>
                        <a:t>Nursing Homes</a:t>
                      </a:r>
                      <a:endParaRPr lang="en-US" sz="1600" dirty="0">
                        <a:effectLst/>
                      </a:endParaRPr>
                    </a:p>
                  </a:txBody>
                  <a:tcPr marL="116094" marR="116094" marT="0" marB="0" anchor="ctr"/>
                </a:tc>
                <a:tc>
                  <a:txBody>
                    <a:bodyPr/>
                    <a:lstStyle/>
                    <a:p>
                      <a:pPr marL="0" marR="0" algn="ctr">
                        <a:lnSpc>
                          <a:spcPct val="115000"/>
                        </a:lnSpc>
                        <a:spcBef>
                          <a:spcPts val="0"/>
                        </a:spcBef>
                        <a:spcAft>
                          <a:spcPts val="0"/>
                        </a:spcAft>
                      </a:pPr>
                      <a:r>
                        <a:rPr lang="en-US" sz="1600" dirty="0" smtClean="0">
                          <a:effectLst/>
                        </a:rPr>
                        <a:t>Board and Care Homes</a:t>
                      </a:r>
                      <a:endParaRPr lang="en-US" sz="1600" dirty="0">
                        <a:effectLst/>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None</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12</a:t>
                      </a:r>
                      <a:r>
                        <a:rPr lang="en-US" sz="1600" dirty="0" smtClean="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18%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At least weekly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At least monthly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15%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At least quarterly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b="1" dirty="0">
                          <a:solidFill>
                            <a:srgbClr val="002060"/>
                          </a:solidFill>
                          <a:effectLst/>
                        </a:rPr>
                        <a:t>60%</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b="1" dirty="0">
                          <a:solidFill>
                            <a:srgbClr val="002060"/>
                          </a:solidFill>
                          <a:effectLst/>
                        </a:rPr>
                        <a:t>53%</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At least twice a year</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At least annually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r h="416560">
                <a:tc>
                  <a:txBody>
                    <a:bodyPr/>
                    <a:lstStyle/>
                    <a:p>
                      <a:pPr marL="0" marR="0">
                        <a:lnSpc>
                          <a:spcPct val="115000"/>
                        </a:lnSpc>
                        <a:spcBef>
                          <a:spcPts val="0"/>
                        </a:spcBef>
                        <a:spcAft>
                          <a:spcPts val="0"/>
                        </a:spcAft>
                      </a:pPr>
                      <a:r>
                        <a:rPr lang="en-US" sz="1600" dirty="0">
                          <a:effectLst/>
                        </a:rPr>
                        <a:t>Other</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c>
                  <a:txBody>
                    <a:bodyPr/>
                    <a:lstStyle/>
                    <a:p>
                      <a:pPr marL="0" marR="0" algn="ctr">
                        <a:lnSpc>
                          <a:spcPct val="115000"/>
                        </a:lnSpc>
                        <a:spcBef>
                          <a:spcPts val="0"/>
                        </a:spcBef>
                        <a:spcAft>
                          <a:spcPts val="0"/>
                        </a:spcAft>
                      </a:pPr>
                      <a:r>
                        <a:rPr lang="en-US" sz="1600" dirty="0">
                          <a:effectLst/>
                        </a:rPr>
                        <a:t>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6094" marR="116094" marT="0" marB="0" anchor="ctr"/>
                </a:tc>
              </a:tr>
            </a:tbl>
          </a:graphicData>
        </a:graphic>
      </p:graphicFrame>
    </p:spTree>
    <p:extLst>
      <p:ext uri="{BB962C8B-B14F-4D97-AF65-F5344CB8AC3E}">
        <p14:creationId xmlns:p14="http://schemas.microsoft.com/office/powerpoint/2010/main" val="390471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Visit Decisions – Local Ombudsman Entities</a:t>
            </a:r>
            <a:endParaRPr lang="en-US" dirty="0"/>
          </a:p>
        </p:txBody>
      </p:sp>
      <p:sp>
        <p:nvSpPr>
          <p:cNvPr id="4" name="Content Placeholder 3"/>
          <p:cNvSpPr>
            <a:spLocks noGrp="1"/>
          </p:cNvSpPr>
          <p:nvPr>
            <p:ph sz="quarter" idx="13"/>
          </p:nvPr>
        </p:nvSpPr>
        <p:spPr/>
        <p:txBody>
          <a:bodyPr/>
          <a:lstStyle/>
          <a:p>
            <a:r>
              <a:rPr lang="en-US" dirty="0" smtClean="0"/>
              <a:t>Data: Local Ombudsman Survey</a:t>
            </a:r>
            <a:endParaRPr lang="en-US" dirty="0"/>
          </a:p>
        </p:txBody>
      </p:sp>
      <p:graphicFrame>
        <p:nvGraphicFramePr>
          <p:cNvPr id="9" name="Content Placeholder 8" descr="This table reports how assignments to facility visits are made. Ninety-three percent of local Ombudsmen reported that Ombudsmen are assigned to a specific facility or group of facilities to visit based on geographic region. Additionally, 71% reported that Ombudsmen visit facilities in response to information about facility problems and resident complaints.&#10;"/>
          <p:cNvGraphicFramePr>
            <a:graphicFrameLocks noGrp="1"/>
          </p:cNvGraphicFramePr>
          <p:nvPr>
            <p:ph sz="quarter" idx="11"/>
            <p:extLst>
              <p:ext uri="{D42A27DB-BD31-4B8C-83A1-F6EECF244321}">
                <p14:modId xmlns:p14="http://schemas.microsoft.com/office/powerpoint/2010/main" val="255749239"/>
              </p:ext>
            </p:extLst>
          </p:nvPr>
        </p:nvGraphicFramePr>
        <p:xfrm>
          <a:off x="457244" y="1527175"/>
          <a:ext cx="8229511" cy="4705812"/>
        </p:xfrm>
        <a:graphic>
          <a:graphicData uri="http://schemas.openxmlformats.org/drawingml/2006/table">
            <a:tbl>
              <a:tblPr firstRow="1" bandRow="1">
                <a:tableStyleId>{5C22544A-7EE6-4342-B048-85BDC9FD1C3A}</a:tableStyleId>
              </a:tblPr>
              <a:tblGrid>
                <a:gridCol w="6105766"/>
                <a:gridCol w="2123745"/>
              </a:tblGrid>
              <a:tr h="558466">
                <a:tc>
                  <a:txBody>
                    <a:bodyPr/>
                    <a:lstStyle/>
                    <a:p>
                      <a:pPr marL="0" marR="0" algn="l" defTabSz="914400" rtl="0" eaLnBrk="1" latinLnBrk="0" hangingPunct="1">
                        <a:lnSpc>
                          <a:spcPct val="115000"/>
                        </a:lnSpc>
                        <a:spcBef>
                          <a:spcPts val="0"/>
                        </a:spcBef>
                        <a:spcAft>
                          <a:spcPts val="0"/>
                        </a:spcAft>
                      </a:pPr>
                      <a:r>
                        <a:rPr lang="en-US" sz="1400" kern="1200" dirty="0" smtClean="0">
                          <a:effectLst/>
                        </a:rPr>
                        <a:t>How are decisions made about facility visits?</a:t>
                      </a:r>
                      <a:endParaRPr lang="en-US" sz="1400" b="0" kern="120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kern="1200" dirty="0">
                          <a:effectLst/>
                        </a:rPr>
                        <a:t>Local </a:t>
                      </a:r>
                      <a:r>
                        <a:rPr lang="en-US" sz="1400" kern="1200" dirty="0" smtClean="0">
                          <a:effectLst/>
                        </a:rPr>
                        <a:t>Ombudsman Entities</a:t>
                      </a:r>
                      <a:endParaRPr lang="en-US" sz="1400" b="0" kern="1200" dirty="0">
                        <a:solidFill>
                          <a:schemeClr val="dk1"/>
                        </a:solidFill>
                        <a:effectLst/>
                        <a:latin typeface="+mn-lt"/>
                        <a:ea typeface="+mn-ea"/>
                        <a:cs typeface="+mn-cs"/>
                      </a:endParaRPr>
                    </a:p>
                  </a:txBody>
                  <a:tcPr marL="68580" marR="68580" marT="0" marB="0" anchor="ctr"/>
                </a:tc>
              </a:tr>
              <a:tr h="447368">
                <a:tc>
                  <a:txBody>
                    <a:bodyPr/>
                    <a:lstStyle/>
                    <a:p>
                      <a:pPr marL="0" marR="0" algn="l" defTabSz="914400" rtl="0" eaLnBrk="1" latinLnBrk="0" hangingPunct="1">
                        <a:lnSpc>
                          <a:spcPct val="115000"/>
                        </a:lnSpc>
                        <a:spcBef>
                          <a:spcPts val="0"/>
                        </a:spcBef>
                        <a:spcAft>
                          <a:spcPts val="0"/>
                        </a:spcAft>
                      </a:pPr>
                      <a:r>
                        <a:rPr lang="en-US" sz="1400" b="0" kern="1200" dirty="0">
                          <a:effectLst/>
                        </a:rPr>
                        <a:t>Ombudsmen are assigned to a specific facility or group of facilities to visit, based on geographic region.</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2060"/>
                          </a:solidFill>
                          <a:effectLst/>
                        </a:rPr>
                        <a:t>93%</a:t>
                      </a:r>
                      <a:endParaRPr lang="en-US" sz="1400" b="1" kern="1200" dirty="0">
                        <a:solidFill>
                          <a:srgbClr val="002060"/>
                        </a:solidFill>
                        <a:effectLst/>
                        <a:latin typeface="+mn-lt"/>
                        <a:ea typeface="+mn-ea"/>
                        <a:cs typeface="+mn-cs"/>
                      </a:endParaRPr>
                    </a:p>
                  </a:txBody>
                  <a:tcPr marL="68580" marR="68580" anchor="ctr"/>
                </a:tc>
              </a:tr>
              <a:tr h="365756">
                <a:tc>
                  <a:txBody>
                    <a:bodyPr/>
                    <a:lstStyle/>
                    <a:p>
                      <a:pPr marL="0" marR="0" algn="l" defTabSz="914400" rtl="0" eaLnBrk="1" latinLnBrk="0" hangingPunct="1">
                        <a:lnSpc>
                          <a:spcPct val="115000"/>
                        </a:lnSpc>
                        <a:spcBef>
                          <a:spcPts val="0"/>
                        </a:spcBef>
                        <a:spcAft>
                          <a:spcPts val="0"/>
                        </a:spcAft>
                      </a:pPr>
                      <a:r>
                        <a:rPr lang="en-US" sz="1400" b="0" kern="1200" dirty="0">
                          <a:effectLst/>
                        </a:rPr>
                        <a:t>Ombudsmen are assigned to a specific facility or group of facilities to visit, based on facility characteristics (for example, size, and ownership, level of services provided).</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kern="1200">
                          <a:effectLst/>
                        </a:rPr>
                        <a:t>27%</a:t>
                      </a:r>
                      <a:endParaRPr lang="en-US" sz="1400" b="0" kern="1200">
                        <a:solidFill>
                          <a:schemeClr val="dk1"/>
                        </a:solidFill>
                        <a:effectLst/>
                        <a:latin typeface="+mn-lt"/>
                        <a:ea typeface="+mn-ea"/>
                        <a:cs typeface="+mn-cs"/>
                      </a:endParaRPr>
                    </a:p>
                  </a:txBody>
                  <a:tcPr marL="68580" marR="68580" anchor="ctr"/>
                </a:tc>
              </a:tr>
              <a:tr h="399686">
                <a:tc>
                  <a:txBody>
                    <a:bodyPr/>
                    <a:lstStyle/>
                    <a:p>
                      <a:pPr marL="0" marR="0" algn="l" defTabSz="914400" rtl="0" eaLnBrk="1" latinLnBrk="0" hangingPunct="1">
                        <a:lnSpc>
                          <a:spcPct val="115000"/>
                        </a:lnSpc>
                        <a:spcBef>
                          <a:spcPts val="0"/>
                        </a:spcBef>
                        <a:spcAft>
                          <a:spcPts val="0"/>
                        </a:spcAft>
                      </a:pPr>
                      <a:r>
                        <a:rPr lang="en-US" sz="1400" b="0" kern="1200" dirty="0" smtClean="0">
                          <a:effectLst/>
                        </a:rPr>
                        <a:t>Ombudsmen </a:t>
                      </a:r>
                      <a:r>
                        <a:rPr lang="en-US" sz="1400" b="0" kern="1200" dirty="0">
                          <a:effectLst/>
                        </a:rPr>
                        <a:t>visit facilities in response to information about facility problems and resident complaints.</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2060"/>
                          </a:solidFill>
                          <a:effectLst/>
                          <a:latin typeface="+mn-lt"/>
                          <a:ea typeface="+mn-ea"/>
                          <a:cs typeface="+mn-cs"/>
                        </a:rPr>
                        <a:t>71%</a:t>
                      </a:r>
                    </a:p>
                  </a:txBody>
                  <a:tcPr marL="68580" marR="68580" anchor="ctr"/>
                </a:tc>
              </a:tr>
              <a:tr h="331826">
                <a:tc>
                  <a:txBody>
                    <a:bodyPr/>
                    <a:lstStyle/>
                    <a:p>
                      <a:pPr marL="0" marR="0" algn="l" defTabSz="914400" rtl="0" eaLnBrk="1" latinLnBrk="0" hangingPunct="1">
                        <a:lnSpc>
                          <a:spcPct val="115000"/>
                        </a:lnSpc>
                        <a:spcBef>
                          <a:spcPts val="0"/>
                        </a:spcBef>
                        <a:spcAft>
                          <a:spcPts val="0"/>
                        </a:spcAft>
                      </a:pPr>
                      <a:r>
                        <a:rPr lang="en-US" sz="1400" b="0" kern="1200" dirty="0">
                          <a:effectLst/>
                        </a:rPr>
                        <a:t>Ombudsmen are assigned to cases (regardless of facility) based on their expertise in the type of complaint that has been reported (for example, complaints related to involuntary discharges or transfers).</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kern="1200" dirty="0">
                          <a:effectLst/>
                        </a:rPr>
                        <a:t>20%</a:t>
                      </a:r>
                      <a:endParaRPr lang="en-US" sz="1400" b="0" kern="1200" dirty="0">
                        <a:solidFill>
                          <a:schemeClr val="dk1"/>
                        </a:solidFill>
                        <a:effectLst/>
                        <a:latin typeface="+mn-lt"/>
                        <a:ea typeface="+mn-ea"/>
                        <a:cs typeface="+mn-cs"/>
                      </a:endParaRPr>
                    </a:p>
                  </a:txBody>
                  <a:tcPr marL="68580" marR="68580" anchor="ctr"/>
                </a:tc>
              </a:tr>
              <a:tr h="558466">
                <a:tc>
                  <a:txBody>
                    <a:bodyPr/>
                    <a:lstStyle/>
                    <a:p>
                      <a:pPr marL="0" marR="0" algn="l" defTabSz="914400" rtl="0" eaLnBrk="1" latinLnBrk="0" hangingPunct="1">
                        <a:lnSpc>
                          <a:spcPct val="115000"/>
                        </a:lnSpc>
                        <a:spcBef>
                          <a:spcPts val="0"/>
                        </a:spcBef>
                        <a:spcAft>
                          <a:spcPts val="0"/>
                        </a:spcAft>
                      </a:pPr>
                      <a:r>
                        <a:rPr lang="en-US" sz="1400" b="0" kern="1200" dirty="0">
                          <a:effectLst/>
                        </a:rPr>
                        <a:t>Ombudsmen prioritize facilities that have not recently received complaint-related visits.</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kern="1200" dirty="0">
                          <a:effectLst/>
                        </a:rPr>
                        <a:t>17%</a:t>
                      </a:r>
                      <a:endParaRPr lang="en-US" sz="1400" b="0" kern="1200" dirty="0">
                        <a:solidFill>
                          <a:schemeClr val="dk1"/>
                        </a:solidFill>
                        <a:effectLst/>
                        <a:latin typeface="+mn-lt"/>
                        <a:ea typeface="+mn-ea"/>
                        <a:cs typeface="+mn-cs"/>
                      </a:endParaRPr>
                    </a:p>
                  </a:txBody>
                  <a:tcPr marL="68580" marR="68580" anchor="ctr"/>
                </a:tc>
              </a:tr>
              <a:tr h="346092">
                <a:tc>
                  <a:txBody>
                    <a:bodyPr/>
                    <a:lstStyle/>
                    <a:p>
                      <a:pPr marL="0" marR="0" algn="l" defTabSz="914400" rtl="0" eaLnBrk="1" latinLnBrk="0" hangingPunct="1">
                        <a:lnSpc>
                          <a:spcPct val="115000"/>
                        </a:lnSpc>
                        <a:spcBef>
                          <a:spcPts val="0"/>
                        </a:spcBef>
                        <a:spcAft>
                          <a:spcPts val="0"/>
                        </a:spcAft>
                      </a:pPr>
                      <a:r>
                        <a:rPr lang="en-US" sz="1400" b="0" kern="1200" dirty="0">
                          <a:effectLst/>
                        </a:rPr>
                        <a:t>Ombudsmen are not assigned to specific facilities or groups of facilities.</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kern="1200" dirty="0">
                          <a:effectLst/>
                        </a:rPr>
                        <a:t>4%</a:t>
                      </a:r>
                      <a:endParaRPr lang="en-US" sz="1400" b="0" kern="1200" dirty="0">
                        <a:solidFill>
                          <a:schemeClr val="dk1"/>
                        </a:solidFill>
                        <a:effectLst/>
                        <a:latin typeface="+mn-lt"/>
                        <a:ea typeface="+mn-ea"/>
                        <a:cs typeface="+mn-cs"/>
                      </a:endParaRPr>
                    </a:p>
                  </a:txBody>
                  <a:tcPr marL="68580" marR="68580" anchor="ctr"/>
                </a:tc>
              </a:tr>
              <a:tr h="399686">
                <a:tc>
                  <a:txBody>
                    <a:bodyPr/>
                    <a:lstStyle/>
                    <a:p>
                      <a:pPr marL="0" marR="0" algn="l" defTabSz="914400" rtl="0" eaLnBrk="1" latinLnBrk="0" hangingPunct="1">
                        <a:lnSpc>
                          <a:spcPct val="115000"/>
                        </a:lnSpc>
                        <a:spcBef>
                          <a:spcPts val="0"/>
                        </a:spcBef>
                        <a:spcAft>
                          <a:spcPts val="0"/>
                        </a:spcAft>
                      </a:pPr>
                      <a:r>
                        <a:rPr lang="en-US" sz="1400" b="0" kern="1200" dirty="0">
                          <a:effectLst/>
                        </a:rPr>
                        <a:t>Other </a:t>
                      </a:r>
                      <a:endParaRPr lang="en-US" sz="1400" b="0" kern="1200" dirty="0">
                        <a:solidFill>
                          <a:schemeClr val="dk1"/>
                        </a:solidFill>
                        <a:effectLst/>
                        <a:latin typeface="+mn-lt"/>
                        <a:ea typeface="+mn-ea"/>
                        <a:cs typeface="+mn-cs"/>
                      </a:endParaRPr>
                    </a:p>
                  </a:txBody>
                  <a:tcPr marL="68580" marR="68580" anchor="ctr"/>
                </a:tc>
                <a:tc>
                  <a:txBody>
                    <a:bodyPr/>
                    <a:lstStyle/>
                    <a:p>
                      <a:pPr marL="0" marR="0" algn="ctr" defTabSz="914400" rtl="0" eaLnBrk="1" latinLnBrk="0" hangingPunct="1">
                        <a:lnSpc>
                          <a:spcPct val="115000"/>
                        </a:lnSpc>
                        <a:spcBef>
                          <a:spcPts val="0"/>
                        </a:spcBef>
                        <a:spcAft>
                          <a:spcPts val="0"/>
                        </a:spcAft>
                      </a:pPr>
                      <a:r>
                        <a:rPr lang="en-US" sz="1400" kern="1200" dirty="0">
                          <a:effectLst/>
                        </a:rPr>
                        <a:t>13%</a:t>
                      </a:r>
                      <a:endParaRPr lang="en-US" sz="1400" b="0" kern="1200" dirty="0">
                        <a:solidFill>
                          <a:schemeClr val="dk1"/>
                        </a:solidFill>
                        <a:effectLst/>
                        <a:latin typeface="+mn-lt"/>
                        <a:ea typeface="+mn-ea"/>
                        <a:cs typeface="+mn-cs"/>
                      </a:endParaRPr>
                    </a:p>
                  </a:txBody>
                  <a:tcPr marL="68580" marR="68580" anchor="ctr"/>
                </a:tc>
              </a:tr>
            </a:tbl>
          </a:graphicData>
        </a:graphic>
      </p:graphicFrame>
    </p:spTree>
    <p:extLst>
      <p:ext uri="{BB962C8B-B14F-4D97-AF65-F5344CB8AC3E}">
        <p14:creationId xmlns:p14="http://schemas.microsoft.com/office/powerpoint/2010/main" val="84607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Home Visits</a:t>
            </a:r>
            <a:endParaRPr lang="en-US" dirty="0"/>
          </a:p>
        </p:txBody>
      </p:sp>
      <p:sp>
        <p:nvSpPr>
          <p:cNvPr id="7" name="Content Placeholder 3"/>
          <p:cNvSpPr>
            <a:spLocks noGrp="1"/>
          </p:cNvSpPr>
          <p:nvPr>
            <p:ph sz="quarter" idx="13"/>
          </p:nvPr>
        </p:nvSpPr>
        <p:spPr>
          <a:xfrm>
            <a:off x="0" y="1112542"/>
            <a:ext cx="9144000" cy="304800"/>
          </a:xfrm>
        </p:spPr>
        <p:txBody>
          <a:bodyPr/>
          <a:lstStyle/>
          <a:p>
            <a:r>
              <a:rPr lang="en-US" dirty="0" smtClean="0"/>
              <a:t>Data: SLTCO Survey, Local Ombudsman Survey, Volunteer </a:t>
            </a:r>
            <a:r>
              <a:rPr lang="en-US" dirty="0" smtClean="0"/>
              <a:t>Ombudsman Survey</a:t>
            </a:r>
            <a:endParaRPr lang="en-US" dirty="0"/>
          </a:p>
        </p:txBody>
      </p:sp>
      <p:graphicFrame>
        <p:nvGraphicFramePr>
          <p:cNvPr id="8" name="Table 7" descr="This table shows percentages of Ombudsman staff (State, local, and volunteers) that conduct nursing home visits, the types of visits they conduct, and the number of facilities to which they are assigned. Compared to State Ombudsmen, local and volunteer Ombudsmen are more likely to conduct routine visits. In addition, local Ombudsmen are more likely to visit nursing homes in response to complaints, compared to State Ombudsmen and volunteer Ombudsmen. On average, local Ombudsmen are assigned to more nursing homes than volunteer Ombudsmen. "/>
          <p:cNvGraphicFramePr>
            <a:graphicFrameLocks noGrp="1"/>
          </p:cNvGraphicFramePr>
          <p:nvPr>
            <p:extLst>
              <p:ext uri="{D42A27DB-BD31-4B8C-83A1-F6EECF244321}">
                <p14:modId xmlns:p14="http://schemas.microsoft.com/office/powerpoint/2010/main" val="3624639931"/>
              </p:ext>
            </p:extLst>
          </p:nvPr>
        </p:nvGraphicFramePr>
        <p:xfrm>
          <a:off x="457200" y="1521132"/>
          <a:ext cx="8153400" cy="3718403"/>
        </p:xfrm>
        <a:graphic>
          <a:graphicData uri="http://schemas.openxmlformats.org/drawingml/2006/table">
            <a:tbl>
              <a:tblPr firstRow="1" bandRow="1">
                <a:tableStyleId>{5C22544A-7EE6-4342-B048-85BDC9FD1C3A}</a:tableStyleId>
              </a:tblPr>
              <a:tblGrid>
                <a:gridCol w="3840483"/>
                <a:gridCol w="1371585"/>
                <a:gridCol w="1463024"/>
                <a:gridCol w="1478308"/>
              </a:tblGrid>
              <a:tr h="627722">
                <a:tc>
                  <a:txBody>
                    <a:bodyPr/>
                    <a:lstStyle/>
                    <a:p>
                      <a:pPr marL="0" marR="0" algn="ctr">
                        <a:lnSpc>
                          <a:spcPct val="115000"/>
                        </a:lnSpc>
                        <a:spcBef>
                          <a:spcPts val="0"/>
                        </a:spcBef>
                        <a:spcAft>
                          <a:spcPts val="0"/>
                        </a:spcAft>
                      </a:pPr>
                      <a:r>
                        <a:rPr lang="en-US" sz="1600" dirty="0">
                          <a:effectLst/>
                        </a:rPr>
                        <a:t>Respondents</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SLTCO</a:t>
                      </a:r>
                    </a:p>
                  </a:txBody>
                  <a:tcPr marL="58229" marR="58229" marT="0" marB="0" anchor="ctr"/>
                </a:tc>
                <a:tc>
                  <a:txBody>
                    <a:bodyPr/>
                    <a:lstStyle/>
                    <a:p>
                      <a:pPr marL="0" marR="0" algn="ctr">
                        <a:lnSpc>
                          <a:spcPct val="115000"/>
                        </a:lnSpc>
                        <a:spcBef>
                          <a:spcPts val="0"/>
                        </a:spcBef>
                        <a:spcAft>
                          <a:spcPts val="0"/>
                        </a:spcAft>
                      </a:pPr>
                      <a:r>
                        <a:rPr lang="en-US" sz="1600" dirty="0">
                          <a:effectLst/>
                        </a:rPr>
                        <a:t>Local Ombudsmen</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Volunteer Ombudsmen</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r h="506136">
                <a:tc>
                  <a:txBody>
                    <a:bodyPr/>
                    <a:lstStyle/>
                    <a:p>
                      <a:pPr marL="0" marR="0">
                        <a:lnSpc>
                          <a:spcPct val="115000"/>
                        </a:lnSpc>
                        <a:spcBef>
                          <a:spcPts val="0"/>
                        </a:spcBef>
                        <a:spcAft>
                          <a:spcPts val="0"/>
                        </a:spcAft>
                      </a:pPr>
                      <a:r>
                        <a:rPr lang="en-US" sz="1600" dirty="0">
                          <a:effectLst/>
                        </a:rPr>
                        <a:t>Personally visits nursing homes</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81%</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a:effectLst/>
                        </a:rPr>
                        <a:t>89%</a:t>
                      </a:r>
                      <a:endParaRPr lang="en-US" sz="160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a:effectLst/>
                        </a:rPr>
                        <a:t>80%</a:t>
                      </a:r>
                      <a:endParaRPr lang="en-US" sz="1600">
                        <a:effectLst/>
                        <a:latin typeface="Times New Roman" panose="02020603050405020304" pitchFamily="18" charset="0"/>
                        <a:ea typeface="Calibri" panose="020F0502020204030204" pitchFamily="34" charset="0"/>
                      </a:endParaRPr>
                    </a:p>
                  </a:txBody>
                  <a:tcPr marL="58229" marR="58229" marT="0" marB="0" anchor="ctr"/>
                </a:tc>
              </a:tr>
              <a:tr h="506136">
                <a:tc>
                  <a:txBody>
                    <a:bodyPr/>
                    <a:lstStyle/>
                    <a:p>
                      <a:pPr marL="0" marR="0" indent="0">
                        <a:lnSpc>
                          <a:spcPct val="115000"/>
                        </a:lnSpc>
                        <a:spcBef>
                          <a:spcPts val="0"/>
                        </a:spcBef>
                        <a:spcAft>
                          <a:spcPts val="0"/>
                        </a:spcAft>
                      </a:pPr>
                      <a:r>
                        <a:rPr lang="en-US" sz="1600" dirty="0">
                          <a:effectLst/>
                        </a:rPr>
                        <a:t>Visit on a routine basis (not complaint driven)</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45%</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smtClean="0">
                          <a:solidFill>
                            <a:srgbClr val="002060"/>
                          </a:solidFill>
                          <a:effectLst/>
                        </a:rPr>
                        <a:t>80%</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smtClean="0">
                          <a:solidFill>
                            <a:srgbClr val="002060"/>
                          </a:solidFill>
                          <a:effectLst/>
                        </a:rPr>
                        <a:t>95%</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r>
              <a:tr h="658196">
                <a:tc>
                  <a:txBody>
                    <a:bodyPr/>
                    <a:lstStyle/>
                    <a:p>
                      <a:pPr marL="0" marR="0" indent="0">
                        <a:lnSpc>
                          <a:spcPct val="115000"/>
                        </a:lnSpc>
                        <a:spcBef>
                          <a:spcPts val="0"/>
                        </a:spcBef>
                        <a:spcAft>
                          <a:spcPts val="0"/>
                        </a:spcAft>
                      </a:pPr>
                      <a:r>
                        <a:rPr lang="en-US" sz="1600" dirty="0">
                          <a:effectLst/>
                        </a:rPr>
                        <a:t>Visit in response to facility problems and resident complaints</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71%</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a:solidFill>
                            <a:srgbClr val="002060"/>
                          </a:solidFill>
                          <a:effectLst/>
                        </a:rPr>
                        <a:t>87%</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a:effectLst/>
                        </a:rPr>
                        <a:t>59%</a:t>
                      </a:r>
                      <a:endParaRPr lang="en-US" sz="1600">
                        <a:effectLst/>
                        <a:latin typeface="Times New Roman" panose="02020603050405020304" pitchFamily="18" charset="0"/>
                        <a:ea typeface="Calibri" panose="020F0502020204030204" pitchFamily="34" charset="0"/>
                      </a:endParaRPr>
                    </a:p>
                  </a:txBody>
                  <a:tcPr marL="58229" marR="58229" marT="0" marB="0" anchor="ctr"/>
                </a:tc>
              </a:tr>
              <a:tr h="327500">
                <a:tc>
                  <a:txBody>
                    <a:bodyPr/>
                    <a:lstStyle/>
                    <a:p>
                      <a:pPr marL="0" marR="0">
                        <a:lnSpc>
                          <a:spcPct val="115000"/>
                        </a:lnSpc>
                        <a:spcBef>
                          <a:spcPts val="0"/>
                        </a:spcBef>
                        <a:spcAft>
                          <a:spcPts val="0"/>
                        </a:spcAft>
                      </a:pPr>
                      <a:r>
                        <a:rPr lang="en-US" sz="1600" dirty="0">
                          <a:effectLst/>
                        </a:rPr>
                        <a:t>Mean - # of facilities assigned</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smtClean="0">
                          <a:solidFill>
                            <a:srgbClr val="002060"/>
                          </a:solidFill>
                          <a:effectLst/>
                        </a:rPr>
                        <a:t>20</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r h="327500">
                <a:tc>
                  <a:txBody>
                    <a:bodyPr/>
                    <a:lstStyle/>
                    <a:p>
                      <a:pPr marL="0" marR="0">
                        <a:lnSpc>
                          <a:spcPct val="115000"/>
                        </a:lnSpc>
                        <a:spcBef>
                          <a:spcPts val="0"/>
                        </a:spcBef>
                        <a:spcAft>
                          <a:spcPts val="0"/>
                        </a:spcAft>
                      </a:pPr>
                      <a:r>
                        <a:rPr lang="en-US" sz="1600" dirty="0" smtClean="0">
                          <a:effectLst/>
                          <a:latin typeface="+mj-lt"/>
                          <a:ea typeface="Calibri" panose="020F0502020204030204" pitchFamily="34" charset="0"/>
                        </a:rPr>
                        <a:t>Median - # of facilities</a:t>
                      </a:r>
                      <a:r>
                        <a:rPr lang="en-US" sz="1600" baseline="0" dirty="0" smtClean="0">
                          <a:effectLst/>
                          <a:latin typeface="+mj-lt"/>
                          <a:ea typeface="Calibri" panose="020F0502020204030204" pitchFamily="34" charset="0"/>
                        </a:rPr>
                        <a:t> assigned</a:t>
                      </a:r>
                      <a:endParaRPr lang="en-US" sz="1600" dirty="0">
                        <a:effectLst/>
                        <a:latin typeface="+mj-lt"/>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rPr>
                        <a:t>- </a:t>
                      </a:r>
                      <a:endParaRPr lang="en-US" sz="1600" dirty="0">
                        <a:effectLst/>
                        <a:latin typeface="+mj-lt"/>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smtClean="0">
                          <a:solidFill>
                            <a:srgbClr val="002060"/>
                          </a:solidFill>
                          <a:effectLst/>
                          <a:latin typeface="+mj-lt"/>
                          <a:ea typeface="Calibri" panose="020F0502020204030204" pitchFamily="34" charset="0"/>
                        </a:rPr>
                        <a:t>12</a:t>
                      </a:r>
                      <a:endParaRPr lang="en-US" sz="1600" b="1" dirty="0">
                        <a:solidFill>
                          <a:srgbClr val="002060"/>
                        </a:solidFill>
                        <a:effectLst/>
                        <a:latin typeface="+mj-lt"/>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rPr>
                        <a:t>1</a:t>
                      </a:r>
                      <a:endParaRPr lang="en-US" sz="1600" dirty="0">
                        <a:effectLst/>
                        <a:latin typeface="+mj-lt"/>
                        <a:ea typeface="Calibri" panose="020F0502020204030204" pitchFamily="34" charset="0"/>
                      </a:endParaRPr>
                    </a:p>
                  </a:txBody>
                  <a:tcPr marL="58229" marR="58229" marT="0" marB="0" anchor="ctr"/>
                </a:tc>
              </a:tr>
              <a:tr h="710517">
                <a:tc>
                  <a:txBody>
                    <a:bodyPr/>
                    <a:lstStyle/>
                    <a:p>
                      <a:pPr marL="0" marR="0">
                        <a:lnSpc>
                          <a:spcPct val="115000"/>
                        </a:lnSpc>
                        <a:spcBef>
                          <a:spcPts val="0"/>
                        </a:spcBef>
                        <a:spcAft>
                          <a:spcPts val="0"/>
                        </a:spcAft>
                      </a:pPr>
                      <a:r>
                        <a:rPr lang="en-US" sz="1600" dirty="0">
                          <a:effectLst/>
                        </a:rPr>
                        <a:t>Range - # of facilities assigned</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latin typeface="+mn-lt"/>
                          <a:ea typeface="+mn-ea"/>
                        </a:rPr>
                        <a:t>-</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a:solidFill>
                            <a:srgbClr val="002060"/>
                          </a:solidFill>
                          <a:effectLst/>
                        </a:rPr>
                        <a:t>0-300</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0-30</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bl>
          </a:graphicData>
        </a:graphic>
      </p:graphicFrame>
    </p:spTree>
    <p:extLst>
      <p:ext uri="{BB962C8B-B14F-4D97-AF65-F5344CB8AC3E}">
        <p14:creationId xmlns:p14="http://schemas.microsoft.com/office/powerpoint/2010/main" val="673127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and Care Home Visits</a:t>
            </a:r>
            <a:endParaRPr lang="en-US" dirty="0"/>
          </a:p>
        </p:txBody>
      </p:sp>
      <p:sp>
        <p:nvSpPr>
          <p:cNvPr id="7" name="Content Placeholder 3"/>
          <p:cNvSpPr>
            <a:spLocks noGrp="1"/>
          </p:cNvSpPr>
          <p:nvPr>
            <p:ph sz="quarter" idx="13"/>
          </p:nvPr>
        </p:nvSpPr>
        <p:spPr>
          <a:xfrm>
            <a:off x="0" y="1112542"/>
            <a:ext cx="9144000" cy="304800"/>
          </a:xfrm>
        </p:spPr>
        <p:txBody>
          <a:bodyPr/>
          <a:lstStyle/>
          <a:p>
            <a:r>
              <a:rPr lang="en-US" dirty="0" smtClean="0"/>
              <a:t>Data: SLTCO Survey, Local Ombudsman Survey, Volunteer </a:t>
            </a:r>
            <a:r>
              <a:rPr lang="en-US" dirty="0" smtClean="0"/>
              <a:t>Ombudsman Survey</a:t>
            </a:r>
            <a:endParaRPr lang="en-US" dirty="0"/>
          </a:p>
        </p:txBody>
      </p:sp>
      <p:graphicFrame>
        <p:nvGraphicFramePr>
          <p:cNvPr id="8" name="Table 7" descr="This table shows percentages of Ombudsman staff (State, local, and volunteers) that conduct board and care visits, the types of visits they conduct, and the number of facilities to which they are assigned. Volunteer Ombudsmen are more likely to conduct routine visits compared to State and local Ombudsmen. Similar to nursing homes, local Ombudsmen are more likely to visit board and care homes in response to complaints than State Ombudsmen and volunteer Ombudsmen. On average, local Ombudsmen are assigned to more board and care homes than volunteer Ombudsmen. "/>
          <p:cNvGraphicFramePr>
            <a:graphicFrameLocks noGrp="1"/>
          </p:cNvGraphicFramePr>
          <p:nvPr>
            <p:extLst>
              <p:ext uri="{D42A27DB-BD31-4B8C-83A1-F6EECF244321}">
                <p14:modId xmlns:p14="http://schemas.microsoft.com/office/powerpoint/2010/main" val="3393578119"/>
              </p:ext>
            </p:extLst>
          </p:nvPr>
        </p:nvGraphicFramePr>
        <p:xfrm>
          <a:off x="457200" y="1521132"/>
          <a:ext cx="8153400" cy="3651513"/>
        </p:xfrm>
        <a:graphic>
          <a:graphicData uri="http://schemas.openxmlformats.org/drawingml/2006/table">
            <a:tbl>
              <a:tblPr firstRow="1" bandRow="1">
                <a:tableStyleId>{5C22544A-7EE6-4342-B048-85BDC9FD1C3A}</a:tableStyleId>
              </a:tblPr>
              <a:tblGrid>
                <a:gridCol w="3749044"/>
                <a:gridCol w="1463024"/>
                <a:gridCol w="1554463"/>
                <a:gridCol w="1386869"/>
              </a:tblGrid>
              <a:tr h="506136">
                <a:tc>
                  <a:txBody>
                    <a:bodyPr/>
                    <a:lstStyle/>
                    <a:p>
                      <a:pPr marL="0" marR="0" algn="ctr">
                        <a:lnSpc>
                          <a:spcPct val="115000"/>
                        </a:lnSpc>
                        <a:spcBef>
                          <a:spcPts val="0"/>
                        </a:spcBef>
                        <a:spcAft>
                          <a:spcPts val="0"/>
                        </a:spcAft>
                      </a:pPr>
                      <a:r>
                        <a:rPr lang="en-US" sz="1600" dirty="0">
                          <a:effectLst/>
                        </a:rPr>
                        <a:t>Respondents</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SLTCO</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Local Ombudsmen</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Volunteer Ombudsmen</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r h="506136">
                <a:tc>
                  <a:txBody>
                    <a:bodyPr/>
                    <a:lstStyle/>
                    <a:p>
                      <a:pPr marL="0" marR="0">
                        <a:lnSpc>
                          <a:spcPct val="115000"/>
                        </a:lnSpc>
                        <a:spcBef>
                          <a:spcPts val="0"/>
                        </a:spcBef>
                        <a:spcAft>
                          <a:spcPts val="0"/>
                        </a:spcAft>
                      </a:pPr>
                      <a:r>
                        <a:rPr lang="en-US" sz="1600" dirty="0">
                          <a:effectLst/>
                        </a:rPr>
                        <a:t>Personally visits </a:t>
                      </a:r>
                      <a:r>
                        <a:rPr lang="en-US" sz="1600" dirty="0" smtClean="0">
                          <a:effectLst/>
                        </a:rPr>
                        <a:t>board and care </a:t>
                      </a:r>
                      <a:r>
                        <a:rPr lang="en-US" sz="1600" dirty="0">
                          <a:effectLst/>
                        </a:rPr>
                        <a:t>homes</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69%</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76%</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a:effectLst/>
                        </a:rPr>
                        <a:t>51%</a:t>
                      </a:r>
                      <a:endParaRPr lang="en-US" sz="1600">
                        <a:effectLst/>
                        <a:latin typeface="Times New Roman" panose="02020603050405020304" pitchFamily="18" charset="0"/>
                        <a:ea typeface="Calibri" panose="020F0502020204030204" pitchFamily="34" charset="0"/>
                      </a:endParaRPr>
                    </a:p>
                  </a:txBody>
                  <a:tcPr marL="58229" marR="58229" marT="0" marB="0" anchor="ctr"/>
                </a:tc>
              </a:tr>
              <a:tr h="506136">
                <a:tc>
                  <a:txBody>
                    <a:bodyPr/>
                    <a:lstStyle/>
                    <a:p>
                      <a:pPr marL="0" marR="0" indent="0">
                        <a:lnSpc>
                          <a:spcPct val="115000"/>
                        </a:lnSpc>
                        <a:spcBef>
                          <a:spcPts val="0"/>
                        </a:spcBef>
                        <a:spcAft>
                          <a:spcPts val="0"/>
                        </a:spcAft>
                      </a:pPr>
                      <a:r>
                        <a:rPr lang="en-US" sz="1600" dirty="0">
                          <a:effectLst/>
                        </a:rPr>
                        <a:t>Visit on a routine basis (not complaint driven)</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36%</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78%</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a:solidFill>
                            <a:srgbClr val="002060"/>
                          </a:solidFill>
                          <a:effectLst/>
                        </a:rPr>
                        <a:t>93%</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r>
              <a:tr h="658196">
                <a:tc>
                  <a:txBody>
                    <a:bodyPr/>
                    <a:lstStyle/>
                    <a:p>
                      <a:pPr marL="0" marR="0" indent="0">
                        <a:lnSpc>
                          <a:spcPct val="115000"/>
                        </a:lnSpc>
                        <a:spcBef>
                          <a:spcPts val="0"/>
                        </a:spcBef>
                        <a:spcAft>
                          <a:spcPts val="0"/>
                        </a:spcAft>
                      </a:pPr>
                      <a:r>
                        <a:rPr lang="en-US" sz="1600" dirty="0">
                          <a:effectLst/>
                        </a:rPr>
                        <a:t>Visit in response to facility problems and resident complaints</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rPr>
                        <a:t>64</a:t>
                      </a: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a:solidFill>
                            <a:srgbClr val="002060"/>
                          </a:solidFill>
                          <a:effectLst/>
                        </a:rPr>
                        <a:t>79%</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52%</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r h="327500">
                <a:tc>
                  <a:txBody>
                    <a:bodyPr/>
                    <a:lstStyle/>
                    <a:p>
                      <a:pPr marL="0" marR="0" algn="just">
                        <a:lnSpc>
                          <a:spcPct val="115000"/>
                        </a:lnSpc>
                        <a:spcBef>
                          <a:spcPts val="0"/>
                        </a:spcBef>
                        <a:spcAft>
                          <a:spcPts val="0"/>
                        </a:spcAft>
                      </a:pPr>
                      <a:r>
                        <a:rPr lang="en-US" sz="1600" dirty="0">
                          <a:effectLst/>
                        </a:rPr>
                        <a:t>Mean - # of facilities assigned</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indent="0" algn="ct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a:solidFill>
                            <a:srgbClr val="002060"/>
                          </a:solidFill>
                          <a:effectLst/>
                        </a:rPr>
                        <a:t>45</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5</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r h="327500">
                <a:tc>
                  <a:txBody>
                    <a:bodyPr/>
                    <a:lstStyle/>
                    <a:p>
                      <a:pPr marL="0" marR="0">
                        <a:lnSpc>
                          <a:spcPct val="115000"/>
                        </a:lnSpc>
                        <a:spcBef>
                          <a:spcPts val="0"/>
                        </a:spcBef>
                        <a:spcAft>
                          <a:spcPts val="0"/>
                        </a:spcAft>
                      </a:pPr>
                      <a:r>
                        <a:rPr lang="en-US" sz="1600" dirty="0" smtClean="0">
                          <a:effectLst/>
                          <a:latin typeface="+mj-lt"/>
                          <a:ea typeface="Calibri" panose="020F0502020204030204" pitchFamily="34" charset="0"/>
                        </a:rPr>
                        <a:t>Median - # of facilities</a:t>
                      </a:r>
                      <a:r>
                        <a:rPr lang="en-US" sz="1600" baseline="0" dirty="0" smtClean="0">
                          <a:effectLst/>
                          <a:latin typeface="+mj-lt"/>
                          <a:ea typeface="Calibri" panose="020F0502020204030204" pitchFamily="34" charset="0"/>
                        </a:rPr>
                        <a:t> assigned</a:t>
                      </a:r>
                      <a:endParaRPr lang="en-US" sz="1600" dirty="0">
                        <a:effectLst/>
                        <a:latin typeface="+mj-lt"/>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rPr>
                        <a:t>- </a:t>
                      </a:r>
                      <a:endParaRPr lang="en-US" sz="1600" dirty="0">
                        <a:effectLst/>
                        <a:latin typeface="+mj-lt"/>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smtClean="0">
                          <a:solidFill>
                            <a:srgbClr val="002060"/>
                          </a:solidFill>
                          <a:effectLst/>
                          <a:latin typeface="+mj-lt"/>
                          <a:ea typeface="Calibri" panose="020F0502020204030204" pitchFamily="34" charset="0"/>
                        </a:rPr>
                        <a:t>15</a:t>
                      </a:r>
                      <a:endParaRPr lang="en-US" sz="1600" b="1" dirty="0">
                        <a:solidFill>
                          <a:srgbClr val="002060"/>
                        </a:solidFill>
                        <a:effectLst/>
                        <a:latin typeface="+mj-lt"/>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rPr>
                        <a:t>2</a:t>
                      </a:r>
                      <a:endParaRPr lang="en-US" sz="1600" dirty="0">
                        <a:effectLst/>
                        <a:latin typeface="+mj-lt"/>
                        <a:ea typeface="Calibri" panose="020F0502020204030204" pitchFamily="34" charset="0"/>
                      </a:endParaRPr>
                    </a:p>
                  </a:txBody>
                  <a:tcPr marL="58229" marR="58229" marT="0" marB="0" anchor="ctr"/>
                </a:tc>
              </a:tr>
              <a:tr h="710517">
                <a:tc>
                  <a:txBody>
                    <a:bodyPr/>
                    <a:lstStyle/>
                    <a:p>
                      <a:pPr marL="0" marR="0" algn="just">
                        <a:lnSpc>
                          <a:spcPct val="115000"/>
                        </a:lnSpc>
                        <a:spcBef>
                          <a:spcPts val="0"/>
                        </a:spcBef>
                        <a:spcAft>
                          <a:spcPts val="0"/>
                        </a:spcAft>
                      </a:pPr>
                      <a:r>
                        <a:rPr lang="en-US" sz="1600" dirty="0">
                          <a:effectLst/>
                        </a:rPr>
                        <a:t>Range - # of facilities assigned</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indent="0" algn="ct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b="1" dirty="0">
                          <a:solidFill>
                            <a:srgbClr val="002060"/>
                          </a:solidFill>
                          <a:effectLst/>
                        </a:rPr>
                        <a:t>0-1652</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58229" marR="58229" marT="0" marB="0" anchor="ctr"/>
                </a:tc>
                <a:tc>
                  <a:txBody>
                    <a:bodyPr/>
                    <a:lstStyle/>
                    <a:p>
                      <a:pPr marL="0" marR="0" algn="ctr">
                        <a:lnSpc>
                          <a:spcPct val="115000"/>
                        </a:lnSpc>
                        <a:spcBef>
                          <a:spcPts val="0"/>
                        </a:spcBef>
                        <a:spcAft>
                          <a:spcPts val="0"/>
                        </a:spcAft>
                      </a:pPr>
                      <a:r>
                        <a:rPr lang="en-US" sz="1600" dirty="0">
                          <a:effectLst/>
                        </a:rPr>
                        <a:t>0-40</a:t>
                      </a:r>
                      <a:endParaRPr lang="en-US" sz="1600" dirty="0">
                        <a:effectLst/>
                        <a:latin typeface="Times New Roman" panose="02020603050405020304" pitchFamily="18" charset="0"/>
                        <a:ea typeface="Calibri" panose="020F0502020204030204" pitchFamily="34" charset="0"/>
                      </a:endParaRPr>
                    </a:p>
                  </a:txBody>
                  <a:tcPr marL="58229" marR="58229" marT="0" marB="0" anchor="ctr"/>
                </a:tc>
              </a:tr>
            </a:tbl>
          </a:graphicData>
        </a:graphic>
      </p:graphicFrame>
    </p:spTree>
    <p:extLst>
      <p:ext uri="{BB962C8B-B14F-4D97-AF65-F5344CB8AC3E}">
        <p14:creationId xmlns:p14="http://schemas.microsoft.com/office/powerpoint/2010/main" val="2504730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Facility Visits  </a:t>
            </a:r>
            <a:endParaRPr lang="en-US" dirty="0"/>
          </a:p>
        </p:txBody>
      </p:sp>
      <p:sp>
        <p:nvSpPr>
          <p:cNvPr id="4" name="Content Placeholder 3"/>
          <p:cNvSpPr>
            <a:spLocks noGrp="1"/>
          </p:cNvSpPr>
          <p:nvPr>
            <p:ph sz="quarter" idx="13"/>
          </p:nvPr>
        </p:nvSpPr>
        <p:spPr/>
        <p:txBody>
          <a:bodyPr/>
          <a:lstStyle/>
          <a:p>
            <a:r>
              <a:rPr lang="en-US" dirty="0" smtClean="0"/>
              <a:t> Data: SLTCO Survey</a:t>
            </a:r>
            <a:endParaRPr lang="en-US" dirty="0"/>
          </a:p>
        </p:txBody>
      </p:sp>
      <p:graphicFrame>
        <p:nvGraphicFramePr>
          <p:cNvPr id="5" name="Content Placeholder 4" descr="This table shows the frequency with which Ombudsman programs visit nursing homes and board and care homes. Approximately 79% of State Ombudsmen reported that their programs visit nursing homes on at least a quarterly basis. Over half (55%) reported that their programs visit board and care homes on a quarterly basis. "/>
          <p:cNvGraphicFramePr>
            <a:graphicFrameLocks noGrp="1"/>
          </p:cNvGraphicFramePr>
          <p:nvPr>
            <p:ph sz="quarter" idx="11"/>
            <p:extLst>
              <p:ext uri="{D42A27DB-BD31-4B8C-83A1-F6EECF244321}">
                <p14:modId xmlns:p14="http://schemas.microsoft.com/office/powerpoint/2010/main" val="3737476672"/>
              </p:ext>
            </p:extLst>
          </p:nvPr>
        </p:nvGraphicFramePr>
        <p:xfrm>
          <a:off x="457245" y="1691684"/>
          <a:ext cx="7955193" cy="3340608"/>
        </p:xfrm>
        <a:graphic>
          <a:graphicData uri="http://schemas.openxmlformats.org/drawingml/2006/table">
            <a:tbl>
              <a:tblPr firstRow="1" bandRow="1">
                <a:tableStyleId>{5C22544A-7EE6-4342-B048-85BDC9FD1C3A}</a:tableStyleId>
              </a:tblPr>
              <a:tblGrid>
                <a:gridCol w="3566121"/>
                <a:gridCol w="2232972"/>
                <a:gridCol w="2156100"/>
              </a:tblGrid>
              <a:tr h="599061">
                <a:tc>
                  <a:txBody>
                    <a:bodyPr/>
                    <a:lstStyle/>
                    <a:p>
                      <a:pPr marL="0" marR="0" algn="ctr">
                        <a:lnSpc>
                          <a:spcPct val="115000"/>
                        </a:lnSpc>
                        <a:spcBef>
                          <a:spcPts val="0"/>
                        </a:spcBef>
                        <a:spcAft>
                          <a:spcPts val="0"/>
                        </a:spcAft>
                      </a:pPr>
                      <a:r>
                        <a:rPr lang="en-US" sz="1600" dirty="0" smtClean="0">
                          <a:effectLst/>
                        </a:rPr>
                        <a:t>How</a:t>
                      </a:r>
                      <a:r>
                        <a:rPr lang="en-US" sz="1600" baseline="0" dirty="0" smtClean="0">
                          <a:effectLst/>
                        </a:rPr>
                        <a:t> f</a:t>
                      </a:r>
                      <a:r>
                        <a:rPr lang="en-US" sz="1600" dirty="0" smtClean="0">
                          <a:effectLst/>
                        </a:rPr>
                        <a:t>requently</a:t>
                      </a:r>
                      <a:r>
                        <a:rPr lang="en-US" sz="1600" baseline="0" dirty="0" smtClean="0">
                          <a:effectLst/>
                        </a:rPr>
                        <a:t> does your statewide program</a:t>
                      </a:r>
                      <a:r>
                        <a:rPr lang="en-US" sz="1600" dirty="0" smtClean="0">
                          <a:effectLst/>
                        </a:rPr>
                        <a:t> visit</a:t>
                      </a:r>
                      <a:r>
                        <a:rPr lang="en-US" sz="1600" baseline="0" dirty="0" smtClean="0">
                          <a:effectLst/>
                        </a:rPr>
                        <a:t> most or all facilities on average?</a:t>
                      </a: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dirty="0">
                          <a:effectLst/>
                        </a:rPr>
                        <a:t>Nursing </a:t>
                      </a:r>
                      <a:r>
                        <a:rPr lang="en-US" sz="1600" dirty="0" smtClean="0">
                          <a:effectLst/>
                        </a:rPr>
                        <a:t>Homes</a:t>
                      </a:r>
                    </a:p>
                  </a:txBody>
                  <a:tcPr marL="131594" marR="131594" marT="0" marB="0" anchor="ctr"/>
                </a:tc>
                <a:tc>
                  <a:txBody>
                    <a:bodyPr/>
                    <a:lstStyle/>
                    <a:p>
                      <a:pPr marL="0" marR="0" algn="ctr">
                        <a:lnSpc>
                          <a:spcPct val="115000"/>
                        </a:lnSpc>
                        <a:spcBef>
                          <a:spcPts val="0"/>
                        </a:spcBef>
                        <a:spcAft>
                          <a:spcPts val="0"/>
                        </a:spcAft>
                      </a:pPr>
                      <a:r>
                        <a:rPr lang="en-US" sz="1600" dirty="0" smtClean="0">
                          <a:effectLst/>
                        </a:rPr>
                        <a:t>Board and Care Homes</a:t>
                      </a:r>
                      <a:endParaRPr lang="en-US" sz="1600" dirty="0">
                        <a:effectLst/>
                      </a:endParaRPr>
                    </a:p>
                  </a:txBody>
                  <a:tcPr marL="131594" marR="131594" marT="0" marB="0" anchor="ctr"/>
                </a:tc>
              </a:tr>
              <a:tr h="416560">
                <a:tc>
                  <a:txBody>
                    <a:bodyPr/>
                    <a:lstStyle/>
                    <a:p>
                      <a:pPr marL="0" marR="0">
                        <a:lnSpc>
                          <a:spcPct val="115000"/>
                        </a:lnSpc>
                        <a:spcBef>
                          <a:spcPts val="0"/>
                        </a:spcBef>
                        <a:spcAft>
                          <a:spcPts val="0"/>
                        </a:spcAft>
                      </a:pPr>
                      <a:r>
                        <a:rPr lang="en-US" sz="1600" dirty="0">
                          <a:effectLst/>
                        </a:rPr>
                        <a:t>Weekly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b="1" dirty="0">
                          <a:solidFill>
                            <a:srgbClr val="002060"/>
                          </a:solidFill>
                          <a:effectLst/>
                        </a:rPr>
                        <a:t>8</a:t>
                      </a:r>
                      <a:r>
                        <a:rPr lang="en-US" sz="1600" b="1" dirty="0" smtClean="0">
                          <a:solidFill>
                            <a:srgbClr val="002060"/>
                          </a:solidFill>
                          <a:effectLst/>
                        </a:rPr>
                        <a:t>% </a:t>
                      </a:r>
                    </a:p>
                  </a:txBody>
                  <a:tcPr marL="131594" marR="131594" marT="0" marB="0" anchor="ctr"/>
                </a:tc>
                <a:tc>
                  <a:txBody>
                    <a:bodyPr/>
                    <a:lstStyle/>
                    <a:p>
                      <a:pPr marL="0" marR="0" algn="ctr">
                        <a:lnSpc>
                          <a:spcPct val="115000"/>
                        </a:lnSpc>
                        <a:spcBef>
                          <a:spcPts val="0"/>
                        </a:spcBef>
                        <a:spcAft>
                          <a:spcPts val="0"/>
                        </a:spcAft>
                      </a:pPr>
                      <a:r>
                        <a:rPr lang="en-US" sz="1600" b="1" dirty="0">
                          <a:solidFill>
                            <a:srgbClr val="002060"/>
                          </a:solidFill>
                          <a:effectLst/>
                        </a:rPr>
                        <a:t>0%</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r>
              <a:tr h="416560">
                <a:tc>
                  <a:txBody>
                    <a:bodyPr/>
                    <a:lstStyle/>
                    <a:p>
                      <a:pPr marL="0" marR="0">
                        <a:lnSpc>
                          <a:spcPct val="115000"/>
                        </a:lnSpc>
                        <a:spcBef>
                          <a:spcPts val="0"/>
                        </a:spcBef>
                        <a:spcAft>
                          <a:spcPts val="0"/>
                        </a:spcAft>
                      </a:pPr>
                      <a:r>
                        <a:rPr lang="en-US" sz="1600" dirty="0">
                          <a:effectLst/>
                        </a:rPr>
                        <a:t>Monthly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b="1" dirty="0">
                          <a:solidFill>
                            <a:srgbClr val="002060"/>
                          </a:solidFill>
                          <a:effectLst/>
                        </a:rPr>
                        <a:t>33%</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b="1" dirty="0">
                          <a:solidFill>
                            <a:srgbClr val="002060"/>
                          </a:solidFill>
                          <a:effectLst/>
                        </a:rPr>
                        <a:t>17%</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r>
              <a:tr h="416560">
                <a:tc>
                  <a:txBody>
                    <a:bodyPr/>
                    <a:lstStyle/>
                    <a:p>
                      <a:pPr marL="0" marR="0">
                        <a:lnSpc>
                          <a:spcPct val="115000"/>
                        </a:lnSpc>
                        <a:spcBef>
                          <a:spcPts val="0"/>
                        </a:spcBef>
                        <a:spcAft>
                          <a:spcPts val="0"/>
                        </a:spcAft>
                      </a:pPr>
                      <a:r>
                        <a:rPr lang="en-US" sz="1600" dirty="0">
                          <a:effectLst/>
                        </a:rPr>
                        <a:t>Quarterly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b="1" dirty="0">
                          <a:solidFill>
                            <a:srgbClr val="002060"/>
                          </a:solidFill>
                          <a:effectLst/>
                        </a:rPr>
                        <a:t>38%</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b="1" dirty="0">
                          <a:solidFill>
                            <a:srgbClr val="002060"/>
                          </a:solidFill>
                          <a:effectLst/>
                        </a:rPr>
                        <a:t>38%</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r>
              <a:tr h="416560">
                <a:tc>
                  <a:txBody>
                    <a:bodyPr/>
                    <a:lstStyle/>
                    <a:p>
                      <a:pPr marL="0" marR="0">
                        <a:lnSpc>
                          <a:spcPct val="115000"/>
                        </a:lnSpc>
                        <a:spcBef>
                          <a:spcPts val="0"/>
                        </a:spcBef>
                        <a:spcAft>
                          <a:spcPts val="0"/>
                        </a:spcAft>
                      </a:pPr>
                      <a:r>
                        <a:rPr lang="en-US" sz="1600" dirty="0">
                          <a:effectLst/>
                        </a:rPr>
                        <a:t>Twice a year</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dirty="0">
                          <a:effectLst/>
                        </a:rPr>
                        <a:t>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r>
              <a:tr h="416560">
                <a:tc>
                  <a:txBody>
                    <a:bodyPr/>
                    <a:lstStyle/>
                    <a:p>
                      <a:pPr marL="0" marR="0">
                        <a:lnSpc>
                          <a:spcPct val="115000"/>
                        </a:lnSpc>
                        <a:spcBef>
                          <a:spcPts val="0"/>
                        </a:spcBef>
                        <a:spcAft>
                          <a:spcPts val="0"/>
                        </a:spcAft>
                      </a:pPr>
                      <a:r>
                        <a:rPr lang="en-US" sz="1600" dirty="0">
                          <a:effectLst/>
                        </a:rPr>
                        <a:t>Annually</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r>
              <a:tr h="416560">
                <a:tc>
                  <a:txBody>
                    <a:bodyPr/>
                    <a:lstStyle/>
                    <a:p>
                      <a:pPr marL="0" marR="0">
                        <a:lnSpc>
                          <a:spcPct val="115000"/>
                        </a:lnSpc>
                        <a:spcBef>
                          <a:spcPts val="0"/>
                        </a:spcBef>
                        <a:spcAft>
                          <a:spcPts val="0"/>
                        </a:spcAft>
                      </a:pPr>
                      <a:r>
                        <a:rPr lang="en-US" sz="1600" dirty="0">
                          <a:effectLst/>
                        </a:rPr>
                        <a:t>Other</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dirty="0">
                          <a:effectLst/>
                        </a:rPr>
                        <a:t>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c>
                  <a:txBody>
                    <a:bodyPr/>
                    <a:lstStyle/>
                    <a:p>
                      <a:pPr marL="0" marR="0" algn="ctr">
                        <a:lnSpc>
                          <a:spcPct val="115000"/>
                        </a:lnSpc>
                        <a:spcBef>
                          <a:spcPts val="0"/>
                        </a:spcBef>
                        <a:spcAft>
                          <a:spcPts val="0"/>
                        </a:spcAft>
                      </a:pPr>
                      <a:r>
                        <a:rPr lang="en-US" sz="1600" dirty="0">
                          <a:effectLst/>
                        </a:rPr>
                        <a:t>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594" marR="131594" marT="0" marB="0" anchor="ctr"/>
                </a:tc>
              </a:tr>
            </a:tbl>
          </a:graphicData>
        </a:graphic>
      </p:graphicFrame>
    </p:spTree>
    <p:extLst>
      <p:ext uri="{BB962C8B-B14F-4D97-AF65-F5344CB8AC3E}">
        <p14:creationId xmlns:p14="http://schemas.microsoft.com/office/powerpoint/2010/main" val="1819983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Facility Visits</a:t>
            </a:r>
            <a:endParaRPr lang="en-US" dirty="0"/>
          </a:p>
        </p:txBody>
      </p:sp>
      <p:sp>
        <p:nvSpPr>
          <p:cNvPr id="4" name="Content Placeholder 3"/>
          <p:cNvSpPr>
            <a:spLocks noGrp="1"/>
          </p:cNvSpPr>
          <p:nvPr>
            <p:ph sz="quarter" idx="13"/>
          </p:nvPr>
        </p:nvSpPr>
        <p:spPr/>
        <p:txBody>
          <a:bodyPr/>
          <a:lstStyle/>
          <a:p>
            <a:r>
              <a:rPr lang="en-US" dirty="0" smtClean="0"/>
              <a:t>Data: Local Ombudsman Survey, Volunteer </a:t>
            </a:r>
            <a:r>
              <a:rPr lang="en-US" dirty="0" smtClean="0"/>
              <a:t>Ombudsman Survey</a:t>
            </a:r>
            <a:endParaRPr lang="en-US" dirty="0"/>
          </a:p>
        </p:txBody>
      </p:sp>
      <p:graphicFrame>
        <p:nvGraphicFramePr>
          <p:cNvPr id="6" name="Table 5" descr="This table shows the frequency with which local and volunteer Ombudsmen reported visiting nursing homes and board and care homes. Overall, volunteer Ombudsmen reported visiting nursing homes and board and care homes more frequently than local Ombudsmen. "/>
          <p:cNvGraphicFramePr>
            <a:graphicFrameLocks noGrp="1"/>
          </p:cNvGraphicFramePr>
          <p:nvPr>
            <p:extLst>
              <p:ext uri="{D42A27DB-BD31-4B8C-83A1-F6EECF244321}">
                <p14:modId xmlns:p14="http://schemas.microsoft.com/office/powerpoint/2010/main" val="237869618"/>
              </p:ext>
            </p:extLst>
          </p:nvPr>
        </p:nvGraphicFramePr>
        <p:xfrm>
          <a:off x="457244" y="1600220"/>
          <a:ext cx="8320949" cy="3872981"/>
        </p:xfrm>
        <a:graphic>
          <a:graphicData uri="http://schemas.openxmlformats.org/drawingml/2006/table">
            <a:tbl>
              <a:tblPr firstRow="1" bandRow="1">
                <a:tableStyleId>{5C22544A-7EE6-4342-B048-85BDC9FD1C3A}</a:tableStyleId>
              </a:tblPr>
              <a:tblGrid>
                <a:gridCol w="1941555"/>
                <a:gridCol w="1664190"/>
                <a:gridCol w="1605797"/>
                <a:gridCol w="1463506"/>
                <a:gridCol w="1645901"/>
              </a:tblGrid>
              <a:tr h="914390">
                <a:tc>
                  <a:txBody>
                    <a:bodyPr/>
                    <a:lstStyle/>
                    <a:p>
                      <a:pPr marL="0" marR="0" algn="ctr">
                        <a:lnSpc>
                          <a:spcPct val="115000"/>
                        </a:lnSpc>
                        <a:spcBef>
                          <a:spcPts val="0"/>
                        </a:spcBef>
                        <a:spcAft>
                          <a:spcPts val="0"/>
                        </a:spcAft>
                      </a:pPr>
                      <a:r>
                        <a:rPr lang="en-US" sz="1400" dirty="0" smtClean="0">
                          <a:effectLst/>
                        </a:rPr>
                        <a:t>How often do you typically visit each facility?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smtClean="0">
                          <a:solidFill>
                            <a:schemeClr val="bg1"/>
                          </a:solidFill>
                          <a:effectLst/>
                        </a:rPr>
                        <a:t>Nursing Homes - </a:t>
                      </a:r>
                    </a:p>
                    <a:p>
                      <a:pPr marL="0" marR="0" algn="ctr">
                        <a:lnSpc>
                          <a:spcPct val="115000"/>
                        </a:lnSpc>
                        <a:spcBef>
                          <a:spcPts val="0"/>
                        </a:spcBef>
                        <a:spcAft>
                          <a:spcPts val="0"/>
                        </a:spcAft>
                      </a:pPr>
                      <a:r>
                        <a:rPr lang="en-US" sz="1400" dirty="0" smtClean="0">
                          <a:solidFill>
                            <a:schemeClr val="bg1"/>
                          </a:solidFill>
                          <a:effectLst/>
                        </a:rPr>
                        <a:t>Local Ombudsmen</a:t>
                      </a:r>
                      <a:endParaRPr lang="en-US" sz="1400" dirty="0">
                        <a:solidFill>
                          <a:schemeClr val="bg1"/>
                        </a:solidFill>
                        <a:effectLst/>
                      </a:endParaRPr>
                    </a:p>
                  </a:txBody>
                  <a:tcPr marL="79743" marR="79743" marT="0" marB="0" anchor="ctr">
                    <a:solidFill>
                      <a:schemeClr val="accent1"/>
                    </a:solidFill>
                  </a:tcPr>
                </a:tc>
                <a:tc>
                  <a:txBody>
                    <a:bodyPr/>
                    <a:lstStyle/>
                    <a:p>
                      <a:pPr marL="0" marR="0" algn="ctr">
                        <a:lnSpc>
                          <a:spcPct val="115000"/>
                        </a:lnSpc>
                        <a:spcBef>
                          <a:spcPts val="0"/>
                        </a:spcBef>
                        <a:spcAft>
                          <a:spcPts val="0"/>
                        </a:spcAft>
                      </a:pPr>
                      <a:r>
                        <a:rPr lang="en-US" sz="1400" dirty="0" smtClean="0">
                          <a:solidFill>
                            <a:schemeClr val="bg1"/>
                          </a:solidFill>
                          <a:effectLst/>
                        </a:rPr>
                        <a:t>Nursing Homes - </a:t>
                      </a:r>
                    </a:p>
                    <a:p>
                      <a:pPr marL="0" marR="0" algn="ctr">
                        <a:lnSpc>
                          <a:spcPct val="115000"/>
                        </a:lnSpc>
                        <a:spcBef>
                          <a:spcPts val="0"/>
                        </a:spcBef>
                        <a:spcAft>
                          <a:spcPts val="0"/>
                        </a:spcAft>
                      </a:pPr>
                      <a:r>
                        <a:rPr lang="en-US" sz="1400" dirty="0" smtClean="0">
                          <a:solidFill>
                            <a:schemeClr val="bg1"/>
                          </a:solidFill>
                          <a:effectLst/>
                        </a:rPr>
                        <a:t>Volunteer</a:t>
                      </a:r>
                      <a:r>
                        <a:rPr lang="en-US" sz="1400" baseline="0" dirty="0" smtClean="0">
                          <a:solidFill>
                            <a:schemeClr val="bg1"/>
                          </a:solidFill>
                          <a:effectLst/>
                        </a:rPr>
                        <a:t> </a:t>
                      </a:r>
                      <a:r>
                        <a:rPr lang="en-US" sz="1400" dirty="0" smtClean="0">
                          <a:solidFill>
                            <a:schemeClr val="bg1"/>
                          </a:solidFill>
                          <a:effectLst/>
                        </a:rPr>
                        <a:t>Ombudsmen</a:t>
                      </a:r>
                      <a:endParaRPr lang="en-US" sz="1400" dirty="0">
                        <a:solidFill>
                          <a:schemeClr val="bg1"/>
                        </a:solidFill>
                        <a:effectLst/>
                      </a:endParaRPr>
                    </a:p>
                  </a:txBody>
                  <a:tcPr marL="79743" marR="79743" marT="0" marB="0" anchor="ctr">
                    <a:solidFill>
                      <a:schemeClr val="accent1"/>
                    </a:solidFill>
                  </a:tcPr>
                </a:tc>
                <a:tc>
                  <a:txBody>
                    <a:bodyPr/>
                    <a:lstStyle/>
                    <a:p>
                      <a:pPr marL="0" marR="0" algn="ctr">
                        <a:lnSpc>
                          <a:spcPct val="115000"/>
                        </a:lnSpc>
                        <a:spcBef>
                          <a:spcPts val="0"/>
                        </a:spcBef>
                        <a:spcAft>
                          <a:spcPts val="0"/>
                        </a:spcAft>
                      </a:pPr>
                      <a:r>
                        <a:rPr lang="en-US" sz="1400" dirty="0" smtClean="0">
                          <a:solidFill>
                            <a:schemeClr val="bg1"/>
                          </a:solidFill>
                          <a:effectLst/>
                        </a:rPr>
                        <a:t>Board and Care Homes - </a:t>
                      </a:r>
                    </a:p>
                    <a:p>
                      <a:pPr marL="0" marR="0" algn="ctr">
                        <a:lnSpc>
                          <a:spcPct val="115000"/>
                        </a:lnSpc>
                        <a:spcBef>
                          <a:spcPts val="0"/>
                        </a:spcBef>
                        <a:spcAft>
                          <a:spcPts val="0"/>
                        </a:spcAft>
                      </a:pPr>
                      <a:r>
                        <a:rPr lang="en-US" sz="1400" dirty="0" smtClean="0">
                          <a:solidFill>
                            <a:schemeClr val="bg1"/>
                          </a:solidFill>
                          <a:effectLst/>
                        </a:rPr>
                        <a:t>Local Ombudsmen</a:t>
                      </a:r>
                      <a:endParaRPr lang="en-US" sz="1400" dirty="0">
                        <a:solidFill>
                          <a:schemeClr val="bg1"/>
                        </a:solidFill>
                        <a:effectLst/>
                      </a:endParaRPr>
                    </a:p>
                  </a:txBody>
                  <a:tcPr marL="79743" marR="79743" marT="0" marB="0" anchor="ctr">
                    <a:solidFill>
                      <a:schemeClr val="accent1"/>
                    </a:solidFill>
                  </a:tcPr>
                </a:tc>
                <a:tc>
                  <a:txBody>
                    <a:bodyPr/>
                    <a:lstStyle/>
                    <a:p>
                      <a:pPr marL="0" marR="0" algn="ctr">
                        <a:lnSpc>
                          <a:spcPct val="115000"/>
                        </a:lnSpc>
                        <a:spcBef>
                          <a:spcPts val="0"/>
                        </a:spcBef>
                        <a:spcAft>
                          <a:spcPts val="0"/>
                        </a:spcAft>
                      </a:pPr>
                      <a:r>
                        <a:rPr lang="en-US" sz="1400" dirty="0" smtClean="0">
                          <a:solidFill>
                            <a:schemeClr val="bg1"/>
                          </a:solidFill>
                          <a:effectLst/>
                        </a:rPr>
                        <a:t>Board and Care Homes - </a:t>
                      </a:r>
                    </a:p>
                    <a:p>
                      <a:pPr marL="0" marR="0" algn="ctr">
                        <a:lnSpc>
                          <a:spcPct val="115000"/>
                        </a:lnSpc>
                        <a:spcBef>
                          <a:spcPts val="0"/>
                        </a:spcBef>
                        <a:spcAft>
                          <a:spcPts val="0"/>
                        </a:spcAft>
                      </a:pPr>
                      <a:r>
                        <a:rPr lang="en-US" sz="1400" dirty="0" smtClean="0">
                          <a:solidFill>
                            <a:schemeClr val="bg1"/>
                          </a:solidFill>
                          <a:effectLst/>
                        </a:rPr>
                        <a:t>Volunteer</a:t>
                      </a:r>
                      <a:r>
                        <a:rPr lang="en-US" sz="1400" baseline="0" dirty="0" smtClean="0">
                          <a:solidFill>
                            <a:schemeClr val="bg1"/>
                          </a:solidFill>
                          <a:effectLst/>
                        </a:rPr>
                        <a:t> </a:t>
                      </a:r>
                      <a:r>
                        <a:rPr lang="en-US" sz="1400" dirty="0" smtClean="0">
                          <a:solidFill>
                            <a:schemeClr val="bg1"/>
                          </a:solidFill>
                          <a:effectLst/>
                        </a:rPr>
                        <a:t>Ombudsmen</a:t>
                      </a:r>
                      <a:endParaRPr lang="en-US" sz="1400" dirty="0">
                        <a:solidFill>
                          <a:schemeClr val="bg1"/>
                        </a:solidFill>
                        <a:effectLst/>
                      </a:endParaRPr>
                    </a:p>
                  </a:txBody>
                  <a:tcPr marL="79743" marR="79743" marT="0" marB="0" anchor="ctr">
                    <a:solidFill>
                      <a:schemeClr val="accent1"/>
                    </a:solidFill>
                  </a:tcPr>
                </a:tc>
              </a:tr>
              <a:tr h="370840">
                <a:tc>
                  <a:txBody>
                    <a:bodyPr/>
                    <a:lstStyle/>
                    <a:p>
                      <a:pPr marL="0" marR="0">
                        <a:lnSpc>
                          <a:spcPct val="115000"/>
                        </a:lnSpc>
                        <a:spcBef>
                          <a:spcPts val="0"/>
                        </a:spcBef>
                        <a:spcAft>
                          <a:spcPts val="0"/>
                        </a:spcAft>
                      </a:pPr>
                      <a:r>
                        <a:rPr lang="en-US" sz="1400" b="0" dirty="0">
                          <a:effectLst/>
                        </a:rPr>
                        <a:t>Weekly</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11%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53%</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22%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r h="370840">
                <a:tc>
                  <a:txBody>
                    <a:bodyPr/>
                    <a:lstStyle/>
                    <a:p>
                      <a:pPr marL="0" marR="0">
                        <a:lnSpc>
                          <a:spcPct val="115000"/>
                        </a:lnSpc>
                        <a:spcBef>
                          <a:spcPts val="0"/>
                        </a:spcBef>
                        <a:spcAft>
                          <a:spcPts val="0"/>
                        </a:spcAft>
                      </a:pPr>
                      <a:r>
                        <a:rPr lang="en-US" sz="1400" b="0" dirty="0">
                          <a:effectLst/>
                        </a:rPr>
                        <a:t>Less than weekly but at least once a month</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28%</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26%</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16%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40%</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r h="370840">
                <a:tc>
                  <a:txBody>
                    <a:bodyPr/>
                    <a:lstStyle/>
                    <a:p>
                      <a:pPr marL="0" marR="0">
                        <a:lnSpc>
                          <a:spcPct val="115000"/>
                        </a:lnSpc>
                        <a:spcBef>
                          <a:spcPts val="0"/>
                        </a:spcBef>
                        <a:spcAft>
                          <a:spcPts val="0"/>
                        </a:spcAft>
                      </a:pPr>
                      <a:r>
                        <a:rPr lang="en-US" sz="1400" b="0" dirty="0">
                          <a:effectLst/>
                        </a:rPr>
                        <a:t>Less than monthly but at least once a quarter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33%</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14%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48%</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b="1" dirty="0">
                          <a:solidFill>
                            <a:srgbClr val="002060"/>
                          </a:solidFill>
                          <a:effectLst/>
                        </a:rPr>
                        <a:t>31%</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r h="426709">
                <a:tc>
                  <a:txBody>
                    <a:bodyPr/>
                    <a:lstStyle/>
                    <a:p>
                      <a:pPr marL="0" marR="0">
                        <a:lnSpc>
                          <a:spcPct val="115000"/>
                        </a:lnSpc>
                        <a:spcBef>
                          <a:spcPts val="0"/>
                        </a:spcBef>
                        <a:spcAft>
                          <a:spcPts val="0"/>
                        </a:spcAft>
                      </a:pPr>
                      <a:r>
                        <a:rPr lang="en-US" sz="1400" b="0" dirty="0">
                          <a:effectLst/>
                        </a:rPr>
                        <a:t>Twice a year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r h="370840">
                <a:tc>
                  <a:txBody>
                    <a:bodyPr/>
                    <a:lstStyle/>
                    <a:p>
                      <a:pPr marL="0" marR="0">
                        <a:lnSpc>
                          <a:spcPct val="115000"/>
                        </a:lnSpc>
                        <a:spcBef>
                          <a:spcPts val="0"/>
                        </a:spcBef>
                        <a:spcAft>
                          <a:spcPts val="0"/>
                        </a:spcAft>
                      </a:pPr>
                      <a:r>
                        <a:rPr lang="en-US" sz="1400" b="0" dirty="0">
                          <a:effectLst/>
                        </a:rPr>
                        <a:t>Once a year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r h="370840">
                <a:tc>
                  <a:txBody>
                    <a:bodyPr/>
                    <a:lstStyle/>
                    <a:p>
                      <a:pPr marL="0" marR="0">
                        <a:lnSpc>
                          <a:spcPct val="115000"/>
                        </a:lnSpc>
                        <a:spcBef>
                          <a:spcPts val="0"/>
                        </a:spcBef>
                        <a:spcAft>
                          <a:spcPts val="0"/>
                        </a:spcAft>
                      </a:pPr>
                      <a:r>
                        <a:rPr lang="en-US" sz="1400" b="0" dirty="0">
                          <a:effectLst/>
                        </a:rPr>
                        <a:t>As needed</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14%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13%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r h="370840">
                <a:tc>
                  <a:txBody>
                    <a:bodyPr/>
                    <a:lstStyle/>
                    <a:p>
                      <a:pPr marL="0" marR="0">
                        <a:lnSpc>
                          <a:spcPct val="115000"/>
                        </a:lnSpc>
                        <a:spcBef>
                          <a:spcPts val="0"/>
                        </a:spcBef>
                        <a:spcAft>
                          <a:spcPts val="0"/>
                        </a:spcAft>
                      </a:pPr>
                      <a:r>
                        <a:rPr lang="en-US" sz="1400" b="0" dirty="0">
                          <a:effectLst/>
                        </a:rPr>
                        <a:t>Other (please specify)</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a:effectLst/>
                        </a:rPr>
                        <a:t>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c>
                  <a:txBody>
                    <a:bodyPr/>
                    <a:lstStyle/>
                    <a:p>
                      <a:pPr marL="0" marR="0" algn="ct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9743" marR="79743" marT="0" marB="0" anchor="ctr"/>
                </a:tc>
              </a:tr>
            </a:tbl>
          </a:graphicData>
        </a:graphic>
      </p:graphicFrame>
    </p:spTree>
    <p:extLst>
      <p:ext uri="{BB962C8B-B14F-4D97-AF65-F5344CB8AC3E}">
        <p14:creationId xmlns:p14="http://schemas.microsoft.com/office/powerpoint/2010/main" val="3733155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 at Facility</a:t>
            </a:r>
            <a:endParaRPr lang="en-US" dirty="0"/>
          </a:p>
        </p:txBody>
      </p:sp>
      <p:sp>
        <p:nvSpPr>
          <p:cNvPr id="4" name="Content Placeholder 3"/>
          <p:cNvSpPr>
            <a:spLocks noGrp="1"/>
          </p:cNvSpPr>
          <p:nvPr>
            <p:ph sz="quarter" idx="13"/>
          </p:nvPr>
        </p:nvSpPr>
        <p:spPr/>
        <p:txBody>
          <a:bodyPr/>
          <a:lstStyle/>
          <a:p>
            <a:r>
              <a:rPr lang="en-US" dirty="0" smtClean="0"/>
              <a:t>Data: Local </a:t>
            </a:r>
            <a:r>
              <a:rPr lang="en-US" dirty="0" smtClean="0"/>
              <a:t>Ombudsman </a:t>
            </a:r>
            <a:r>
              <a:rPr lang="en-US" dirty="0" smtClean="0"/>
              <a:t>Survey, Volunteer </a:t>
            </a:r>
            <a:r>
              <a:rPr lang="en-US" dirty="0" smtClean="0"/>
              <a:t>Ombudsman Survey</a:t>
            </a:r>
            <a:endParaRPr lang="en-US" dirty="0"/>
          </a:p>
        </p:txBody>
      </p:sp>
      <p:graphicFrame>
        <p:nvGraphicFramePr>
          <p:cNvPr id="6" name="Table 5" descr="This table reports the average amount of time local and volunteer Ombudsmen reported spending in a facility for each routine visit, from less than an hour to more than three hours. The findings are organized by nursing home visits and board and care visits, respectively. Overall, Ombudsmen reported spending less time in board and care homes compared to nursing homes."/>
          <p:cNvGraphicFramePr>
            <a:graphicFrameLocks noGrp="1"/>
          </p:cNvGraphicFramePr>
          <p:nvPr>
            <p:extLst>
              <p:ext uri="{D42A27DB-BD31-4B8C-83A1-F6EECF244321}">
                <p14:modId xmlns:p14="http://schemas.microsoft.com/office/powerpoint/2010/main" val="3716530569"/>
              </p:ext>
            </p:extLst>
          </p:nvPr>
        </p:nvGraphicFramePr>
        <p:xfrm>
          <a:off x="320087" y="1783099"/>
          <a:ext cx="8503826" cy="3432377"/>
        </p:xfrm>
        <a:graphic>
          <a:graphicData uri="http://schemas.openxmlformats.org/drawingml/2006/table">
            <a:tbl>
              <a:tblPr firstRow="1" bandRow="1">
                <a:tableStyleId>{5C22544A-7EE6-4342-B048-85BDC9FD1C3A}</a:tableStyleId>
              </a:tblPr>
              <a:tblGrid>
                <a:gridCol w="2423133"/>
                <a:gridCol w="1737341"/>
                <a:gridCol w="1645902"/>
                <a:gridCol w="1371585"/>
                <a:gridCol w="1325865"/>
              </a:tblGrid>
              <a:tr h="1255773">
                <a:tc>
                  <a:txBody>
                    <a:bodyPr/>
                    <a:lstStyle/>
                    <a:p>
                      <a:pPr marL="0" marR="0" algn="l">
                        <a:lnSpc>
                          <a:spcPct val="115000"/>
                        </a:lnSpc>
                        <a:spcBef>
                          <a:spcPts val="0"/>
                        </a:spcBef>
                        <a:spcAft>
                          <a:spcPts val="0"/>
                        </a:spcAft>
                      </a:pPr>
                      <a:r>
                        <a:rPr lang="en-US" sz="1400" dirty="0" smtClean="0">
                          <a:effectLst/>
                        </a:rPr>
                        <a:t>Average time spent at facility per visit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solidFill>
                            <a:schemeClr val="bg1"/>
                          </a:solidFill>
                          <a:effectLst/>
                        </a:rPr>
                        <a:t>Nursing Homes - </a:t>
                      </a:r>
                    </a:p>
                    <a:p>
                      <a:pPr marL="0" marR="0" algn="ctr">
                        <a:lnSpc>
                          <a:spcPct val="115000"/>
                        </a:lnSpc>
                        <a:spcBef>
                          <a:spcPts val="0"/>
                        </a:spcBef>
                        <a:spcAft>
                          <a:spcPts val="0"/>
                        </a:spcAft>
                      </a:pPr>
                      <a:r>
                        <a:rPr lang="en-US" sz="1400" dirty="0" smtClean="0">
                          <a:solidFill>
                            <a:schemeClr val="bg1"/>
                          </a:solidFill>
                          <a:effectLst/>
                        </a:rPr>
                        <a:t>Local Ombudsmen</a:t>
                      </a:r>
                      <a:endParaRPr lang="en-US" sz="1400" dirty="0">
                        <a:solidFill>
                          <a:schemeClr val="bg1"/>
                        </a:solidFill>
                        <a:effectLst/>
                      </a:endParaRPr>
                    </a:p>
                  </a:txBody>
                  <a:tcPr marL="79743" marR="79743" marT="0" marB="0" anchor="ctr"/>
                </a:tc>
                <a:tc>
                  <a:txBody>
                    <a:bodyPr/>
                    <a:lstStyle/>
                    <a:p>
                      <a:pPr marL="0" marR="0" algn="ctr">
                        <a:lnSpc>
                          <a:spcPct val="115000"/>
                        </a:lnSpc>
                        <a:spcBef>
                          <a:spcPts val="0"/>
                        </a:spcBef>
                        <a:spcAft>
                          <a:spcPts val="0"/>
                        </a:spcAft>
                      </a:pPr>
                      <a:r>
                        <a:rPr lang="en-US" sz="1400" dirty="0" smtClean="0">
                          <a:solidFill>
                            <a:schemeClr val="bg1"/>
                          </a:solidFill>
                          <a:effectLst/>
                        </a:rPr>
                        <a:t>Nursing Homes - </a:t>
                      </a:r>
                    </a:p>
                    <a:p>
                      <a:pPr marL="0" marR="0" algn="ctr">
                        <a:lnSpc>
                          <a:spcPct val="115000"/>
                        </a:lnSpc>
                        <a:spcBef>
                          <a:spcPts val="0"/>
                        </a:spcBef>
                        <a:spcAft>
                          <a:spcPts val="0"/>
                        </a:spcAft>
                      </a:pPr>
                      <a:r>
                        <a:rPr lang="en-US" sz="1400" dirty="0" smtClean="0">
                          <a:solidFill>
                            <a:schemeClr val="bg1"/>
                          </a:solidFill>
                          <a:effectLst/>
                        </a:rPr>
                        <a:t>Volunteer</a:t>
                      </a:r>
                      <a:r>
                        <a:rPr lang="en-US" sz="1400" baseline="0" dirty="0" smtClean="0">
                          <a:solidFill>
                            <a:schemeClr val="bg1"/>
                          </a:solidFill>
                          <a:effectLst/>
                        </a:rPr>
                        <a:t> </a:t>
                      </a:r>
                      <a:r>
                        <a:rPr lang="en-US" sz="1400" dirty="0" smtClean="0">
                          <a:solidFill>
                            <a:schemeClr val="bg1"/>
                          </a:solidFill>
                          <a:effectLst/>
                        </a:rPr>
                        <a:t>Ombudsmen</a:t>
                      </a:r>
                      <a:endParaRPr lang="en-US" sz="1400" dirty="0">
                        <a:solidFill>
                          <a:schemeClr val="bg1"/>
                        </a:solidFill>
                        <a:effectLst/>
                      </a:endParaRPr>
                    </a:p>
                  </a:txBody>
                  <a:tcPr marL="79743" marR="79743" marT="0" marB="0" anchor="ctr"/>
                </a:tc>
                <a:tc>
                  <a:txBody>
                    <a:bodyPr/>
                    <a:lstStyle/>
                    <a:p>
                      <a:pPr marL="0" marR="0" algn="ctr">
                        <a:lnSpc>
                          <a:spcPct val="115000"/>
                        </a:lnSpc>
                        <a:spcBef>
                          <a:spcPts val="0"/>
                        </a:spcBef>
                        <a:spcAft>
                          <a:spcPts val="0"/>
                        </a:spcAft>
                      </a:pPr>
                      <a:r>
                        <a:rPr lang="en-US" sz="1400" dirty="0" smtClean="0">
                          <a:solidFill>
                            <a:schemeClr val="bg1"/>
                          </a:solidFill>
                          <a:effectLst/>
                        </a:rPr>
                        <a:t>Board and Care Homes - </a:t>
                      </a:r>
                    </a:p>
                    <a:p>
                      <a:pPr marL="0" marR="0" algn="ctr">
                        <a:lnSpc>
                          <a:spcPct val="115000"/>
                        </a:lnSpc>
                        <a:spcBef>
                          <a:spcPts val="0"/>
                        </a:spcBef>
                        <a:spcAft>
                          <a:spcPts val="0"/>
                        </a:spcAft>
                      </a:pPr>
                      <a:r>
                        <a:rPr lang="en-US" sz="1400" dirty="0" smtClean="0">
                          <a:solidFill>
                            <a:schemeClr val="bg1"/>
                          </a:solidFill>
                          <a:effectLst/>
                        </a:rPr>
                        <a:t>Local Ombudsmen</a:t>
                      </a:r>
                      <a:endParaRPr lang="en-US" sz="1400" dirty="0">
                        <a:solidFill>
                          <a:schemeClr val="bg1"/>
                        </a:solidFill>
                        <a:effectLst/>
                      </a:endParaRPr>
                    </a:p>
                  </a:txBody>
                  <a:tcPr marL="79743" marR="79743" marT="0" marB="0" anchor="ctr"/>
                </a:tc>
                <a:tc>
                  <a:txBody>
                    <a:bodyPr/>
                    <a:lstStyle/>
                    <a:p>
                      <a:pPr marL="0" marR="0" algn="ctr">
                        <a:lnSpc>
                          <a:spcPct val="115000"/>
                        </a:lnSpc>
                        <a:spcBef>
                          <a:spcPts val="0"/>
                        </a:spcBef>
                        <a:spcAft>
                          <a:spcPts val="0"/>
                        </a:spcAft>
                      </a:pPr>
                      <a:r>
                        <a:rPr lang="en-US" sz="1400" dirty="0" smtClean="0">
                          <a:solidFill>
                            <a:schemeClr val="bg1"/>
                          </a:solidFill>
                          <a:effectLst/>
                        </a:rPr>
                        <a:t>Board and Care Homes - </a:t>
                      </a:r>
                    </a:p>
                    <a:p>
                      <a:pPr marL="0" marR="0" algn="ctr">
                        <a:lnSpc>
                          <a:spcPct val="115000"/>
                        </a:lnSpc>
                        <a:spcBef>
                          <a:spcPts val="0"/>
                        </a:spcBef>
                        <a:spcAft>
                          <a:spcPts val="0"/>
                        </a:spcAft>
                      </a:pPr>
                      <a:r>
                        <a:rPr lang="en-US" sz="1400" dirty="0" smtClean="0">
                          <a:solidFill>
                            <a:schemeClr val="bg1"/>
                          </a:solidFill>
                          <a:effectLst/>
                        </a:rPr>
                        <a:t>Volunteer</a:t>
                      </a:r>
                      <a:r>
                        <a:rPr lang="en-US" sz="1400" baseline="0" dirty="0" smtClean="0">
                          <a:solidFill>
                            <a:schemeClr val="bg1"/>
                          </a:solidFill>
                          <a:effectLst/>
                        </a:rPr>
                        <a:t> </a:t>
                      </a:r>
                      <a:r>
                        <a:rPr lang="en-US" sz="1400" dirty="0" smtClean="0">
                          <a:solidFill>
                            <a:schemeClr val="bg1"/>
                          </a:solidFill>
                          <a:effectLst/>
                        </a:rPr>
                        <a:t>Ombudsmen</a:t>
                      </a:r>
                      <a:endParaRPr lang="en-US" sz="1400" dirty="0">
                        <a:solidFill>
                          <a:schemeClr val="bg1"/>
                        </a:solidFill>
                        <a:effectLst/>
                      </a:endParaRPr>
                    </a:p>
                  </a:txBody>
                  <a:tcPr marL="79743" marR="79743" marT="0" marB="0" anchor="ctr"/>
                </a:tc>
              </a:tr>
              <a:tr h="506136">
                <a:tc>
                  <a:txBody>
                    <a:bodyPr/>
                    <a:lstStyle/>
                    <a:p>
                      <a:pPr marL="0" marR="0">
                        <a:lnSpc>
                          <a:spcPct val="115000"/>
                        </a:lnSpc>
                        <a:spcBef>
                          <a:spcPts val="0"/>
                        </a:spcBef>
                        <a:spcAft>
                          <a:spcPts val="0"/>
                        </a:spcAft>
                      </a:pPr>
                      <a:r>
                        <a:rPr lang="en-US" sz="1400" b="0" dirty="0">
                          <a:effectLst/>
                        </a:rPr>
                        <a:t>Less than </a:t>
                      </a:r>
                      <a:r>
                        <a:rPr lang="en-US" sz="1400" b="0" dirty="0" smtClean="0">
                          <a:effectLst/>
                        </a:rPr>
                        <a:t>1 </a:t>
                      </a:r>
                      <a:r>
                        <a:rPr lang="en-US" sz="1400" b="0" dirty="0">
                          <a:effectLst/>
                        </a:rPr>
                        <a:t>hour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2060"/>
                          </a:solidFill>
                          <a:effectLst/>
                        </a:rPr>
                        <a:t>43%</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2060"/>
                          </a:solidFill>
                          <a:effectLst/>
                        </a:rPr>
                        <a:t>41%</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rPr>
                        <a:t>1 – 2 </a:t>
                      </a:r>
                      <a:r>
                        <a:rPr lang="en-US" sz="1400" b="0" dirty="0">
                          <a:effectLst/>
                        </a:rPr>
                        <a:t>hours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2060"/>
                          </a:solidFill>
                          <a:effectLst/>
                        </a:rPr>
                        <a:t>65%</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2060"/>
                          </a:solidFill>
                          <a:effectLst/>
                        </a:rPr>
                        <a:t>56%</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2060"/>
                          </a:solidFill>
                          <a:effectLst/>
                        </a:rPr>
                        <a:t>49%</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solidFill>
                            <a:srgbClr val="002060"/>
                          </a:solidFill>
                          <a:effectLst/>
                        </a:rPr>
                        <a:t>46%</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rPr>
                        <a:t>2 – 3 </a:t>
                      </a:r>
                      <a:r>
                        <a:rPr lang="en-US" sz="1400" b="0" dirty="0">
                          <a:effectLst/>
                        </a:rPr>
                        <a:t>hours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58196">
                <a:tc>
                  <a:txBody>
                    <a:bodyPr/>
                    <a:lstStyle/>
                    <a:p>
                      <a:pPr marL="0" marR="0">
                        <a:lnSpc>
                          <a:spcPct val="115000"/>
                        </a:lnSpc>
                        <a:spcBef>
                          <a:spcPts val="0"/>
                        </a:spcBef>
                        <a:spcAft>
                          <a:spcPts val="0"/>
                        </a:spcAft>
                      </a:pPr>
                      <a:r>
                        <a:rPr lang="en-US" sz="1400" b="0" dirty="0">
                          <a:effectLst/>
                        </a:rPr>
                        <a:t>More than 3 hours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4239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Research on the LTCOP</a:t>
            </a:r>
          </a:p>
        </p:txBody>
      </p:sp>
    </p:spTree>
    <p:extLst>
      <p:ext uri="{BB962C8B-B14F-4D97-AF65-F5344CB8AC3E}">
        <p14:creationId xmlns:p14="http://schemas.microsoft.com/office/powerpoint/2010/main" val="1233721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Handling</a:t>
            </a:r>
            <a:endParaRPr lang="en-US" dirty="0"/>
          </a:p>
        </p:txBody>
      </p:sp>
      <p:sp>
        <p:nvSpPr>
          <p:cNvPr id="4" name="Content Placeholder 3"/>
          <p:cNvSpPr>
            <a:spLocks noGrp="1"/>
          </p:cNvSpPr>
          <p:nvPr>
            <p:ph sz="quarter" idx="13"/>
          </p:nvPr>
        </p:nvSpPr>
        <p:spPr/>
        <p:txBody>
          <a:bodyPr/>
          <a:lstStyle/>
          <a:p>
            <a:r>
              <a:rPr lang="en-US" dirty="0" smtClean="0"/>
              <a:t>Data: Local Ombudsman Survey, Volunteer </a:t>
            </a:r>
            <a:r>
              <a:rPr lang="en-US" dirty="0" smtClean="0"/>
              <a:t>Ombudsman Survey</a:t>
            </a:r>
            <a:endParaRPr lang="en-US" dirty="0"/>
          </a:p>
        </p:txBody>
      </p:sp>
      <p:graphicFrame>
        <p:nvGraphicFramePr>
          <p:cNvPr id="7" name="Table 6" descr="This table reports how local and volunteer Ombudsmen handle complaints. A majoirty of both groups reported handling complaints on their own or consulting with other program staff. Almost three-quarters of local Ombudsmen also reported supporting other program staff and volunteers in handling complaints. "/>
          <p:cNvGraphicFramePr>
            <a:graphicFrameLocks noGrp="1"/>
          </p:cNvGraphicFramePr>
          <p:nvPr>
            <p:extLst>
              <p:ext uri="{D42A27DB-BD31-4B8C-83A1-F6EECF244321}">
                <p14:modId xmlns:p14="http://schemas.microsoft.com/office/powerpoint/2010/main" val="3933735550"/>
              </p:ext>
            </p:extLst>
          </p:nvPr>
        </p:nvGraphicFramePr>
        <p:xfrm>
          <a:off x="274367" y="1472194"/>
          <a:ext cx="8595266" cy="3821430"/>
        </p:xfrm>
        <a:graphic>
          <a:graphicData uri="http://schemas.openxmlformats.org/drawingml/2006/table">
            <a:tbl>
              <a:tblPr firstRow="1" bandRow="1">
                <a:tableStyleId>{5C22544A-7EE6-4342-B048-85BDC9FD1C3A}</a:tableStyleId>
              </a:tblPr>
              <a:tblGrid>
                <a:gridCol w="4937706"/>
                <a:gridCol w="1828780"/>
                <a:gridCol w="1828780"/>
              </a:tblGrid>
              <a:tr h="416560">
                <a:tc>
                  <a:txBody>
                    <a:bodyPr/>
                    <a:lstStyle/>
                    <a:p>
                      <a:pPr marL="0" marR="0" algn="ctr">
                        <a:lnSpc>
                          <a:spcPct val="115000"/>
                        </a:lnSpc>
                        <a:spcBef>
                          <a:spcPts val="0"/>
                        </a:spcBef>
                        <a:spcAft>
                          <a:spcPts val="0"/>
                        </a:spcAft>
                      </a:pPr>
                      <a:r>
                        <a:rPr lang="en-US" sz="1600" dirty="0" smtClean="0">
                          <a:effectLst/>
                        </a:rPr>
                        <a:t>How do you handle complaints?</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Local Ombudsmen</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smtClean="0">
                          <a:effectLst/>
                        </a:rPr>
                        <a:t>Volunteer Ombudsmen</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r>
              <a:tr h="416560">
                <a:tc>
                  <a:txBody>
                    <a:bodyPr/>
                    <a:lstStyle/>
                    <a:p>
                      <a:pPr marL="0" marR="0">
                        <a:lnSpc>
                          <a:spcPct val="115000"/>
                        </a:lnSpc>
                        <a:spcBef>
                          <a:spcPts val="0"/>
                        </a:spcBef>
                        <a:spcAft>
                          <a:spcPts val="0"/>
                        </a:spcAft>
                      </a:pPr>
                      <a:r>
                        <a:rPr lang="en-US" sz="1600" dirty="0">
                          <a:effectLst/>
                        </a:rPr>
                        <a:t>I handle complaints on my own</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b="1" dirty="0">
                          <a:solidFill>
                            <a:srgbClr val="002060"/>
                          </a:solidFill>
                          <a:effectLst/>
                        </a:rPr>
                        <a:t>83%</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b="1" dirty="0">
                          <a:solidFill>
                            <a:srgbClr val="002060"/>
                          </a:solidFill>
                          <a:effectLst/>
                        </a:rPr>
                        <a:t>71%</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73025" marR="73025" marT="18415" marB="18415" anchor="ctr"/>
                </a:tc>
              </a:tr>
              <a:tr h="416560">
                <a:tc>
                  <a:txBody>
                    <a:bodyPr/>
                    <a:lstStyle/>
                    <a:p>
                      <a:pPr marL="0" marR="0">
                        <a:lnSpc>
                          <a:spcPct val="115000"/>
                        </a:lnSpc>
                        <a:spcBef>
                          <a:spcPts val="0"/>
                        </a:spcBef>
                        <a:spcAft>
                          <a:spcPts val="0"/>
                        </a:spcAft>
                      </a:pPr>
                      <a:r>
                        <a:rPr lang="en-US" sz="1600" dirty="0">
                          <a:effectLst/>
                        </a:rPr>
                        <a:t>I support other program staff/volunteers as they handle complaints</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b="1" dirty="0">
                          <a:solidFill>
                            <a:srgbClr val="002060"/>
                          </a:solidFill>
                          <a:effectLst/>
                        </a:rPr>
                        <a:t>76%</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32%</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r>
              <a:tr h="416560">
                <a:tc>
                  <a:txBody>
                    <a:bodyPr/>
                    <a:lstStyle/>
                    <a:p>
                      <a:pPr marL="0" marR="0">
                        <a:lnSpc>
                          <a:spcPct val="115000"/>
                        </a:lnSpc>
                        <a:spcBef>
                          <a:spcPts val="0"/>
                        </a:spcBef>
                        <a:spcAft>
                          <a:spcPts val="0"/>
                        </a:spcAft>
                      </a:pPr>
                      <a:r>
                        <a:rPr lang="en-US" sz="1600" dirty="0">
                          <a:effectLst/>
                        </a:rPr>
                        <a:t>I consult with other program staff or volunteers, as needed</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b="1" dirty="0">
                          <a:solidFill>
                            <a:srgbClr val="002060"/>
                          </a:solidFill>
                          <a:effectLst/>
                        </a:rPr>
                        <a:t>79%</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b="1" dirty="0">
                          <a:solidFill>
                            <a:srgbClr val="002060"/>
                          </a:solidFill>
                          <a:effectLst/>
                        </a:rPr>
                        <a:t>77%</a:t>
                      </a:r>
                      <a:endParaRPr lang="en-US" sz="1600" b="1" dirty="0">
                        <a:solidFill>
                          <a:srgbClr val="002060"/>
                        </a:solidFill>
                        <a:effectLst/>
                        <a:latin typeface="Times New Roman" panose="02020603050405020304" pitchFamily="18" charset="0"/>
                        <a:ea typeface="Calibri" panose="020F0502020204030204" pitchFamily="34" charset="0"/>
                      </a:endParaRPr>
                    </a:p>
                  </a:txBody>
                  <a:tcPr marL="73025" marR="73025" marT="18415" marB="18415" anchor="ctr"/>
                </a:tc>
              </a:tr>
              <a:tr h="416560">
                <a:tc>
                  <a:txBody>
                    <a:bodyPr/>
                    <a:lstStyle/>
                    <a:p>
                      <a:pPr marL="0" marR="0">
                        <a:lnSpc>
                          <a:spcPct val="115000"/>
                        </a:lnSpc>
                        <a:spcBef>
                          <a:spcPts val="0"/>
                        </a:spcBef>
                        <a:spcAft>
                          <a:spcPts val="0"/>
                        </a:spcAft>
                      </a:pPr>
                      <a:r>
                        <a:rPr lang="en-US" sz="1600" dirty="0">
                          <a:effectLst/>
                        </a:rPr>
                        <a:t>I refer the complaint to other program staff or volunteers</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N/A</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32%</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r>
              <a:tr h="416560">
                <a:tc>
                  <a:txBody>
                    <a:bodyPr/>
                    <a:lstStyle/>
                    <a:p>
                      <a:pPr marL="0" marR="0">
                        <a:lnSpc>
                          <a:spcPct val="115000"/>
                        </a:lnSpc>
                        <a:spcBef>
                          <a:spcPts val="0"/>
                        </a:spcBef>
                        <a:spcAft>
                          <a:spcPts val="0"/>
                        </a:spcAft>
                      </a:pPr>
                      <a:r>
                        <a:rPr lang="en-US" sz="1600" dirty="0">
                          <a:effectLst/>
                        </a:rPr>
                        <a:t>I refer the complaint to the appropriate entity when I have resident consent</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76%</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72%</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r>
              <a:tr h="416560">
                <a:tc>
                  <a:txBody>
                    <a:bodyPr/>
                    <a:lstStyle/>
                    <a:p>
                      <a:pPr marL="0" marR="0">
                        <a:lnSpc>
                          <a:spcPct val="115000"/>
                        </a:lnSpc>
                        <a:spcBef>
                          <a:spcPts val="0"/>
                        </a:spcBef>
                        <a:spcAft>
                          <a:spcPts val="0"/>
                        </a:spcAft>
                      </a:pPr>
                      <a:r>
                        <a:rPr lang="en-US" sz="1600" dirty="0">
                          <a:effectLst/>
                        </a:rPr>
                        <a:t>Other</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endParaRPr>
                    </a:p>
                  </a:txBody>
                  <a:tcPr marL="73025" marR="73025" marT="18415" marB="18415" anchor="ctr"/>
                </a:tc>
              </a:tr>
            </a:tbl>
          </a:graphicData>
        </a:graphic>
      </p:graphicFrame>
    </p:spTree>
    <p:extLst>
      <p:ext uri="{BB962C8B-B14F-4D97-AF65-F5344CB8AC3E}">
        <p14:creationId xmlns:p14="http://schemas.microsoft.com/office/powerpoint/2010/main" val="407836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Relationships with Facilities – Nursing Homes</a:t>
            </a:r>
            <a:endParaRPr lang="en-US" dirty="0"/>
          </a:p>
        </p:txBody>
      </p:sp>
      <p:graphicFrame>
        <p:nvGraphicFramePr>
          <p:cNvPr id="6" name="Table 5" descr="This table shows Ombudsmen's reports of the extent to which they have effective relationships with nursing home staff. Most State, local, and volunteer Ombudsmen reported that a majority of the relationships are effective.   "/>
          <p:cNvGraphicFramePr>
            <a:graphicFrameLocks noGrp="1"/>
          </p:cNvGraphicFramePr>
          <p:nvPr>
            <p:extLst>
              <p:ext uri="{D42A27DB-BD31-4B8C-83A1-F6EECF244321}">
                <p14:modId xmlns:p14="http://schemas.microsoft.com/office/powerpoint/2010/main" val="4041564742"/>
              </p:ext>
            </p:extLst>
          </p:nvPr>
        </p:nvGraphicFramePr>
        <p:xfrm>
          <a:off x="640124" y="1965976"/>
          <a:ext cx="7497996" cy="2737436"/>
        </p:xfrm>
        <a:graphic>
          <a:graphicData uri="http://schemas.openxmlformats.org/drawingml/2006/table">
            <a:tbl>
              <a:tblPr firstRow="1" bandRow="1">
                <a:tableStyleId>{5C22544A-7EE6-4342-B048-85BDC9FD1C3A}</a:tableStyleId>
              </a:tblPr>
              <a:tblGrid>
                <a:gridCol w="3072951"/>
                <a:gridCol w="1316120"/>
                <a:gridCol w="1510992"/>
                <a:gridCol w="1597933"/>
              </a:tblGrid>
              <a:tr h="506136">
                <a:tc>
                  <a:txBody>
                    <a:bodyPr/>
                    <a:lstStyle/>
                    <a:p>
                      <a:pPr marL="0" marR="0" algn="l">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Effectiveness of relationship</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State Office</a:t>
                      </a: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Local Ombudsmen</a:t>
                      </a: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Volunteer</a:t>
                      </a:r>
                      <a:r>
                        <a:rPr lang="en-US" sz="1600" baseline="0" dirty="0" smtClean="0">
                          <a:effectLst/>
                          <a:latin typeface="+mj-lt"/>
                          <a:ea typeface="Calibri" panose="020F0502020204030204" pitchFamily="34" charset="0"/>
                          <a:cs typeface="Times New Roman" panose="02020603050405020304" pitchFamily="18" charset="0"/>
                        </a:rPr>
                        <a:t> Ombudsmen</a:t>
                      </a:r>
                      <a:endParaRPr lang="en-US" sz="1600" dirty="0" smtClean="0">
                        <a:effectLst/>
                        <a:latin typeface="+mj-lt"/>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latin typeface="+mj-lt"/>
                          <a:ea typeface="Calibri" panose="020F0502020204030204" pitchFamily="34" charset="0"/>
                          <a:cs typeface="Times New Roman" panose="02020603050405020304" pitchFamily="18" charset="0"/>
                        </a:rPr>
                        <a:t>A majority of the relationships are effective	</a:t>
                      </a: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002060"/>
                          </a:solidFill>
                          <a:effectLst/>
                          <a:latin typeface="+mj-lt"/>
                          <a:ea typeface="Calibri" panose="020F0502020204030204" pitchFamily="34" charset="0"/>
                          <a:cs typeface="Times New Roman" panose="02020603050405020304" pitchFamily="18" charset="0"/>
                        </a:rPr>
                        <a:t>51%</a:t>
                      </a:r>
                      <a:endParaRPr lang="en-US" sz="1400" b="1" kern="1200"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002060"/>
                          </a:solidFill>
                          <a:effectLst/>
                          <a:latin typeface="+mj-lt"/>
                          <a:ea typeface="Calibri" panose="020F0502020204030204" pitchFamily="34" charset="0"/>
                          <a:cs typeface="Times New Roman" panose="02020603050405020304" pitchFamily="18" charset="0"/>
                        </a:rPr>
                        <a:t>66%</a:t>
                      </a:r>
                      <a:endParaRPr lang="en-US" sz="1400" b="1" kern="1200"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78%</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latin typeface="+mj-lt"/>
                          <a:ea typeface="Calibri" panose="020F0502020204030204" pitchFamily="34" charset="0"/>
                          <a:cs typeface="Times New Roman" panose="02020603050405020304" pitchFamily="18" charset="0"/>
                        </a:rPr>
                        <a:t>Some of the relationships are effective</a:t>
                      </a: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002060"/>
                          </a:solidFill>
                          <a:effectLst/>
                          <a:latin typeface="+mj-lt"/>
                          <a:ea typeface="Calibri" panose="020F0502020204030204" pitchFamily="34" charset="0"/>
                          <a:cs typeface="Times New Roman" panose="02020603050405020304" pitchFamily="18" charset="0"/>
                        </a:rPr>
                        <a:t>47%</a:t>
                      </a:r>
                      <a:endParaRPr lang="en-US" sz="1400" b="1" kern="1200"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28%</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0" dirty="0" smtClean="0">
                          <a:solidFill>
                            <a:schemeClr val="tx1"/>
                          </a:solidFill>
                          <a:effectLst/>
                          <a:latin typeface="+mj-lt"/>
                          <a:ea typeface="Calibri" panose="020F0502020204030204" pitchFamily="34" charset="0"/>
                          <a:cs typeface="Times New Roman" panose="02020603050405020304" pitchFamily="18" charset="0"/>
                        </a:rPr>
                        <a:t>18%</a:t>
                      </a: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latin typeface="+mj-lt"/>
                          <a:ea typeface="Calibri" panose="020F0502020204030204" pitchFamily="34" charset="0"/>
                          <a:cs typeface="Times New Roman" panose="02020603050405020304" pitchFamily="18" charset="0"/>
                        </a:rPr>
                        <a:t>A few of the relationships are effective</a:t>
                      </a: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2%</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5%</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3%</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r>
              <a:tr h="65819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j-lt"/>
                          <a:ea typeface="Calibri" panose="020F0502020204030204" pitchFamily="34" charset="0"/>
                          <a:cs typeface="Times New Roman" panose="02020603050405020304" pitchFamily="18" charset="0"/>
                        </a:rPr>
                        <a:t>None of the relationships are effective</a:t>
                      </a: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&lt;1%</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Content Placeholder 3"/>
          <p:cNvSpPr>
            <a:spLocks noGrp="1"/>
          </p:cNvSpPr>
          <p:nvPr>
            <p:ph sz="quarter" idx="13"/>
          </p:nvPr>
        </p:nvSpPr>
        <p:spPr/>
        <p:txBody>
          <a:bodyPr/>
          <a:lstStyle/>
          <a:p>
            <a:r>
              <a:rPr lang="en-US" dirty="0" smtClean="0"/>
              <a:t>Data: SLTCO Survey, Local </a:t>
            </a:r>
            <a:r>
              <a:rPr lang="en-US" dirty="0" smtClean="0"/>
              <a:t>Ombudsman </a:t>
            </a:r>
            <a:r>
              <a:rPr lang="en-US" dirty="0" smtClean="0"/>
              <a:t>Survey, Volunteer </a:t>
            </a:r>
            <a:r>
              <a:rPr lang="en-US" dirty="0" smtClean="0"/>
              <a:t>Ombudsman Survey</a:t>
            </a:r>
            <a:endParaRPr lang="en-US" dirty="0"/>
          </a:p>
        </p:txBody>
      </p:sp>
    </p:spTree>
    <p:extLst>
      <p:ext uri="{BB962C8B-B14F-4D97-AF65-F5344CB8AC3E}">
        <p14:creationId xmlns:p14="http://schemas.microsoft.com/office/powerpoint/2010/main" val="4134187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Relationships with Facilities – Board and Care Homes</a:t>
            </a:r>
            <a:endParaRPr lang="en-US" dirty="0"/>
          </a:p>
        </p:txBody>
      </p:sp>
      <p:graphicFrame>
        <p:nvGraphicFramePr>
          <p:cNvPr id="6" name="Table 5" descr="This table shows Ombudsmen's reports of the extent to which they have effective relationships with board and care staff. Most State, local, and volunteer Ombudsmen reported that some or a majority of the relationships are effective."/>
          <p:cNvGraphicFramePr>
            <a:graphicFrameLocks noGrp="1"/>
          </p:cNvGraphicFramePr>
          <p:nvPr>
            <p:extLst>
              <p:ext uri="{D42A27DB-BD31-4B8C-83A1-F6EECF244321}">
                <p14:modId xmlns:p14="http://schemas.microsoft.com/office/powerpoint/2010/main" val="2049346618"/>
              </p:ext>
            </p:extLst>
          </p:nvPr>
        </p:nvGraphicFramePr>
        <p:xfrm>
          <a:off x="548684" y="2057415"/>
          <a:ext cx="7772315" cy="2737436"/>
        </p:xfrm>
        <a:graphic>
          <a:graphicData uri="http://schemas.openxmlformats.org/drawingml/2006/table">
            <a:tbl>
              <a:tblPr firstRow="1" bandRow="1">
                <a:tableStyleId>{5C22544A-7EE6-4342-B048-85BDC9FD1C3A}</a:tableStyleId>
              </a:tblPr>
              <a:tblGrid>
                <a:gridCol w="3566121"/>
                <a:gridCol w="1362664"/>
                <a:gridCol w="1380506"/>
                <a:gridCol w="1463024"/>
              </a:tblGrid>
              <a:tr h="506136">
                <a:tc>
                  <a:txBody>
                    <a:bodyPr/>
                    <a:lstStyle/>
                    <a:p>
                      <a:pPr marL="0" marR="0" algn="l">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Effectiveness of relationship</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State Office</a:t>
                      </a: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Local Ombudsmen</a:t>
                      </a:r>
                    </a:p>
                  </a:txBody>
                  <a:tcPr marL="68580" marR="68580" marT="0" marB="0" anchor="ctr"/>
                </a:tc>
                <a:tc>
                  <a:txBody>
                    <a:bodyPr/>
                    <a:lstStyle/>
                    <a:p>
                      <a:pPr marL="0" marR="0" algn="ctr">
                        <a:lnSpc>
                          <a:spcPct val="115000"/>
                        </a:lnSpc>
                        <a:spcBef>
                          <a:spcPts val="0"/>
                        </a:spcBef>
                        <a:spcAft>
                          <a:spcPts val="0"/>
                        </a:spcAft>
                      </a:pPr>
                      <a:r>
                        <a:rPr lang="en-US" sz="1600" b="1" kern="1200" dirty="0" smtClean="0">
                          <a:solidFill>
                            <a:schemeClr val="lt1"/>
                          </a:solidFill>
                          <a:effectLst/>
                          <a:latin typeface="+mn-lt"/>
                          <a:ea typeface="Calibri" panose="020F0502020204030204" pitchFamily="34" charset="0"/>
                          <a:cs typeface="Times New Roman" panose="02020603050405020304" pitchFamily="18" charset="0"/>
                        </a:rPr>
                        <a:t>Volunteer</a:t>
                      </a:r>
                      <a:r>
                        <a:rPr lang="en-US" sz="1600" b="1" kern="1200" baseline="0" dirty="0" smtClean="0">
                          <a:solidFill>
                            <a:schemeClr val="lt1"/>
                          </a:solidFill>
                          <a:effectLst/>
                          <a:latin typeface="+mn-lt"/>
                          <a:ea typeface="Calibri" panose="020F0502020204030204" pitchFamily="34" charset="0"/>
                          <a:cs typeface="Times New Roman" panose="02020603050405020304" pitchFamily="18" charset="0"/>
                        </a:rPr>
                        <a:t> Ombudsmen</a:t>
                      </a:r>
                      <a:endParaRPr lang="en-US" sz="1600" b="1" kern="1200" dirty="0" smtClean="0">
                        <a:solidFill>
                          <a:schemeClr val="lt1"/>
                        </a:solidFill>
                        <a:effectLst/>
                        <a:latin typeface="+mn-lt"/>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latin typeface="+mj-lt"/>
                          <a:ea typeface="Calibri" panose="020F0502020204030204" pitchFamily="34" charset="0"/>
                          <a:cs typeface="Times New Roman" panose="02020603050405020304" pitchFamily="18" charset="0"/>
                        </a:rPr>
                        <a:t>A majority of the relationships are effective	</a:t>
                      </a: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39%</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59%</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78%</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latin typeface="+mj-lt"/>
                          <a:ea typeface="Calibri" panose="020F0502020204030204" pitchFamily="34" charset="0"/>
                          <a:cs typeface="Times New Roman" panose="02020603050405020304" pitchFamily="18" charset="0"/>
                        </a:rPr>
                        <a:t>Some of the relationships are effective</a:t>
                      </a: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49%</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0" dirty="0" smtClean="0">
                          <a:solidFill>
                            <a:schemeClr val="tx1"/>
                          </a:solidFill>
                          <a:effectLst/>
                          <a:latin typeface="+mj-lt"/>
                          <a:ea typeface="Calibri" panose="020F0502020204030204" pitchFamily="34" charset="0"/>
                          <a:cs typeface="Times New Roman" panose="02020603050405020304" pitchFamily="18" charset="0"/>
                        </a:rPr>
                        <a:t>36%</a:t>
                      </a: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solidFill>
                            <a:srgbClr val="002060"/>
                          </a:solidFill>
                          <a:effectLst/>
                          <a:latin typeface="+mj-lt"/>
                          <a:ea typeface="Calibri" panose="020F0502020204030204" pitchFamily="34" charset="0"/>
                          <a:cs typeface="Times New Roman" panose="02020603050405020304" pitchFamily="18" charset="0"/>
                        </a:rPr>
                        <a:t>17%</a:t>
                      </a:r>
                      <a:endParaRPr lang="en-US" sz="1400" b="1" dirty="0">
                        <a:solidFill>
                          <a:srgbClr val="002060"/>
                        </a:solidFill>
                        <a:effectLst/>
                        <a:latin typeface="+mj-lt"/>
                        <a:ea typeface="Calibri" panose="020F0502020204030204" pitchFamily="34" charset="0"/>
                        <a:cs typeface="Times New Roman" panose="02020603050405020304" pitchFamily="18" charset="0"/>
                      </a:endParaRPr>
                    </a:p>
                  </a:txBody>
                  <a:tcPr marL="68580" marR="68580" marT="0" marB="0" anchor="ctr"/>
                </a:tc>
              </a:tr>
              <a:tr h="506136">
                <a:tc>
                  <a:txBody>
                    <a:bodyPr/>
                    <a:lstStyle/>
                    <a:p>
                      <a:pPr marL="0" marR="0">
                        <a:lnSpc>
                          <a:spcPct val="115000"/>
                        </a:lnSpc>
                        <a:spcBef>
                          <a:spcPts val="0"/>
                        </a:spcBef>
                        <a:spcAft>
                          <a:spcPts val="0"/>
                        </a:spcAft>
                      </a:pPr>
                      <a:r>
                        <a:rPr lang="en-US" sz="1400" b="0" dirty="0" smtClean="0">
                          <a:effectLst/>
                          <a:latin typeface="+mj-lt"/>
                          <a:ea typeface="Calibri" panose="020F0502020204030204" pitchFamily="34" charset="0"/>
                          <a:cs typeface="Times New Roman" panose="02020603050405020304" pitchFamily="18" charset="0"/>
                        </a:rPr>
                        <a:t>A few of the relationships are effective</a:t>
                      </a: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12%</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4%</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4%</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r>
              <a:tr h="65819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mj-lt"/>
                          <a:ea typeface="Calibri" panose="020F0502020204030204" pitchFamily="34" charset="0"/>
                          <a:cs typeface="Times New Roman" panose="02020603050405020304" pitchFamily="18" charset="0"/>
                        </a:rPr>
                        <a:t>None of the relationships are effective</a:t>
                      </a: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1%</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j-lt"/>
                          <a:ea typeface="Calibri" panose="020F0502020204030204" pitchFamily="34" charset="0"/>
                          <a:cs typeface="Times New Roman" panose="02020603050405020304" pitchFamily="18" charset="0"/>
                        </a:rPr>
                        <a:t>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Content Placeholder 3"/>
          <p:cNvSpPr>
            <a:spLocks noGrp="1"/>
          </p:cNvSpPr>
          <p:nvPr>
            <p:ph sz="quarter" idx="13"/>
          </p:nvPr>
        </p:nvSpPr>
        <p:spPr/>
        <p:txBody>
          <a:bodyPr/>
          <a:lstStyle/>
          <a:p>
            <a:r>
              <a:rPr lang="en-US" dirty="0" smtClean="0"/>
              <a:t>Data: SLTCO Survey, Local </a:t>
            </a:r>
            <a:r>
              <a:rPr lang="en-US" dirty="0" smtClean="0"/>
              <a:t>Ombudsman </a:t>
            </a:r>
            <a:r>
              <a:rPr lang="en-US" dirty="0" smtClean="0"/>
              <a:t>Survey, Volunteer </a:t>
            </a:r>
            <a:r>
              <a:rPr lang="en-US" dirty="0" smtClean="0"/>
              <a:t>Ombudsman Survey</a:t>
            </a:r>
            <a:endParaRPr lang="en-US" dirty="0"/>
          </a:p>
        </p:txBody>
      </p:sp>
    </p:spTree>
    <p:extLst>
      <p:ext uri="{BB962C8B-B14F-4D97-AF65-F5344CB8AC3E}">
        <p14:creationId xmlns:p14="http://schemas.microsoft.com/office/powerpoint/2010/main" val="780344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Accessing Residents in Facilities – Nursing Homes</a:t>
            </a:r>
            <a:endParaRPr lang="en-US" dirty="0"/>
          </a:p>
        </p:txBody>
      </p:sp>
      <p:sp>
        <p:nvSpPr>
          <p:cNvPr id="4" name="Content Placeholder 3"/>
          <p:cNvSpPr>
            <a:spLocks noGrp="1"/>
          </p:cNvSpPr>
          <p:nvPr>
            <p:ph sz="quarter" idx="13"/>
          </p:nvPr>
        </p:nvSpPr>
        <p:spPr/>
        <p:txBody>
          <a:bodyPr/>
          <a:lstStyle/>
          <a:p>
            <a:r>
              <a:rPr lang="en-US" dirty="0" smtClean="0"/>
              <a:t>Data: Local Ombudsman Survey</a:t>
            </a:r>
            <a:endParaRPr lang="en-US" dirty="0"/>
          </a:p>
        </p:txBody>
      </p:sp>
      <p:graphicFrame>
        <p:nvGraphicFramePr>
          <p:cNvPr id="6" name="Table 5" descr="This table shows the frequency with which local Ombudsman entities, local Ombudsmen, and volunteer Ombudsmen reported having problems accessing residents in nursing homes. A majority reported rarely or never having access issues. "/>
          <p:cNvGraphicFramePr>
            <a:graphicFrameLocks noGrp="1"/>
          </p:cNvGraphicFramePr>
          <p:nvPr>
            <p:extLst>
              <p:ext uri="{D42A27DB-BD31-4B8C-83A1-F6EECF244321}">
                <p14:modId xmlns:p14="http://schemas.microsoft.com/office/powerpoint/2010/main" val="3842104636"/>
              </p:ext>
            </p:extLst>
          </p:nvPr>
        </p:nvGraphicFramePr>
        <p:xfrm>
          <a:off x="640122" y="2057415"/>
          <a:ext cx="7863755" cy="2654744"/>
        </p:xfrm>
        <a:graphic>
          <a:graphicData uri="http://schemas.openxmlformats.org/drawingml/2006/table">
            <a:tbl>
              <a:tblPr firstRow="1" bandRow="1">
                <a:tableStyleId>{5C22544A-7EE6-4342-B048-85BDC9FD1C3A}</a:tableStyleId>
              </a:tblPr>
              <a:tblGrid>
                <a:gridCol w="2038752"/>
                <a:gridCol w="1747501"/>
                <a:gridCol w="2038751"/>
                <a:gridCol w="2038751"/>
              </a:tblGrid>
              <a:tr h="640073">
                <a:tc>
                  <a:txBody>
                    <a:bodyPr/>
                    <a:lstStyle/>
                    <a:p>
                      <a:pPr>
                        <a:lnSpc>
                          <a:spcPct val="107000"/>
                        </a:lnSpc>
                      </a:pPr>
                      <a:r>
                        <a:rPr lang="en-US" sz="1600" dirty="0" smtClean="0">
                          <a:effectLst/>
                          <a:latin typeface="+mj-lt"/>
                          <a:cs typeface="Times New Roman" panose="02020603050405020304" pitchFamily="18" charset="0"/>
                        </a:rPr>
                        <a:t>Frequency</a:t>
                      </a:r>
                      <a:r>
                        <a:rPr lang="en-US" sz="1600" baseline="0" dirty="0" smtClean="0">
                          <a:effectLst/>
                          <a:latin typeface="+mj-lt"/>
                          <a:cs typeface="Times New Roman" panose="02020603050405020304" pitchFamily="18" charset="0"/>
                        </a:rPr>
                        <a:t> of Access issues</a:t>
                      </a:r>
                      <a:endParaRPr lang="en-US" sz="1600" dirty="0">
                        <a:effectLst/>
                        <a:latin typeface="+mj-lt"/>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600" dirty="0" smtClean="0">
                          <a:effectLst/>
                          <a:latin typeface="+mj-lt"/>
                        </a:rPr>
                        <a:t>Local Ombudsman Entities</a:t>
                      </a:r>
                    </a:p>
                  </a:txBody>
                  <a:tcPr marL="123209" marR="123209" marT="0" marB="0" anchor="ctr"/>
                </a:tc>
                <a:tc>
                  <a:txBody>
                    <a:bodyPr/>
                    <a:lstStyle/>
                    <a:p>
                      <a:pPr marL="0" marR="0" algn="ctr">
                        <a:lnSpc>
                          <a:spcPct val="107000"/>
                        </a:lnSpc>
                        <a:spcBef>
                          <a:spcPts val="0"/>
                        </a:spcBef>
                        <a:spcAft>
                          <a:spcPts val="0"/>
                        </a:spcAft>
                      </a:pPr>
                      <a:r>
                        <a:rPr lang="en-US" sz="1600" dirty="0" smtClean="0">
                          <a:effectLst/>
                          <a:latin typeface="+mj-lt"/>
                        </a:rPr>
                        <a:t>Local Ombudsmen</a:t>
                      </a:r>
                    </a:p>
                  </a:txBody>
                  <a:tcPr marL="123209" marR="123209" marT="0" marB="0" anchor="ctr"/>
                </a:tc>
                <a:tc>
                  <a:txBody>
                    <a:bodyPr/>
                    <a:lstStyle/>
                    <a:p>
                      <a:pPr marL="0" marR="0" algn="ctr">
                        <a:lnSpc>
                          <a:spcPct val="107000"/>
                        </a:lnSpc>
                        <a:spcBef>
                          <a:spcPts val="0"/>
                        </a:spcBef>
                        <a:spcAft>
                          <a:spcPts val="0"/>
                        </a:spcAft>
                      </a:pPr>
                      <a:r>
                        <a:rPr lang="en-US" sz="1600" dirty="0" smtClean="0">
                          <a:effectLst/>
                          <a:latin typeface="+mj-lt"/>
                        </a:rPr>
                        <a:t>Volunteer</a:t>
                      </a:r>
                      <a:r>
                        <a:rPr lang="en-US" sz="1600" baseline="0" dirty="0" smtClean="0">
                          <a:effectLst/>
                          <a:latin typeface="+mj-lt"/>
                        </a:rPr>
                        <a:t> Ombudsmen</a:t>
                      </a:r>
                      <a:endParaRPr lang="en-US" sz="1600" dirty="0" smtClean="0">
                        <a:effectLst/>
                        <a:latin typeface="+mj-lt"/>
                      </a:endParaRPr>
                    </a:p>
                  </a:txBody>
                  <a:tcPr marL="123209" marR="123209" marT="0" marB="0" anchor="ctr"/>
                </a:tc>
              </a:tr>
              <a:tr h="489738">
                <a:tc>
                  <a:txBody>
                    <a:bodyPr/>
                    <a:lstStyle/>
                    <a:p>
                      <a:pPr marL="0" marR="0">
                        <a:lnSpc>
                          <a:spcPct val="107000"/>
                        </a:lnSpc>
                        <a:spcBef>
                          <a:spcPts val="0"/>
                        </a:spcBef>
                        <a:spcAft>
                          <a:spcPts val="0"/>
                        </a:spcAft>
                      </a:pPr>
                      <a:r>
                        <a:rPr lang="en-US" sz="1400" dirty="0">
                          <a:effectLst/>
                        </a:rPr>
                        <a:t>Often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13%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r h="489738">
                <a:tc>
                  <a:txBody>
                    <a:bodyPr/>
                    <a:lstStyle/>
                    <a:p>
                      <a:pPr marL="0" marR="0">
                        <a:lnSpc>
                          <a:spcPct val="107000"/>
                        </a:lnSpc>
                        <a:spcBef>
                          <a:spcPts val="0"/>
                        </a:spcBef>
                        <a:spcAft>
                          <a:spcPts val="0"/>
                        </a:spcAft>
                      </a:pPr>
                      <a:r>
                        <a:rPr lang="en-US" sz="1400" dirty="0">
                          <a:effectLst/>
                        </a:rPr>
                        <a:t>Sometimes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10%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19%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r h="489738">
                <a:tc>
                  <a:txBody>
                    <a:bodyPr/>
                    <a:lstStyle/>
                    <a:p>
                      <a:pPr marL="0" marR="0">
                        <a:lnSpc>
                          <a:spcPct val="107000"/>
                        </a:lnSpc>
                        <a:spcBef>
                          <a:spcPts val="0"/>
                        </a:spcBef>
                        <a:spcAft>
                          <a:spcPts val="0"/>
                        </a:spcAft>
                      </a:pPr>
                      <a:r>
                        <a:rPr lang="en-US" sz="1400" dirty="0">
                          <a:effectLst/>
                        </a:rPr>
                        <a:t>Rarely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48%</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47%</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33%</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r h="402765">
                <a:tc>
                  <a:txBody>
                    <a:bodyPr/>
                    <a:lstStyle/>
                    <a:p>
                      <a:pPr marL="0" marR="0">
                        <a:lnSpc>
                          <a:spcPct val="107000"/>
                        </a:lnSpc>
                        <a:spcBef>
                          <a:spcPts val="0"/>
                        </a:spcBef>
                        <a:spcAft>
                          <a:spcPts val="0"/>
                        </a:spcAft>
                      </a:pPr>
                      <a:r>
                        <a:rPr lang="en-US" sz="1400" dirty="0">
                          <a:effectLst/>
                        </a:rPr>
                        <a:t>Never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41%</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22%</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57%</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bl>
          </a:graphicData>
        </a:graphic>
      </p:graphicFrame>
    </p:spTree>
    <p:extLst>
      <p:ext uri="{BB962C8B-B14F-4D97-AF65-F5344CB8AC3E}">
        <p14:creationId xmlns:p14="http://schemas.microsoft.com/office/powerpoint/2010/main" val="2544762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Accessing Residents in Facilities – Board and Care Homes</a:t>
            </a:r>
            <a:endParaRPr lang="en-US" dirty="0"/>
          </a:p>
        </p:txBody>
      </p:sp>
      <p:sp>
        <p:nvSpPr>
          <p:cNvPr id="4" name="Content Placeholder 3"/>
          <p:cNvSpPr>
            <a:spLocks noGrp="1"/>
          </p:cNvSpPr>
          <p:nvPr>
            <p:ph sz="quarter" idx="13"/>
          </p:nvPr>
        </p:nvSpPr>
        <p:spPr/>
        <p:txBody>
          <a:bodyPr/>
          <a:lstStyle/>
          <a:p>
            <a:r>
              <a:rPr lang="en-US" dirty="0" smtClean="0"/>
              <a:t>Data: Local Ombudsman </a:t>
            </a:r>
            <a:r>
              <a:rPr lang="en-US" dirty="0" smtClean="0"/>
              <a:t>Survey</a:t>
            </a:r>
            <a:endParaRPr lang="en-US" dirty="0"/>
          </a:p>
        </p:txBody>
      </p:sp>
      <p:graphicFrame>
        <p:nvGraphicFramePr>
          <p:cNvPr id="6" name="Table 5" descr="This table shows the frequency with which local Ombudsman entities, local Ombudsmen, and volunteer Ombudsmen reported having problems accessing residents in board and care homes. A majority reported rarely or never having access issues. "/>
          <p:cNvGraphicFramePr>
            <a:graphicFrameLocks noGrp="1"/>
          </p:cNvGraphicFramePr>
          <p:nvPr>
            <p:extLst>
              <p:ext uri="{D42A27DB-BD31-4B8C-83A1-F6EECF244321}">
                <p14:modId xmlns:p14="http://schemas.microsoft.com/office/powerpoint/2010/main" val="4162908245"/>
              </p:ext>
            </p:extLst>
          </p:nvPr>
        </p:nvGraphicFramePr>
        <p:xfrm>
          <a:off x="594403" y="2057415"/>
          <a:ext cx="7955194" cy="2654744"/>
        </p:xfrm>
        <a:graphic>
          <a:graphicData uri="http://schemas.openxmlformats.org/drawingml/2006/table">
            <a:tbl>
              <a:tblPr firstRow="1" bandRow="1">
                <a:tableStyleId>{5C22544A-7EE6-4342-B048-85BDC9FD1C3A}</a:tableStyleId>
              </a:tblPr>
              <a:tblGrid>
                <a:gridCol w="2062459"/>
                <a:gridCol w="1767821"/>
                <a:gridCol w="2062458"/>
                <a:gridCol w="2062456"/>
              </a:tblGrid>
              <a:tr h="640074">
                <a:tc>
                  <a:txBody>
                    <a:bodyPr/>
                    <a:lstStyle/>
                    <a:p>
                      <a:pPr>
                        <a:lnSpc>
                          <a:spcPct val="107000"/>
                        </a:lnSpc>
                      </a:pPr>
                      <a:r>
                        <a:rPr lang="en-US" sz="1600" dirty="0" smtClean="0">
                          <a:effectLst/>
                          <a:latin typeface="+mj-lt"/>
                          <a:cs typeface="Times New Roman" panose="02020603050405020304" pitchFamily="18" charset="0"/>
                        </a:rPr>
                        <a:t>Frequency</a:t>
                      </a:r>
                      <a:r>
                        <a:rPr lang="en-US" sz="1600" baseline="0" dirty="0" smtClean="0">
                          <a:effectLst/>
                          <a:latin typeface="+mj-lt"/>
                          <a:cs typeface="Times New Roman" panose="02020603050405020304" pitchFamily="18" charset="0"/>
                        </a:rPr>
                        <a:t> of Access issues</a:t>
                      </a:r>
                      <a:endParaRPr lang="en-US" sz="1600" dirty="0">
                        <a:effectLst/>
                        <a:latin typeface="+mj-lt"/>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600" b="1" kern="1200" dirty="0" smtClean="0">
                          <a:solidFill>
                            <a:schemeClr val="lt1"/>
                          </a:solidFill>
                          <a:effectLst/>
                          <a:latin typeface="+mn-lt"/>
                          <a:ea typeface="+mn-ea"/>
                          <a:cs typeface="+mn-cs"/>
                        </a:rPr>
                        <a:t>Local Ombudsman Entities</a:t>
                      </a:r>
                    </a:p>
                  </a:txBody>
                  <a:tcPr marL="123209" marR="123209" marT="0" marB="0" anchor="ctr"/>
                </a:tc>
                <a:tc>
                  <a:txBody>
                    <a:bodyPr/>
                    <a:lstStyle/>
                    <a:p>
                      <a:pPr marL="0" marR="0" algn="ctr">
                        <a:lnSpc>
                          <a:spcPct val="107000"/>
                        </a:lnSpc>
                        <a:spcBef>
                          <a:spcPts val="0"/>
                        </a:spcBef>
                        <a:spcAft>
                          <a:spcPts val="0"/>
                        </a:spcAft>
                      </a:pPr>
                      <a:r>
                        <a:rPr lang="en-US" sz="1600" dirty="0" smtClean="0">
                          <a:effectLst/>
                          <a:latin typeface="+mj-lt"/>
                        </a:rPr>
                        <a:t>Local Ombudsmen</a:t>
                      </a:r>
                    </a:p>
                  </a:txBody>
                  <a:tcPr marL="123209" marR="123209" marT="0" marB="0" anchor="ctr"/>
                </a:tc>
                <a:tc>
                  <a:txBody>
                    <a:bodyPr/>
                    <a:lstStyle/>
                    <a:p>
                      <a:pPr marL="0" marR="0" algn="ctr">
                        <a:lnSpc>
                          <a:spcPct val="107000"/>
                        </a:lnSpc>
                        <a:spcBef>
                          <a:spcPts val="0"/>
                        </a:spcBef>
                        <a:spcAft>
                          <a:spcPts val="0"/>
                        </a:spcAft>
                      </a:pPr>
                      <a:r>
                        <a:rPr lang="en-US" sz="1600" dirty="0" smtClean="0">
                          <a:effectLst/>
                          <a:latin typeface="+mj-lt"/>
                        </a:rPr>
                        <a:t>Volunteer</a:t>
                      </a:r>
                      <a:r>
                        <a:rPr lang="en-US" sz="1600" baseline="0" dirty="0" smtClean="0">
                          <a:effectLst/>
                          <a:latin typeface="+mj-lt"/>
                        </a:rPr>
                        <a:t> Ombudsmen</a:t>
                      </a:r>
                      <a:endParaRPr lang="en-US" sz="1600" dirty="0" smtClean="0">
                        <a:effectLst/>
                        <a:latin typeface="+mj-lt"/>
                      </a:endParaRPr>
                    </a:p>
                  </a:txBody>
                  <a:tcPr marL="123209" marR="123209" marT="0" marB="0" anchor="ctr"/>
                </a:tc>
              </a:tr>
              <a:tr h="489738">
                <a:tc>
                  <a:txBody>
                    <a:bodyPr/>
                    <a:lstStyle/>
                    <a:p>
                      <a:pPr marL="0" marR="0">
                        <a:lnSpc>
                          <a:spcPct val="107000"/>
                        </a:lnSpc>
                        <a:spcBef>
                          <a:spcPts val="0"/>
                        </a:spcBef>
                        <a:spcAft>
                          <a:spcPts val="0"/>
                        </a:spcAft>
                      </a:pPr>
                      <a:r>
                        <a:rPr lang="en-US" sz="1400" dirty="0">
                          <a:effectLst/>
                        </a:rPr>
                        <a:t>Often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r h="489738">
                <a:tc>
                  <a:txBody>
                    <a:bodyPr/>
                    <a:lstStyle/>
                    <a:p>
                      <a:pPr marL="0" marR="0">
                        <a:lnSpc>
                          <a:spcPct val="107000"/>
                        </a:lnSpc>
                        <a:spcBef>
                          <a:spcPts val="0"/>
                        </a:spcBef>
                        <a:spcAft>
                          <a:spcPts val="0"/>
                        </a:spcAft>
                      </a:pPr>
                      <a:r>
                        <a:rPr lang="en-US" sz="1400" dirty="0">
                          <a:effectLst/>
                        </a:rPr>
                        <a:t>Sometimes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18%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21%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dirty="0">
                          <a:effectLst/>
                        </a:rPr>
                        <a:t>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r h="489738">
                <a:tc>
                  <a:txBody>
                    <a:bodyPr/>
                    <a:lstStyle/>
                    <a:p>
                      <a:pPr marL="0" marR="0">
                        <a:lnSpc>
                          <a:spcPct val="107000"/>
                        </a:lnSpc>
                        <a:spcBef>
                          <a:spcPts val="0"/>
                        </a:spcBef>
                        <a:spcAft>
                          <a:spcPts val="0"/>
                        </a:spcAft>
                      </a:pPr>
                      <a:r>
                        <a:rPr lang="en-US" sz="1400" dirty="0">
                          <a:effectLst/>
                        </a:rPr>
                        <a:t>Rarely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46%</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48%</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32%</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r h="402765">
                <a:tc>
                  <a:txBody>
                    <a:bodyPr/>
                    <a:lstStyle/>
                    <a:p>
                      <a:pPr marL="0" marR="0">
                        <a:lnSpc>
                          <a:spcPct val="107000"/>
                        </a:lnSpc>
                        <a:spcBef>
                          <a:spcPts val="0"/>
                        </a:spcBef>
                        <a:spcAft>
                          <a:spcPts val="0"/>
                        </a:spcAft>
                      </a:pPr>
                      <a:r>
                        <a:rPr lang="en-US" sz="1400" dirty="0">
                          <a:effectLst/>
                        </a:rPr>
                        <a:t>Never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34%</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27%</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c>
                  <a:txBody>
                    <a:bodyPr/>
                    <a:lstStyle/>
                    <a:p>
                      <a:pPr marL="0" marR="0" algn="ctr">
                        <a:lnSpc>
                          <a:spcPct val="107000"/>
                        </a:lnSpc>
                        <a:spcBef>
                          <a:spcPts val="0"/>
                        </a:spcBef>
                        <a:spcAft>
                          <a:spcPts val="0"/>
                        </a:spcAft>
                      </a:pPr>
                      <a:r>
                        <a:rPr lang="en-US" sz="1400" b="1" dirty="0">
                          <a:solidFill>
                            <a:srgbClr val="002060"/>
                          </a:solidFill>
                          <a:effectLst/>
                        </a:rPr>
                        <a:t>58%</a:t>
                      </a:r>
                      <a:endPar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209" marR="123209" marT="0" marB="0" anchor="ctr"/>
                </a:tc>
              </a:tr>
            </a:tbl>
          </a:graphicData>
        </a:graphic>
      </p:graphicFrame>
    </p:spTree>
    <p:extLst>
      <p:ext uri="{BB962C8B-B14F-4D97-AF65-F5344CB8AC3E}">
        <p14:creationId xmlns:p14="http://schemas.microsoft.com/office/powerpoint/2010/main" val="4176704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a:t>
            </a:r>
            <a:endParaRPr lang="en-US" dirty="0"/>
          </a:p>
        </p:txBody>
      </p:sp>
      <p:sp>
        <p:nvSpPr>
          <p:cNvPr id="4" name="Content Placeholder 3"/>
          <p:cNvSpPr>
            <a:spLocks noGrp="1"/>
          </p:cNvSpPr>
          <p:nvPr>
            <p:ph sz="quarter" idx="13"/>
          </p:nvPr>
        </p:nvSpPr>
        <p:spPr/>
        <p:txBody>
          <a:bodyPr/>
          <a:lstStyle/>
          <a:p>
            <a:r>
              <a:rPr lang="en-US" dirty="0" smtClean="0"/>
              <a:t>Data: SLTCO </a:t>
            </a:r>
            <a:r>
              <a:rPr lang="en-US" dirty="0"/>
              <a:t>Survey, </a:t>
            </a:r>
            <a:r>
              <a:rPr lang="en-US" dirty="0" smtClean="0"/>
              <a:t>Local </a:t>
            </a:r>
            <a:r>
              <a:rPr lang="en-US" dirty="0"/>
              <a:t>Ombudsman </a:t>
            </a:r>
            <a:r>
              <a:rPr lang="en-US" dirty="0" smtClean="0"/>
              <a:t>Survey</a:t>
            </a:r>
            <a:endParaRPr lang="en-US" dirty="0"/>
          </a:p>
          <a:p>
            <a:endParaRPr lang="en-US" dirty="0"/>
          </a:p>
        </p:txBody>
      </p:sp>
      <p:graphicFrame>
        <p:nvGraphicFramePr>
          <p:cNvPr id="7" name="Content Placeholder 6" descr="This table shows individual advocacy activities that State and local Ombudsmen reported are not carried out fully due to lack of resources. State and local Ombudsmen most often reported that they are unable to perform regular visits to nursing homes or board and care homes (when not in response to a complaint) and are unable to provide legal assistance for residents as a result of a lack of resources."/>
          <p:cNvGraphicFramePr>
            <a:graphicFrameLocks noGrp="1"/>
          </p:cNvGraphicFramePr>
          <p:nvPr>
            <p:ph sz="quarter" idx="11"/>
            <p:extLst>
              <p:ext uri="{D42A27DB-BD31-4B8C-83A1-F6EECF244321}">
                <p14:modId xmlns:p14="http://schemas.microsoft.com/office/powerpoint/2010/main" val="841668409"/>
              </p:ext>
            </p:extLst>
          </p:nvPr>
        </p:nvGraphicFramePr>
        <p:xfrm>
          <a:off x="182928" y="1508781"/>
          <a:ext cx="8686704" cy="2846788"/>
        </p:xfrm>
        <a:graphic>
          <a:graphicData uri="http://schemas.openxmlformats.org/drawingml/2006/table">
            <a:tbl>
              <a:tblPr firstRow="1" bandRow="1">
                <a:tableStyleId>{5C22544A-7EE6-4342-B048-85BDC9FD1C3A}</a:tableStyleId>
              </a:tblPr>
              <a:tblGrid>
                <a:gridCol w="5577779"/>
                <a:gridCol w="1554463"/>
                <a:gridCol w="1554462"/>
              </a:tblGrid>
              <a:tr h="370840">
                <a:tc>
                  <a:txBody>
                    <a:bodyPr/>
                    <a:lstStyle/>
                    <a:p>
                      <a:r>
                        <a:rPr lang="en-US" sz="1600" dirty="0" smtClean="0"/>
                        <a:t>Types</a:t>
                      </a:r>
                      <a:r>
                        <a:rPr lang="en-US" sz="1600" baseline="0" dirty="0" smtClean="0"/>
                        <a:t> of </a:t>
                      </a:r>
                      <a:r>
                        <a:rPr lang="en-US" sz="1600" strike="noStrike" baseline="0" dirty="0" smtClean="0"/>
                        <a:t>individual </a:t>
                      </a:r>
                      <a:r>
                        <a:rPr lang="en-US" sz="1600" baseline="0" dirty="0" smtClean="0"/>
                        <a:t>advocacy a</a:t>
                      </a:r>
                      <a:r>
                        <a:rPr lang="en-US" sz="1600" dirty="0" smtClean="0"/>
                        <a:t>ctivities not fully carried out</a:t>
                      </a:r>
                      <a:r>
                        <a:rPr lang="en-US" sz="1600" baseline="0" dirty="0" smtClean="0"/>
                        <a:t> due to a lack of resources</a:t>
                      </a:r>
                      <a:endParaRPr lang="en-US" sz="1600" dirty="0"/>
                    </a:p>
                  </a:txBody>
                  <a:tcPr/>
                </a:tc>
                <a:tc>
                  <a:txBody>
                    <a:bodyPr/>
                    <a:lstStyle/>
                    <a:p>
                      <a:pPr algn="ctr"/>
                      <a:r>
                        <a:rPr lang="en-US" sz="1600" dirty="0" smtClean="0"/>
                        <a:t>SLTCO</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Local Ombudsmen</a:t>
                      </a:r>
                    </a:p>
                  </a:txBody>
                  <a:tcPr/>
                </a:tc>
              </a:tr>
              <a:tr h="426709">
                <a:tc>
                  <a:txBody>
                    <a:bodyPr/>
                    <a:lstStyle/>
                    <a:p>
                      <a:pPr marL="0" marR="0">
                        <a:lnSpc>
                          <a:spcPct val="115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Complaint investigation and resolution activities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6709">
                <a:tc>
                  <a:txBody>
                    <a:bodyPr/>
                    <a:lstStyle/>
                    <a:p>
                      <a:pPr marL="0" marR="0">
                        <a:lnSpc>
                          <a:spcPct val="115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Regular nursing home visits, not in response to a complaint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6709">
                <a:tc>
                  <a:txBody>
                    <a:bodyPr/>
                    <a:lstStyle/>
                    <a:p>
                      <a:pPr marL="0" marR="0">
                        <a:lnSpc>
                          <a:spcPct val="115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Regular board and care home visits, not in response to a complaint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6709">
                <a:tc>
                  <a:txBody>
                    <a:bodyPr/>
                    <a:lstStyle/>
                    <a:p>
                      <a:pPr marL="0" marR="0">
                        <a:lnSpc>
                          <a:spcPct val="115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Consultations to facilities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6709">
                <a:tc>
                  <a:txBody>
                    <a:bodyPr/>
                    <a:lstStyle/>
                    <a:p>
                      <a:pPr marL="0" marR="0">
                        <a:lnSpc>
                          <a:spcPct val="115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Legal assistance for residents</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7538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 </a:t>
            </a:r>
            <a:endParaRPr lang="en-US" dirty="0"/>
          </a:p>
        </p:txBody>
      </p:sp>
      <p:sp>
        <p:nvSpPr>
          <p:cNvPr id="4" name="Content Placeholder 3"/>
          <p:cNvSpPr>
            <a:spLocks noGrp="1"/>
          </p:cNvSpPr>
          <p:nvPr>
            <p:ph sz="quarter" idx="13"/>
          </p:nvPr>
        </p:nvSpPr>
        <p:spPr/>
        <p:txBody>
          <a:bodyPr/>
          <a:lstStyle/>
          <a:p>
            <a:r>
              <a:rPr lang="en-US" dirty="0" smtClean="0"/>
              <a:t>Data: SLTCO Interviews, SLTCO Survey, Local Ombudsman Surveys</a:t>
            </a:r>
            <a:endParaRPr lang="en-US" dirty="0"/>
          </a:p>
          <a:p>
            <a:endParaRPr lang="en-US" dirty="0"/>
          </a:p>
        </p:txBody>
      </p:sp>
      <p:sp>
        <p:nvSpPr>
          <p:cNvPr id="3" name="Content Placeholder 2"/>
          <p:cNvSpPr>
            <a:spLocks noGrp="1"/>
          </p:cNvSpPr>
          <p:nvPr>
            <p:ph sz="quarter" idx="11"/>
          </p:nvPr>
        </p:nvSpPr>
        <p:spPr/>
        <p:txBody>
          <a:bodyPr/>
          <a:lstStyle/>
          <a:p>
            <a:r>
              <a:rPr lang="en-US" b="1" dirty="0" smtClean="0"/>
              <a:t>Prioritizing Resources</a:t>
            </a:r>
          </a:p>
          <a:p>
            <a:pPr lvl="1">
              <a:spcAft>
                <a:spcPts val="1080"/>
              </a:spcAft>
            </a:pPr>
            <a:r>
              <a:rPr lang="en-US" dirty="0"/>
              <a:t>Majority of State and </a:t>
            </a:r>
            <a:r>
              <a:rPr lang="en-US" dirty="0" smtClean="0"/>
              <a:t>local </a:t>
            </a:r>
            <a:r>
              <a:rPr lang="en-US" dirty="0"/>
              <a:t>Ombudsmen agree that funding and staffing are insufficient to meet federal </a:t>
            </a:r>
            <a:r>
              <a:rPr lang="en-US" dirty="0" smtClean="0"/>
              <a:t>mandates</a:t>
            </a:r>
          </a:p>
          <a:p>
            <a:pPr lvl="1">
              <a:spcAft>
                <a:spcPts val="1200"/>
              </a:spcAft>
            </a:pPr>
            <a:r>
              <a:rPr lang="en-US" dirty="0" smtClean="0"/>
              <a:t>Legal assistance can be difficult to access given limited resources for both the LTCOP (e.g., costs for requesting assistance) and for legal aid (e.g., not enough funding to sufficiently staff)</a:t>
            </a:r>
            <a:endParaRPr lang="en-US" dirty="0"/>
          </a:p>
          <a:p>
            <a:r>
              <a:rPr lang="en-US" b="1" dirty="0" smtClean="0"/>
              <a:t>Training</a:t>
            </a:r>
            <a:endParaRPr lang="en-US" b="1" dirty="0"/>
          </a:p>
          <a:p>
            <a:pPr lvl="1"/>
            <a:r>
              <a:rPr lang="en-US" dirty="0" smtClean="0"/>
              <a:t>More training is needed on specific issues facing long term care residents (e.g., involuntary discharges)</a:t>
            </a:r>
          </a:p>
          <a:p>
            <a:pPr lvl="1"/>
            <a:r>
              <a:rPr lang="en-US" dirty="0" smtClean="0"/>
              <a:t>Opportunities to shadow peers in facilities</a:t>
            </a:r>
            <a:endParaRPr lang="en-US" dirty="0"/>
          </a:p>
        </p:txBody>
      </p:sp>
    </p:spTree>
    <p:extLst>
      <p:ext uri="{BB962C8B-B14F-4D97-AF65-F5344CB8AC3E}">
        <p14:creationId xmlns:p14="http://schemas.microsoft.com/office/powerpoint/2010/main" val="733174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Systems Advocacy</a:t>
            </a:r>
            <a:endParaRPr lang="en-US" dirty="0"/>
          </a:p>
        </p:txBody>
      </p:sp>
    </p:spTree>
    <p:extLst>
      <p:ext uri="{BB962C8B-B14F-4D97-AF65-F5344CB8AC3E}">
        <p14:creationId xmlns:p14="http://schemas.microsoft.com/office/powerpoint/2010/main" val="1642722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Systems Advocacy?</a:t>
            </a:r>
            <a:endParaRPr lang="en-US" dirty="0"/>
          </a:p>
        </p:txBody>
      </p:sp>
      <p:sp>
        <p:nvSpPr>
          <p:cNvPr id="3" name="Content Placeholder 2"/>
          <p:cNvSpPr>
            <a:spLocks noGrp="1"/>
          </p:cNvSpPr>
          <p:nvPr>
            <p:ph sz="quarter" idx="11"/>
          </p:nvPr>
        </p:nvSpPr>
        <p:spPr/>
        <p:txBody>
          <a:bodyPr/>
          <a:lstStyle/>
          <a:p>
            <a:r>
              <a:rPr lang="en-US" sz="1800" b="1" dirty="0" smtClean="0"/>
              <a:t>Advocacy</a:t>
            </a:r>
            <a:r>
              <a:rPr lang="en-US" sz="1800" dirty="0" smtClean="0"/>
              <a:t> is defined as:</a:t>
            </a:r>
          </a:p>
          <a:p>
            <a:pPr lvl="1"/>
            <a:r>
              <a:rPr lang="en-US" sz="1800" dirty="0" smtClean="0"/>
              <a:t>“The act of pleading for, supporting, or recommending.”</a:t>
            </a:r>
          </a:p>
          <a:p>
            <a:r>
              <a:rPr lang="en-US" sz="1800" b="1" dirty="0" smtClean="0"/>
              <a:t>Systems </a:t>
            </a:r>
            <a:r>
              <a:rPr lang="en-US" sz="1800" dirty="0" smtClean="0"/>
              <a:t>are defined as:</a:t>
            </a:r>
          </a:p>
          <a:p>
            <a:pPr lvl="1"/>
            <a:r>
              <a:rPr lang="en-US" sz="1800" dirty="0" smtClean="0"/>
              <a:t>“A combination of things or parts forming a complex or unitary whole” or “a coordinated body of methods or a scheme or plan of procedure.”</a:t>
            </a:r>
          </a:p>
          <a:p>
            <a:r>
              <a:rPr lang="en-US" sz="1800" dirty="0" smtClean="0"/>
              <a:t>According to the OAA, </a:t>
            </a:r>
            <a:r>
              <a:rPr lang="en-US" sz="1800" b="1" dirty="0" smtClean="0"/>
              <a:t>systems advocacy </a:t>
            </a:r>
            <a:r>
              <a:rPr lang="en-US" sz="1800" dirty="0" smtClean="0"/>
              <a:t>involves the following:</a:t>
            </a:r>
            <a:endParaRPr lang="en-US" sz="1800" dirty="0"/>
          </a:p>
          <a:p>
            <a:pPr lvl="1"/>
            <a:r>
              <a:rPr lang="en-US" sz="1800" dirty="0" smtClean="0"/>
              <a:t>Representing interests of residents</a:t>
            </a:r>
          </a:p>
          <a:p>
            <a:pPr lvl="1"/>
            <a:r>
              <a:rPr lang="en-US" sz="1800" dirty="0" smtClean="0"/>
              <a:t>Seeking administrative, legal, or other remedies</a:t>
            </a:r>
          </a:p>
          <a:p>
            <a:pPr lvl="1"/>
            <a:r>
              <a:rPr lang="en-US" sz="1800" dirty="0" smtClean="0"/>
              <a:t>Analyzing, commenting on, and recommending </a:t>
            </a:r>
            <a:r>
              <a:rPr lang="en-US" sz="1800" dirty="0"/>
              <a:t>changes to a system to benefit long-term care </a:t>
            </a:r>
            <a:r>
              <a:rPr lang="en-US" sz="1800" dirty="0" smtClean="0"/>
              <a:t>residents</a:t>
            </a:r>
          </a:p>
          <a:p>
            <a:pPr lvl="1"/>
            <a:r>
              <a:rPr lang="en-US" sz="1800" dirty="0" smtClean="0"/>
              <a:t>Facilitating public comment on laws, regulations, policies, and actions</a:t>
            </a:r>
            <a:endParaRPr lang="en-US" sz="1800" dirty="0"/>
          </a:p>
        </p:txBody>
      </p:sp>
    </p:spTree>
    <p:extLst>
      <p:ext uri="{BB962C8B-B14F-4D97-AF65-F5344CB8AC3E}">
        <p14:creationId xmlns:p14="http://schemas.microsoft.com/office/powerpoint/2010/main" val="2862390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Performs Systems Advocacy?</a:t>
            </a:r>
            <a:endParaRPr lang="en-US" dirty="0"/>
          </a:p>
        </p:txBody>
      </p:sp>
      <p:sp>
        <p:nvSpPr>
          <p:cNvPr id="4" name="Content Placeholder 3"/>
          <p:cNvSpPr>
            <a:spLocks noGrp="1"/>
          </p:cNvSpPr>
          <p:nvPr>
            <p:ph sz="quarter" idx="13"/>
          </p:nvPr>
        </p:nvSpPr>
        <p:spPr/>
        <p:txBody>
          <a:bodyPr/>
          <a:lstStyle/>
          <a:p>
            <a:r>
              <a:rPr lang="en-US" smtClean="0"/>
              <a:t>Data: SLTCO Survey, Local Ombudsman Surveys, Volunteer Survey</a:t>
            </a:r>
            <a:endParaRPr lang="en-US" dirty="0"/>
          </a:p>
        </p:txBody>
      </p:sp>
      <p:sp>
        <p:nvSpPr>
          <p:cNvPr id="3" name="Content Placeholder 2"/>
          <p:cNvSpPr>
            <a:spLocks noGrp="1"/>
          </p:cNvSpPr>
          <p:nvPr>
            <p:ph sz="quarter" idx="11"/>
          </p:nvPr>
        </p:nvSpPr>
        <p:spPr>
          <a:xfrm>
            <a:off x="365806" y="1436919"/>
            <a:ext cx="8153400" cy="4419600"/>
          </a:xfrm>
        </p:spPr>
        <p:txBody>
          <a:bodyPr/>
          <a:lstStyle/>
          <a:p>
            <a:pPr marL="0" indent="0">
              <a:buNone/>
            </a:pPr>
            <a:r>
              <a:rPr lang="en-US" b="1" dirty="0" smtClean="0">
                <a:solidFill>
                  <a:schemeClr val="tx1"/>
                </a:solidFill>
              </a:rPr>
              <a:t>SLTCO</a:t>
            </a:r>
          </a:p>
          <a:p>
            <a:pPr lvl="1"/>
            <a:r>
              <a:rPr lang="en-US" b="1" dirty="0" smtClean="0">
                <a:solidFill>
                  <a:srgbClr val="002060"/>
                </a:solidFill>
              </a:rPr>
              <a:t>46%</a:t>
            </a:r>
            <a:r>
              <a:rPr lang="en-US" b="1" dirty="0" smtClean="0">
                <a:solidFill>
                  <a:schemeClr val="accent2"/>
                </a:solidFill>
              </a:rPr>
              <a:t> </a:t>
            </a:r>
            <a:r>
              <a:rPr lang="en-US" dirty="0" smtClean="0">
                <a:solidFill>
                  <a:schemeClr val="tx1"/>
                </a:solidFill>
              </a:rPr>
              <a:t>report that their statewide program has expertise in systems advocacy. </a:t>
            </a:r>
            <a:endParaRPr lang="en-US" dirty="0" smtClean="0"/>
          </a:p>
          <a:p>
            <a:pPr marL="0" indent="0">
              <a:buNone/>
            </a:pPr>
            <a:r>
              <a:rPr lang="en-US" b="1" dirty="0" smtClean="0">
                <a:solidFill>
                  <a:schemeClr val="tx1"/>
                </a:solidFill>
              </a:rPr>
              <a:t>Local Ombudsmen</a:t>
            </a:r>
          </a:p>
          <a:p>
            <a:pPr lvl="1">
              <a:buFont typeface="Wingdings" panose="05000000000000000000" pitchFamily="2" charset="2"/>
              <a:buChar char="§"/>
            </a:pPr>
            <a:r>
              <a:rPr lang="en-US" b="1" dirty="0" smtClean="0">
                <a:solidFill>
                  <a:srgbClr val="002060"/>
                </a:solidFill>
              </a:rPr>
              <a:t>68%</a:t>
            </a:r>
            <a:r>
              <a:rPr lang="en-US" b="1" dirty="0" smtClean="0">
                <a:solidFill>
                  <a:schemeClr val="accent2"/>
                </a:solidFill>
              </a:rPr>
              <a:t> </a:t>
            </a:r>
            <a:r>
              <a:rPr lang="en-US" dirty="0" smtClean="0">
                <a:solidFill>
                  <a:schemeClr val="tx1"/>
                </a:solidFill>
              </a:rPr>
              <a:t>report that the Office of the State LTCO </a:t>
            </a:r>
            <a:r>
              <a:rPr lang="en-US" b="1" dirty="0" smtClean="0">
                <a:solidFill>
                  <a:schemeClr val="tx1"/>
                </a:solidFill>
              </a:rPr>
              <a:t>coordinates</a:t>
            </a:r>
            <a:r>
              <a:rPr lang="en-US" dirty="0" smtClean="0">
                <a:solidFill>
                  <a:schemeClr val="tx1"/>
                </a:solidFill>
              </a:rPr>
              <a:t> with local Ombudsman entities to carry out systems advocacy.</a:t>
            </a:r>
          </a:p>
          <a:p>
            <a:pPr lvl="1"/>
            <a:r>
              <a:rPr lang="en-US" b="1" dirty="0" smtClean="0">
                <a:solidFill>
                  <a:srgbClr val="002060"/>
                </a:solidFill>
              </a:rPr>
              <a:t>88%</a:t>
            </a:r>
            <a:r>
              <a:rPr lang="en-US" b="1" dirty="0" smtClean="0">
                <a:solidFill>
                  <a:schemeClr val="accent2"/>
                </a:solidFill>
              </a:rPr>
              <a:t> </a:t>
            </a:r>
            <a:r>
              <a:rPr lang="en-US" dirty="0" smtClean="0">
                <a:solidFill>
                  <a:schemeClr val="tx1"/>
                </a:solidFill>
              </a:rPr>
              <a:t>report that the Office of the State LTCO </a:t>
            </a:r>
            <a:r>
              <a:rPr lang="en-US" b="1" dirty="0" smtClean="0">
                <a:solidFill>
                  <a:schemeClr val="tx1"/>
                </a:solidFill>
              </a:rPr>
              <a:t>encourages</a:t>
            </a:r>
            <a:r>
              <a:rPr lang="en-US" dirty="0" smtClean="0">
                <a:solidFill>
                  <a:schemeClr val="tx1"/>
                </a:solidFill>
              </a:rPr>
              <a:t> their local Ombudsman entities to carry out systems advocacy.</a:t>
            </a:r>
          </a:p>
          <a:p>
            <a:pPr marL="0" indent="0">
              <a:buNone/>
            </a:pPr>
            <a:r>
              <a:rPr lang="en-US" b="1" dirty="0" smtClean="0">
                <a:solidFill>
                  <a:schemeClr val="tx1"/>
                </a:solidFill>
              </a:rPr>
              <a:t>Volunteer Ombudsmen</a:t>
            </a:r>
          </a:p>
          <a:p>
            <a:pPr marL="746125" lvl="2" indent="-342900">
              <a:spcBef>
                <a:spcPts val="1176"/>
              </a:spcBef>
              <a:buFont typeface="Wingdings" panose="05000000000000000000" pitchFamily="2" charset="2"/>
              <a:buChar char="§"/>
            </a:pPr>
            <a:r>
              <a:rPr lang="en-US" sz="2000" b="1" dirty="0" smtClean="0">
                <a:solidFill>
                  <a:srgbClr val="002060"/>
                </a:solidFill>
              </a:rPr>
              <a:t>13% </a:t>
            </a:r>
            <a:r>
              <a:rPr lang="en-US" sz="2000" dirty="0" smtClean="0">
                <a:solidFill>
                  <a:schemeClr val="tx1"/>
                </a:solidFill>
              </a:rPr>
              <a:t>monitor and work on laws, regulations, government policies and actions.</a:t>
            </a:r>
            <a:endParaRPr lang="en-US" dirty="0" smtClean="0">
              <a:solidFill>
                <a:schemeClr val="tx1"/>
              </a:solidFill>
            </a:endParaRP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1476829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the </a:t>
            </a:r>
            <a:r>
              <a:rPr lang="en-US" dirty="0" smtClean="0"/>
              <a:t>Ombudsman Program (1978-2019)</a:t>
            </a:r>
            <a:endParaRPr lang="en-US" dirty="0"/>
          </a:p>
        </p:txBody>
      </p:sp>
      <p:pic>
        <p:nvPicPr>
          <p:cNvPr id="4" name="Picture 3" descr="This bar chart tracks research that has been conducted on the Ombudsman program since its establishment in 1978 through 2019. Research reported in the graph includes academic publications, reports, and evaluations. The chart also identifies notable events over this period, such as major studies, including the Institute of Medicine study in 1995, the Bader report in 2003, and NORC's initiation of the program's process evaluation in 2015. Other events include the implementation of NORS, the program's administrative data reporting system in 1996, and the implementation of the Long-Term Care Ombudsman Programs Final Rule in 2016. "/>
          <p:cNvPicPr>
            <a:picLocks noChangeAspect="1"/>
          </p:cNvPicPr>
          <p:nvPr/>
        </p:nvPicPr>
        <p:blipFill>
          <a:blip r:embed="rId3"/>
          <a:stretch>
            <a:fillRect/>
          </a:stretch>
        </p:blipFill>
        <p:spPr>
          <a:xfrm>
            <a:off x="166687" y="1234464"/>
            <a:ext cx="8810625" cy="4838700"/>
          </a:xfrm>
          <a:prstGeom prst="rect">
            <a:avLst/>
          </a:prstGeom>
        </p:spPr>
      </p:pic>
    </p:spTree>
    <p:extLst>
      <p:ext uri="{BB962C8B-B14F-4D97-AF65-F5344CB8AC3E}">
        <p14:creationId xmlns:p14="http://schemas.microsoft.com/office/powerpoint/2010/main" val="25222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Performs Systems Advocacy?</a:t>
            </a:r>
            <a:endParaRPr lang="en-US" dirty="0"/>
          </a:p>
        </p:txBody>
      </p:sp>
      <p:sp>
        <p:nvSpPr>
          <p:cNvPr id="4" name="Content Placeholder 3"/>
          <p:cNvSpPr>
            <a:spLocks noGrp="1"/>
          </p:cNvSpPr>
          <p:nvPr>
            <p:ph sz="quarter" idx="13"/>
          </p:nvPr>
        </p:nvSpPr>
        <p:spPr/>
        <p:txBody>
          <a:bodyPr/>
          <a:lstStyle/>
          <a:p>
            <a:r>
              <a:rPr lang="en-US" dirty="0" smtClean="0"/>
              <a:t>Data: Local Ombudsman </a:t>
            </a:r>
            <a:r>
              <a:rPr lang="en-US" dirty="0" smtClean="0"/>
              <a:t>Survey</a:t>
            </a:r>
            <a:endParaRPr lang="en-US" dirty="0"/>
          </a:p>
        </p:txBody>
      </p:sp>
      <p:graphicFrame>
        <p:nvGraphicFramePr>
          <p:cNvPr id="5" name="Content Placeholder 6" descr="This table reports on the percentage of local Ombudsmen who indicated that systems advocacy work is a part of their responsibilities. Over half (57%) reported that they are responsible for systems advocacy work."/>
          <p:cNvGraphicFramePr>
            <a:graphicFrameLocks/>
          </p:cNvGraphicFramePr>
          <p:nvPr>
            <p:extLst>
              <p:ext uri="{D42A27DB-BD31-4B8C-83A1-F6EECF244321}">
                <p14:modId xmlns:p14="http://schemas.microsoft.com/office/powerpoint/2010/main" val="4105229731"/>
              </p:ext>
            </p:extLst>
          </p:nvPr>
        </p:nvGraphicFramePr>
        <p:xfrm>
          <a:off x="548683" y="1508781"/>
          <a:ext cx="7955193" cy="1483360"/>
        </p:xfrm>
        <a:graphic>
          <a:graphicData uri="http://schemas.openxmlformats.org/drawingml/2006/table">
            <a:tbl>
              <a:tblPr firstRow="1" bandRow="1">
                <a:tableStyleId>{5C22544A-7EE6-4342-B048-85BDC9FD1C3A}</a:tableStyleId>
              </a:tblPr>
              <a:tblGrid>
                <a:gridCol w="5029146"/>
                <a:gridCol w="2926047"/>
              </a:tblGrid>
              <a:tr h="370840">
                <a:tc>
                  <a:txBody>
                    <a:bodyPr/>
                    <a:lstStyle/>
                    <a:p>
                      <a:r>
                        <a:rPr lang="en-US" sz="1800" dirty="0" smtClean="0"/>
                        <a:t>Responsible</a:t>
                      </a:r>
                      <a:r>
                        <a:rPr lang="en-US" sz="1800" baseline="0" dirty="0" smtClean="0"/>
                        <a:t> for systems advocacy work</a:t>
                      </a:r>
                      <a:endParaRPr lang="en-US" sz="1800" dirty="0"/>
                    </a:p>
                  </a:txBody>
                  <a:tcPr/>
                </a:tc>
                <a:tc>
                  <a:txBody>
                    <a:bodyPr/>
                    <a:lstStyle/>
                    <a:p>
                      <a:pPr algn="ctr"/>
                      <a:r>
                        <a:rPr lang="en-US" sz="1800" b="1" dirty="0" smtClean="0"/>
                        <a:t>Local Ombudsmen</a:t>
                      </a:r>
                      <a:endParaRPr lang="en-US" sz="1800" b="1" dirty="0"/>
                    </a:p>
                  </a:txBody>
                  <a:tcPr/>
                </a:tc>
              </a:tr>
              <a:tr h="370840">
                <a:tc>
                  <a:txBody>
                    <a:bodyPr/>
                    <a:lstStyle/>
                    <a:p>
                      <a:r>
                        <a:rPr lang="en-US" sz="1800" dirty="0" smtClean="0"/>
                        <a:t>Yes</a:t>
                      </a:r>
                      <a:endParaRPr lang="en-US" sz="1800" dirty="0"/>
                    </a:p>
                  </a:txBody>
                  <a:tcPr/>
                </a:tc>
                <a:tc>
                  <a:txBody>
                    <a:bodyPr/>
                    <a:lstStyle/>
                    <a:p>
                      <a:pPr algn="ctr"/>
                      <a:r>
                        <a:rPr lang="en-US" sz="1800" b="0" dirty="0" smtClean="0"/>
                        <a:t>57%</a:t>
                      </a:r>
                      <a:endParaRPr lang="en-US" sz="1800" b="0" dirty="0"/>
                    </a:p>
                  </a:txBody>
                  <a:tcPr/>
                </a:tc>
              </a:tr>
              <a:tr h="370840">
                <a:tc>
                  <a:txBody>
                    <a:bodyPr/>
                    <a:lstStyle/>
                    <a:p>
                      <a:r>
                        <a:rPr lang="en-US" sz="1800" dirty="0" smtClean="0"/>
                        <a:t>No</a:t>
                      </a:r>
                      <a:endParaRPr lang="en-US" sz="1800" dirty="0"/>
                    </a:p>
                  </a:txBody>
                  <a:tcPr/>
                </a:tc>
                <a:tc>
                  <a:txBody>
                    <a:bodyPr/>
                    <a:lstStyle/>
                    <a:p>
                      <a:pPr algn="ctr"/>
                      <a:r>
                        <a:rPr lang="en-US" sz="1800" b="0" dirty="0" smtClean="0"/>
                        <a:t>26%</a:t>
                      </a:r>
                      <a:endParaRPr lang="en-US" sz="1800" b="0" dirty="0"/>
                    </a:p>
                  </a:txBody>
                  <a:tcPr/>
                </a:tc>
              </a:tr>
              <a:tr h="370840">
                <a:tc>
                  <a:txBody>
                    <a:bodyPr/>
                    <a:lstStyle/>
                    <a:p>
                      <a:r>
                        <a:rPr lang="en-US" sz="1800" dirty="0" smtClean="0"/>
                        <a:t>I don’t know</a:t>
                      </a:r>
                      <a:endParaRPr lang="en-US" sz="1800" dirty="0"/>
                    </a:p>
                  </a:txBody>
                  <a:tcPr/>
                </a:tc>
                <a:tc>
                  <a:txBody>
                    <a:bodyPr/>
                    <a:lstStyle/>
                    <a:p>
                      <a:pPr algn="ctr"/>
                      <a:r>
                        <a:rPr lang="en-US" sz="1800" b="0" dirty="0" smtClean="0"/>
                        <a:t>17%</a:t>
                      </a:r>
                      <a:endParaRPr lang="en-US" sz="1800" b="0" dirty="0"/>
                    </a:p>
                  </a:txBody>
                  <a:tcPr/>
                </a:tc>
              </a:tr>
            </a:tbl>
          </a:graphicData>
        </a:graphic>
      </p:graphicFrame>
      <p:sp>
        <p:nvSpPr>
          <p:cNvPr id="8" name="Content Placeholder 7"/>
          <p:cNvSpPr>
            <a:spLocks noGrp="1"/>
          </p:cNvSpPr>
          <p:nvPr>
            <p:ph sz="quarter" idx="11"/>
          </p:nvPr>
        </p:nvSpPr>
        <p:spPr>
          <a:xfrm>
            <a:off x="457200" y="3154682"/>
            <a:ext cx="8153400" cy="2791965"/>
          </a:xfrm>
        </p:spPr>
        <p:txBody>
          <a:bodyPr/>
          <a:lstStyle/>
          <a:p>
            <a:pPr>
              <a:spcAft>
                <a:spcPts val="1200"/>
              </a:spcAft>
            </a:pPr>
            <a:r>
              <a:rPr lang="en-US" dirty="0"/>
              <a:t>Among </a:t>
            </a:r>
            <a:r>
              <a:rPr lang="en-US" dirty="0" smtClean="0"/>
              <a:t>local </a:t>
            </a:r>
            <a:r>
              <a:rPr lang="en-US" dirty="0"/>
              <a:t>Ombudsmen with systems advocacy responsibilities:</a:t>
            </a:r>
          </a:p>
          <a:p>
            <a:pPr marL="800100" lvl="1" indent="-342900">
              <a:buFont typeface="Wingdings" panose="05000000000000000000" pitchFamily="2" charset="2"/>
              <a:buChar char="§"/>
            </a:pPr>
            <a:r>
              <a:rPr lang="en-US" b="1" dirty="0">
                <a:solidFill>
                  <a:srgbClr val="002060"/>
                </a:solidFill>
              </a:rPr>
              <a:t>30%</a:t>
            </a:r>
            <a:r>
              <a:rPr lang="en-US" dirty="0"/>
              <a:t> report that they are unable to perform this task for various reasons (e.g. lack of time, resources, training)</a:t>
            </a:r>
          </a:p>
          <a:p>
            <a:pPr marL="0" indent="0">
              <a:buNone/>
            </a:pPr>
            <a:endParaRPr lang="en-US" dirty="0"/>
          </a:p>
        </p:txBody>
      </p:sp>
    </p:spTree>
    <p:extLst>
      <p:ext uri="{BB962C8B-B14F-4D97-AF65-F5344CB8AC3E}">
        <p14:creationId xmlns:p14="http://schemas.microsoft.com/office/powerpoint/2010/main" val="1022554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Activities – Local </a:t>
            </a:r>
            <a:r>
              <a:rPr lang="en-US" dirty="0" smtClean="0"/>
              <a:t>Ombudsmen</a:t>
            </a:r>
            <a:endParaRPr lang="en-US" dirty="0"/>
          </a:p>
        </p:txBody>
      </p:sp>
      <p:graphicFrame>
        <p:nvGraphicFramePr>
          <p:cNvPr id="7" name="Content Placeholder 6" descr="This table shows the types of systems advocacy activities that local Ombudsmen perform. It is organized by local Ombudsmen's responses to whether systems advocacy is part of their responsibility (yes, no, don't know). We find that local Ombudsmen who reported that systems advocacy is not part of their responsibilities or that they don't know whether it is part of their duties were in fact performing systems advocacy work. For example, nearly one-third of local Ombudsmen who reported that they did not know whether systems advocacy is part of their work also reported that they are involved in committees such as work groups or task forces. Committee-work, however, is an activity that is considered part of systems advocacy.  "/>
          <p:cNvGraphicFramePr>
            <a:graphicFrameLocks noGrp="1"/>
          </p:cNvGraphicFramePr>
          <p:nvPr>
            <p:ph sz="quarter" idx="11"/>
            <p:extLst>
              <p:ext uri="{D42A27DB-BD31-4B8C-83A1-F6EECF244321}">
                <p14:modId xmlns:p14="http://schemas.microsoft.com/office/powerpoint/2010/main" val="3936132118"/>
              </p:ext>
            </p:extLst>
          </p:nvPr>
        </p:nvGraphicFramePr>
        <p:xfrm>
          <a:off x="137209" y="1475670"/>
          <a:ext cx="8869582" cy="3951554"/>
        </p:xfrm>
        <a:graphic>
          <a:graphicData uri="http://schemas.openxmlformats.org/drawingml/2006/table">
            <a:tbl>
              <a:tblPr firstRow="1" bandRow="1">
                <a:tableStyleId>{5C22544A-7EE6-4342-B048-85BDC9FD1C3A}</a:tableStyleId>
              </a:tblPr>
              <a:tblGrid>
                <a:gridCol w="4896749"/>
                <a:gridCol w="923915"/>
                <a:gridCol w="808663"/>
                <a:gridCol w="914390"/>
                <a:gridCol w="1325865"/>
              </a:tblGrid>
              <a:tr h="558466">
                <a:tc>
                  <a:txBody>
                    <a:bodyPr/>
                    <a:lstStyle/>
                    <a:p>
                      <a:r>
                        <a:rPr lang="en-US" sz="1400" dirty="0" smtClean="0"/>
                        <a:t>Which of the following</a:t>
                      </a:r>
                      <a:r>
                        <a:rPr lang="en-US" sz="1400" baseline="0" dirty="0" smtClean="0"/>
                        <a:t> activities do you perform?</a:t>
                      </a:r>
                      <a:endParaRPr lang="en-US" sz="1400" dirty="0"/>
                    </a:p>
                  </a:txBody>
                  <a:tcPr/>
                </a:tc>
                <a:tc>
                  <a:txBody>
                    <a:bodyPr/>
                    <a:lstStyle/>
                    <a:p>
                      <a:pPr algn="ctr"/>
                      <a:r>
                        <a:rPr lang="en-US" sz="1400" dirty="0" smtClean="0"/>
                        <a:t>“Yes”</a:t>
                      </a:r>
                    </a:p>
                    <a:p>
                      <a:pPr algn="ctr"/>
                      <a:r>
                        <a:rPr lang="en-US" sz="1400" dirty="0" smtClean="0"/>
                        <a:t>N=277*</a:t>
                      </a:r>
                      <a:endParaRPr lang="en-US" sz="1400" dirty="0"/>
                    </a:p>
                  </a:txBody>
                  <a:tcPr/>
                </a:tc>
                <a:tc>
                  <a:txBody>
                    <a:bodyPr/>
                    <a:lstStyle/>
                    <a:p>
                      <a:pPr algn="ctr"/>
                      <a:r>
                        <a:rPr lang="en-US" sz="1400" dirty="0" smtClean="0"/>
                        <a:t>“No”</a:t>
                      </a:r>
                    </a:p>
                    <a:p>
                      <a:pPr algn="ctr"/>
                      <a:r>
                        <a:rPr lang="en-US" sz="1400" dirty="0" smtClean="0"/>
                        <a:t>N=121**</a:t>
                      </a:r>
                      <a:endParaRPr lang="en-US" sz="1400" dirty="0"/>
                    </a:p>
                  </a:txBody>
                  <a:tcPr/>
                </a:tc>
                <a:tc>
                  <a:txBody>
                    <a:bodyPr/>
                    <a:lstStyle/>
                    <a:p>
                      <a:pPr algn="ctr"/>
                      <a:r>
                        <a:rPr lang="en-US" sz="1400" dirty="0" smtClean="0"/>
                        <a:t>“I don’t know”</a:t>
                      </a:r>
                    </a:p>
                    <a:p>
                      <a:pPr algn="ctr"/>
                      <a:r>
                        <a:rPr lang="en-US" sz="1400" dirty="0" smtClean="0"/>
                        <a:t>N=80***</a:t>
                      </a:r>
                      <a:endParaRPr lang="en-US" sz="1400" dirty="0"/>
                    </a:p>
                  </a:txBody>
                  <a:tcPr/>
                </a:tc>
                <a:tc>
                  <a:txBody>
                    <a:bodyPr/>
                    <a:lstStyle/>
                    <a:p>
                      <a:pPr algn="ctr"/>
                      <a:r>
                        <a:rPr lang="en-US" sz="1400" dirty="0" smtClean="0"/>
                        <a:t>All Local</a:t>
                      </a:r>
                      <a:r>
                        <a:rPr lang="en-US" sz="1400" baseline="0" dirty="0" smtClean="0"/>
                        <a:t> Ombudsmen</a:t>
                      </a:r>
                    </a:p>
                    <a:p>
                      <a:pPr algn="ctr"/>
                      <a:r>
                        <a:rPr lang="en-US" sz="1400" baseline="0" dirty="0" smtClean="0"/>
                        <a:t>N=485****</a:t>
                      </a:r>
                      <a:endParaRPr lang="en-US" sz="1400" dirty="0"/>
                    </a:p>
                  </a:txBody>
                  <a:tcPr/>
                </a:tc>
              </a:tr>
              <a:tr h="447368">
                <a:tc>
                  <a:txBody>
                    <a:bodyPr/>
                    <a:lstStyle/>
                    <a:p>
                      <a:r>
                        <a:rPr lang="en-US" sz="1400" dirty="0" smtClean="0"/>
                        <a:t>Advocacy</a:t>
                      </a:r>
                      <a:r>
                        <a:rPr lang="en-US" sz="1400" baseline="0" dirty="0" smtClean="0"/>
                        <a:t> for changes to laws, regulations, or policies</a:t>
                      </a:r>
                      <a:endParaRPr lang="en-US" sz="1400" dirty="0"/>
                    </a:p>
                  </a:txBody>
                  <a:tcPr/>
                </a:tc>
                <a:tc>
                  <a:txBody>
                    <a:bodyPr/>
                    <a:lstStyle/>
                    <a:p>
                      <a:pPr algn="ctr"/>
                      <a:r>
                        <a:rPr lang="en-US" sz="1400" dirty="0" smtClean="0">
                          <a:solidFill>
                            <a:srgbClr val="4A4541"/>
                          </a:solidFill>
                        </a:rPr>
                        <a:t>45%</a:t>
                      </a:r>
                      <a:endParaRPr lang="en-US" sz="1400" dirty="0">
                        <a:solidFill>
                          <a:srgbClr val="4A4541"/>
                        </a:solidFill>
                      </a:endParaRPr>
                    </a:p>
                  </a:txBody>
                  <a:tcPr/>
                </a:tc>
                <a:tc>
                  <a:txBody>
                    <a:bodyPr/>
                    <a:lstStyle/>
                    <a:p>
                      <a:pPr algn="ctr"/>
                      <a:r>
                        <a:rPr lang="en-US" sz="1400" dirty="0" smtClean="0">
                          <a:solidFill>
                            <a:srgbClr val="4A4541"/>
                          </a:solidFill>
                        </a:rPr>
                        <a:t>7%</a:t>
                      </a:r>
                      <a:endParaRPr lang="en-US" sz="1400" dirty="0">
                        <a:solidFill>
                          <a:srgbClr val="4A4541"/>
                        </a:solidFill>
                      </a:endParaRPr>
                    </a:p>
                  </a:txBody>
                  <a:tcPr/>
                </a:tc>
                <a:tc>
                  <a:txBody>
                    <a:bodyPr/>
                    <a:lstStyle/>
                    <a:p>
                      <a:pPr algn="ctr"/>
                      <a:r>
                        <a:rPr lang="en-US" sz="1400" dirty="0" smtClean="0">
                          <a:solidFill>
                            <a:srgbClr val="4A4541"/>
                          </a:solidFill>
                        </a:rPr>
                        <a:t>10%</a:t>
                      </a:r>
                      <a:endParaRPr lang="en-US" sz="1400" dirty="0">
                        <a:solidFill>
                          <a:srgbClr val="4A4541"/>
                        </a:solidFill>
                      </a:endParaRPr>
                    </a:p>
                  </a:txBody>
                  <a:tcPr/>
                </a:tc>
                <a:tc>
                  <a:txBody>
                    <a:bodyPr/>
                    <a:lstStyle/>
                    <a:p>
                      <a:pPr algn="ctr"/>
                      <a:r>
                        <a:rPr lang="en-US" sz="1400" dirty="0" smtClean="0">
                          <a:solidFill>
                            <a:srgbClr val="4A4541"/>
                          </a:solidFill>
                        </a:rPr>
                        <a:t>29%</a:t>
                      </a:r>
                      <a:endParaRPr lang="en-US" sz="1400" dirty="0">
                        <a:solidFill>
                          <a:srgbClr val="4A4541"/>
                        </a:solidFill>
                      </a:endParaRPr>
                    </a:p>
                  </a:txBody>
                  <a:tcPr/>
                </a:tc>
              </a:tr>
              <a:tr h="365756">
                <a:tc>
                  <a:txBody>
                    <a:bodyPr/>
                    <a:lstStyle/>
                    <a:p>
                      <a:r>
                        <a:rPr lang="en-US" sz="1400" dirty="0" smtClean="0"/>
                        <a:t>Engagement in policy making</a:t>
                      </a:r>
                      <a:endParaRPr lang="en-US" sz="1400" dirty="0"/>
                    </a:p>
                  </a:txBody>
                  <a:tcPr/>
                </a:tc>
                <a:tc>
                  <a:txBody>
                    <a:bodyPr/>
                    <a:lstStyle/>
                    <a:p>
                      <a:pPr algn="ctr"/>
                      <a:r>
                        <a:rPr lang="en-US" sz="1400" dirty="0" smtClean="0">
                          <a:solidFill>
                            <a:srgbClr val="4A4541"/>
                          </a:solidFill>
                        </a:rPr>
                        <a:t>20%</a:t>
                      </a:r>
                      <a:endParaRPr lang="en-US" sz="1400" dirty="0">
                        <a:solidFill>
                          <a:srgbClr val="4A4541"/>
                        </a:solidFill>
                      </a:endParaRPr>
                    </a:p>
                  </a:txBody>
                  <a:tcPr/>
                </a:tc>
                <a:tc>
                  <a:txBody>
                    <a:bodyPr/>
                    <a:lstStyle/>
                    <a:p>
                      <a:pPr algn="ctr"/>
                      <a:r>
                        <a:rPr lang="en-US" sz="1400" dirty="0" smtClean="0">
                          <a:solidFill>
                            <a:srgbClr val="4A4541"/>
                          </a:solidFill>
                        </a:rPr>
                        <a:t>5%</a:t>
                      </a:r>
                      <a:endParaRPr lang="en-US" sz="1400" dirty="0">
                        <a:solidFill>
                          <a:srgbClr val="4A4541"/>
                        </a:solidFill>
                      </a:endParaRPr>
                    </a:p>
                  </a:txBody>
                  <a:tcPr/>
                </a:tc>
                <a:tc>
                  <a:txBody>
                    <a:bodyPr/>
                    <a:lstStyle/>
                    <a:p>
                      <a:pPr algn="ctr"/>
                      <a:r>
                        <a:rPr lang="en-US" sz="1400" dirty="0" smtClean="0">
                          <a:solidFill>
                            <a:srgbClr val="4A4541"/>
                          </a:solidFill>
                        </a:rPr>
                        <a:t>2%</a:t>
                      </a:r>
                      <a:endParaRPr lang="en-US" sz="1400" dirty="0">
                        <a:solidFill>
                          <a:srgbClr val="4A4541"/>
                        </a:solidFill>
                      </a:endParaRPr>
                    </a:p>
                  </a:txBody>
                  <a:tcPr/>
                </a:tc>
                <a:tc>
                  <a:txBody>
                    <a:bodyPr/>
                    <a:lstStyle/>
                    <a:p>
                      <a:pPr algn="ctr"/>
                      <a:r>
                        <a:rPr lang="en-US" sz="1400" dirty="0" smtClean="0">
                          <a:solidFill>
                            <a:srgbClr val="4A4541"/>
                          </a:solidFill>
                        </a:rPr>
                        <a:t>13%</a:t>
                      </a:r>
                      <a:endParaRPr lang="en-US" sz="1400" dirty="0">
                        <a:solidFill>
                          <a:srgbClr val="4A4541"/>
                        </a:solidFill>
                      </a:endParaRPr>
                    </a:p>
                  </a:txBody>
                  <a:tcPr/>
                </a:tc>
              </a:tr>
              <a:tr h="399686">
                <a:tc>
                  <a:txBody>
                    <a:bodyPr/>
                    <a:lstStyle/>
                    <a:p>
                      <a:r>
                        <a:rPr lang="en-US" sz="1400" dirty="0" smtClean="0"/>
                        <a:t>Grassroots organizing</a:t>
                      </a:r>
                      <a:endParaRPr lang="en-US" sz="1400" dirty="0"/>
                    </a:p>
                  </a:txBody>
                  <a:tcPr/>
                </a:tc>
                <a:tc>
                  <a:txBody>
                    <a:bodyPr/>
                    <a:lstStyle/>
                    <a:p>
                      <a:pPr algn="ctr"/>
                      <a:r>
                        <a:rPr lang="en-US" sz="1400" dirty="0" smtClean="0">
                          <a:solidFill>
                            <a:srgbClr val="4A4541"/>
                          </a:solidFill>
                        </a:rPr>
                        <a:t>12%</a:t>
                      </a:r>
                      <a:endParaRPr lang="en-US" sz="1400" dirty="0">
                        <a:solidFill>
                          <a:srgbClr val="4A4541"/>
                        </a:solidFill>
                      </a:endParaRPr>
                    </a:p>
                  </a:txBody>
                  <a:tcPr/>
                </a:tc>
                <a:tc>
                  <a:txBody>
                    <a:bodyPr/>
                    <a:lstStyle/>
                    <a:p>
                      <a:pPr algn="ctr"/>
                      <a:r>
                        <a:rPr lang="en-US" sz="1400" dirty="0" smtClean="0">
                          <a:solidFill>
                            <a:srgbClr val="4A4541"/>
                          </a:solidFill>
                        </a:rPr>
                        <a:t>5%</a:t>
                      </a:r>
                      <a:endParaRPr lang="en-US" sz="1400" dirty="0">
                        <a:solidFill>
                          <a:srgbClr val="4A4541"/>
                        </a:solidFill>
                      </a:endParaRPr>
                    </a:p>
                  </a:txBody>
                  <a:tcPr/>
                </a:tc>
                <a:tc>
                  <a:txBody>
                    <a:bodyPr/>
                    <a:lstStyle/>
                    <a:p>
                      <a:pPr algn="ctr"/>
                      <a:r>
                        <a:rPr lang="en-US" sz="1400" dirty="0" smtClean="0">
                          <a:solidFill>
                            <a:srgbClr val="4A4541"/>
                          </a:solidFill>
                        </a:rPr>
                        <a:t>1%</a:t>
                      </a:r>
                      <a:endParaRPr lang="en-US" sz="1400" dirty="0">
                        <a:solidFill>
                          <a:srgbClr val="4A4541"/>
                        </a:solidFill>
                      </a:endParaRPr>
                    </a:p>
                  </a:txBody>
                  <a:tcPr/>
                </a:tc>
                <a:tc>
                  <a:txBody>
                    <a:bodyPr/>
                    <a:lstStyle/>
                    <a:p>
                      <a:pPr algn="ctr"/>
                      <a:r>
                        <a:rPr lang="en-US" sz="1400" dirty="0" smtClean="0">
                          <a:solidFill>
                            <a:srgbClr val="4A4541"/>
                          </a:solidFill>
                        </a:rPr>
                        <a:t>8%</a:t>
                      </a:r>
                      <a:endParaRPr lang="en-US" sz="1400" dirty="0">
                        <a:solidFill>
                          <a:srgbClr val="4A4541"/>
                        </a:solidFill>
                      </a:endParaRPr>
                    </a:p>
                  </a:txBody>
                  <a:tcPr/>
                </a:tc>
              </a:tr>
              <a:tr h="331826">
                <a:tc>
                  <a:txBody>
                    <a:bodyPr/>
                    <a:lstStyle/>
                    <a:p>
                      <a:r>
                        <a:rPr lang="en-US" sz="1400" dirty="0" smtClean="0"/>
                        <a:t>Communication with</a:t>
                      </a:r>
                      <a:r>
                        <a:rPr lang="en-US" sz="1400" baseline="0" dirty="0" smtClean="0"/>
                        <a:t> the media</a:t>
                      </a:r>
                      <a:endParaRPr lang="en-US" sz="1400" dirty="0"/>
                    </a:p>
                  </a:txBody>
                  <a:tcPr/>
                </a:tc>
                <a:tc>
                  <a:txBody>
                    <a:bodyPr/>
                    <a:lstStyle/>
                    <a:p>
                      <a:pPr algn="ctr"/>
                      <a:r>
                        <a:rPr lang="en-US" sz="1400" dirty="0" smtClean="0">
                          <a:solidFill>
                            <a:srgbClr val="4A4541"/>
                          </a:solidFill>
                        </a:rPr>
                        <a:t>18%</a:t>
                      </a:r>
                      <a:endParaRPr lang="en-US" sz="1400" dirty="0">
                        <a:solidFill>
                          <a:srgbClr val="4A4541"/>
                        </a:solidFill>
                      </a:endParaRPr>
                    </a:p>
                  </a:txBody>
                  <a:tcPr/>
                </a:tc>
                <a:tc>
                  <a:txBody>
                    <a:bodyPr/>
                    <a:lstStyle/>
                    <a:p>
                      <a:pPr algn="ctr"/>
                      <a:r>
                        <a:rPr lang="en-US" sz="1400" dirty="0" smtClean="0">
                          <a:solidFill>
                            <a:srgbClr val="4A4541"/>
                          </a:solidFill>
                        </a:rPr>
                        <a:t>2%</a:t>
                      </a:r>
                      <a:endParaRPr lang="en-US" sz="1400" dirty="0">
                        <a:solidFill>
                          <a:srgbClr val="4A4541"/>
                        </a:solidFill>
                      </a:endParaRPr>
                    </a:p>
                  </a:txBody>
                  <a:tcPr/>
                </a:tc>
                <a:tc>
                  <a:txBody>
                    <a:bodyPr/>
                    <a:lstStyle/>
                    <a:p>
                      <a:pPr algn="ctr"/>
                      <a:r>
                        <a:rPr lang="en-US" sz="1400" dirty="0" smtClean="0">
                          <a:solidFill>
                            <a:srgbClr val="4A4541"/>
                          </a:solidFill>
                        </a:rPr>
                        <a:t>6%</a:t>
                      </a:r>
                      <a:endParaRPr lang="en-US" sz="1400" dirty="0">
                        <a:solidFill>
                          <a:srgbClr val="4A4541"/>
                        </a:solidFill>
                      </a:endParaRPr>
                    </a:p>
                  </a:txBody>
                  <a:tcPr/>
                </a:tc>
                <a:tc>
                  <a:txBody>
                    <a:bodyPr/>
                    <a:lstStyle/>
                    <a:p>
                      <a:pPr algn="ctr"/>
                      <a:r>
                        <a:rPr lang="en-US" sz="1400" dirty="0" smtClean="0">
                          <a:solidFill>
                            <a:srgbClr val="4A4541"/>
                          </a:solidFill>
                        </a:rPr>
                        <a:t>13%</a:t>
                      </a:r>
                      <a:endParaRPr lang="en-US" sz="1400" dirty="0">
                        <a:solidFill>
                          <a:srgbClr val="4A4541"/>
                        </a:solidFill>
                      </a:endParaRPr>
                    </a:p>
                  </a:txBody>
                  <a:tcPr/>
                </a:tc>
              </a:tr>
              <a:tr h="558466">
                <a:tc>
                  <a:txBody>
                    <a:bodyPr/>
                    <a:lstStyle/>
                    <a:p>
                      <a:r>
                        <a:rPr lang="en-US" sz="1400" dirty="0" smtClean="0"/>
                        <a:t>Involvement in committees such as work groups or task forces</a:t>
                      </a:r>
                      <a:endParaRPr lang="en-US" sz="1400" dirty="0"/>
                    </a:p>
                  </a:txBody>
                  <a:tcPr/>
                </a:tc>
                <a:tc>
                  <a:txBody>
                    <a:bodyPr/>
                    <a:lstStyle/>
                    <a:p>
                      <a:pPr algn="ctr"/>
                      <a:r>
                        <a:rPr lang="en-US" sz="1400" b="1" dirty="0" smtClean="0">
                          <a:solidFill>
                            <a:srgbClr val="002060"/>
                          </a:solidFill>
                        </a:rPr>
                        <a:t>55%</a:t>
                      </a:r>
                      <a:endParaRPr lang="en-US" sz="1400" b="1" dirty="0">
                        <a:solidFill>
                          <a:srgbClr val="002060"/>
                        </a:solidFill>
                      </a:endParaRPr>
                    </a:p>
                  </a:txBody>
                  <a:tcPr/>
                </a:tc>
                <a:tc>
                  <a:txBody>
                    <a:bodyPr/>
                    <a:lstStyle/>
                    <a:p>
                      <a:pPr algn="ctr"/>
                      <a:r>
                        <a:rPr lang="en-US" sz="1400" b="1" dirty="0" smtClean="0">
                          <a:solidFill>
                            <a:srgbClr val="002060"/>
                          </a:solidFill>
                        </a:rPr>
                        <a:t>18%</a:t>
                      </a:r>
                      <a:endParaRPr lang="en-US" sz="1400" b="1" dirty="0">
                        <a:solidFill>
                          <a:srgbClr val="002060"/>
                        </a:solidFill>
                      </a:endParaRPr>
                    </a:p>
                  </a:txBody>
                  <a:tcPr/>
                </a:tc>
                <a:tc>
                  <a:txBody>
                    <a:bodyPr/>
                    <a:lstStyle/>
                    <a:p>
                      <a:pPr algn="ctr"/>
                      <a:r>
                        <a:rPr lang="en-US" sz="1400" b="1" dirty="0" smtClean="0">
                          <a:solidFill>
                            <a:srgbClr val="002060"/>
                          </a:solidFill>
                        </a:rPr>
                        <a:t>30%</a:t>
                      </a:r>
                      <a:endParaRPr lang="en-US" sz="1400" b="1" dirty="0">
                        <a:solidFill>
                          <a:srgbClr val="002060"/>
                        </a:solidFill>
                      </a:endParaRPr>
                    </a:p>
                  </a:txBody>
                  <a:tcPr/>
                </a:tc>
                <a:tc>
                  <a:txBody>
                    <a:bodyPr/>
                    <a:lstStyle/>
                    <a:p>
                      <a:pPr algn="ctr"/>
                      <a:r>
                        <a:rPr lang="en-US" sz="1400" dirty="0" smtClean="0">
                          <a:solidFill>
                            <a:srgbClr val="4A4541"/>
                          </a:solidFill>
                        </a:rPr>
                        <a:t>41%</a:t>
                      </a:r>
                      <a:endParaRPr lang="en-US" sz="1400" dirty="0">
                        <a:solidFill>
                          <a:srgbClr val="4A4541"/>
                        </a:solidFill>
                      </a:endParaRPr>
                    </a:p>
                  </a:txBody>
                  <a:tcPr/>
                </a:tc>
              </a:tr>
              <a:tr h="558466">
                <a:tc>
                  <a:txBody>
                    <a:bodyPr/>
                    <a:lstStyle/>
                    <a:p>
                      <a:r>
                        <a:rPr lang="en-US" sz="1400" dirty="0" smtClean="0"/>
                        <a:t>Providing information to a public or private agency</a:t>
                      </a:r>
                      <a:endParaRPr lang="en-US" sz="1400" dirty="0"/>
                    </a:p>
                  </a:txBody>
                  <a:tcPr/>
                </a:tc>
                <a:tc>
                  <a:txBody>
                    <a:bodyPr/>
                    <a:lstStyle/>
                    <a:p>
                      <a:pPr marL="0" algn="ctr" defTabSz="914400" rtl="0" eaLnBrk="1" latinLnBrk="0" hangingPunct="1"/>
                      <a:r>
                        <a:rPr lang="en-US" sz="1400" b="1" kern="1200" dirty="0" smtClean="0">
                          <a:solidFill>
                            <a:srgbClr val="002060"/>
                          </a:solidFill>
                          <a:latin typeface="+mn-lt"/>
                          <a:ea typeface="+mn-ea"/>
                          <a:cs typeface="+mn-cs"/>
                        </a:rPr>
                        <a:t>52%</a:t>
                      </a:r>
                      <a:endParaRPr lang="en-US" sz="1400" b="1" kern="1200" dirty="0">
                        <a:solidFill>
                          <a:srgbClr val="002060"/>
                        </a:solidFill>
                        <a:latin typeface="+mn-lt"/>
                        <a:ea typeface="+mn-ea"/>
                        <a:cs typeface="+mn-cs"/>
                      </a:endParaRPr>
                    </a:p>
                  </a:txBody>
                  <a:tcPr/>
                </a:tc>
                <a:tc>
                  <a:txBody>
                    <a:bodyPr/>
                    <a:lstStyle/>
                    <a:p>
                      <a:pPr marL="0" algn="ctr" defTabSz="914400" rtl="0" eaLnBrk="1" latinLnBrk="0" hangingPunct="1"/>
                      <a:r>
                        <a:rPr lang="en-US" sz="1400" b="1" kern="1200" dirty="0" smtClean="0">
                          <a:solidFill>
                            <a:srgbClr val="002060"/>
                          </a:solidFill>
                          <a:latin typeface="+mn-lt"/>
                          <a:ea typeface="+mn-ea"/>
                          <a:cs typeface="+mn-cs"/>
                        </a:rPr>
                        <a:t>31%</a:t>
                      </a:r>
                      <a:endParaRPr lang="en-US" sz="1400" b="1" kern="1200" dirty="0">
                        <a:solidFill>
                          <a:srgbClr val="002060"/>
                        </a:solidFill>
                        <a:latin typeface="+mn-lt"/>
                        <a:ea typeface="+mn-ea"/>
                        <a:cs typeface="+mn-cs"/>
                      </a:endParaRPr>
                    </a:p>
                  </a:txBody>
                  <a:tcPr/>
                </a:tc>
                <a:tc>
                  <a:txBody>
                    <a:bodyPr/>
                    <a:lstStyle/>
                    <a:p>
                      <a:pPr marL="0" algn="ctr" defTabSz="914400" rtl="0" eaLnBrk="1" latinLnBrk="0" hangingPunct="1"/>
                      <a:r>
                        <a:rPr lang="en-US" sz="1400" b="1" kern="1200" dirty="0" smtClean="0">
                          <a:solidFill>
                            <a:srgbClr val="002060"/>
                          </a:solidFill>
                          <a:latin typeface="+mn-lt"/>
                          <a:ea typeface="+mn-ea"/>
                          <a:cs typeface="+mn-cs"/>
                        </a:rPr>
                        <a:t>38%</a:t>
                      </a:r>
                      <a:endParaRPr lang="en-US" sz="1400" b="1" kern="1200" dirty="0">
                        <a:solidFill>
                          <a:srgbClr val="002060"/>
                        </a:solidFill>
                        <a:latin typeface="+mn-lt"/>
                        <a:ea typeface="+mn-ea"/>
                        <a:cs typeface="+mn-cs"/>
                      </a:endParaRPr>
                    </a:p>
                  </a:txBody>
                  <a:tcPr/>
                </a:tc>
                <a:tc>
                  <a:txBody>
                    <a:bodyPr/>
                    <a:lstStyle/>
                    <a:p>
                      <a:pPr algn="ctr"/>
                      <a:r>
                        <a:rPr lang="en-US" sz="1400" dirty="0" smtClean="0">
                          <a:solidFill>
                            <a:schemeClr val="tx1"/>
                          </a:solidFill>
                        </a:rPr>
                        <a:t>45%</a:t>
                      </a:r>
                      <a:endParaRPr lang="en-US" sz="1400" dirty="0">
                        <a:solidFill>
                          <a:schemeClr val="tx1"/>
                        </a:solidFill>
                      </a:endParaRPr>
                    </a:p>
                  </a:txBody>
                  <a:tcPr/>
                </a:tc>
              </a:tr>
              <a:tr h="558466">
                <a:tc>
                  <a:txBody>
                    <a:bodyPr/>
                    <a:lstStyle/>
                    <a:p>
                      <a:r>
                        <a:rPr lang="en-US" sz="1400" dirty="0" smtClean="0"/>
                        <a:t>None of the above</a:t>
                      </a:r>
                      <a:endParaRPr lang="en-US" sz="1400" dirty="0"/>
                    </a:p>
                  </a:txBody>
                  <a:tcPr/>
                </a:tc>
                <a:tc>
                  <a:txBody>
                    <a:bodyPr/>
                    <a:lstStyle/>
                    <a:p>
                      <a:pPr algn="ctr"/>
                      <a:r>
                        <a:rPr lang="en-US" sz="1400" dirty="0" smtClean="0">
                          <a:solidFill>
                            <a:schemeClr val="tx1"/>
                          </a:solidFill>
                        </a:rPr>
                        <a:t>4%</a:t>
                      </a:r>
                      <a:endParaRPr lang="en-US" sz="1400" dirty="0">
                        <a:solidFill>
                          <a:schemeClr val="tx1"/>
                        </a:solidFill>
                      </a:endParaRPr>
                    </a:p>
                  </a:txBody>
                  <a:tcPr/>
                </a:tc>
                <a:tc>
                  <a:txBody>
                    <a:bodyPr/>
                    <a:lstStyle/>
                    <a:p>
                      <a:pPr algn="ctr"/>
                      <a:r>
                        <a:rPr lang="en-US" sz="1400" dirty="0" smtClean="0">
                          <a:solidFill>
                            <a:schemeClr val="tx1"/>
                          </a:solidFill>
                        </a:rPr>
                        <a:t>30%</a:t>
                      </a:r>
                      <a:endParaRPr lang="en-US" sz="1400" dirty="0">
                        <a:solidFill>
                          <a:schemeClr val="tx1"/>
                        </a:solidFill>
                      </a:endParaRPr>
                    </a:p>
                  </a:txBody>
                  <a:tcPr/>
                </a:tc>
                <a:tc>
                  <a:txBody>
                    <a:bodyPr/>
                    <a:lstStyle/>
                    <a:p>
                      <a:pPr algn="ctr"/>
                      <a:r>
                        <a:rPr lang="en-US" sz="1400" dirty="0" smtClean="0">
                          <a:solidFill>
                            <a:schemeClr val="tx1"/>
                          </a:solidFill>
                        </a:rPr>
                        <a:t>23%</a:t>
                      </a:r>
                      <a:endParaRPr lang="en-US" sz="1400" dirty="0">
                        <a:solidFill>
                          <a:schemeClr val="tx1"/>
                        </a:solidFill>
                      </a:endParaRPr>
                    </a:p>
                  </a:txBody>
                  <a:tcPr/>
                </a:tc>
                <a:tc>
                  <a:txBody>
                    <a:bodyPr/>
                    <a:lstStyle/>
                    <a:p>
                      <a:pPr algn="ctr"/>
                      <a:r>
                        <a:rPr lang="en-US" sz="1400" dirty="0" smtClean="0">
                          <a:solidFill>
                            <a:schemeClr val="tx1"/>
                          </a:solidFill>
                        </a:rPr>
                        <a:t>14%</a:t>
                      </a:r>
                      <a:endParaRPr lang="en-US" sz="1400" dirty="0">
                        <a:solidFill>
                          <a:schemeClr val="tx1"/>
                        </a:solidFill>
                      </a:endParaRPr>
                    </a:p>
                  </a:txBody>
                  <a:tcPr/>
                </a:tc>
              </a:tr>
            </a:tbl>
          </a:graphicData>
        </a:graphic>
      </p:graphicFrame>
      <p:sp>
        <p:nvSpPr>
          <p:cNvPr id="4" name="Content Placeholder 3"/>
          <p:cNvSpPr>
            <a:spLocks noGrp="1"/>
          </p:cNvSpPr>
          <p:nvPr>
            <p:ph sz="quarter" idx="13"/>
          </p:nvPr>
        </p:nvSpPr>
        <p:spPr/>
        <p:txBody>
          <a:bodyPr/>
          <a:lstStyle/>
          <a:p>
            <a:r>
              <a:rPr lang="en-US" dirty="0" smtClean="0"/>
              <a:t>Data: Local Ombudsman Survey</a:t>
            </a:r>
            <a:endParaRPr lang="en-US" dirty="0"/>
          </a:p>
        </p:txBody>
      </p:sp>
      <p:sp>
        <p:nvSpPr>
          <p:cNvPr id="12" name="Content Placeholder 11"/>
          <p:cNvSpPr>
            <a:spLocks noGrp="1"/>
          </p:cNvSpPr>
          <p:nvPr>
            <p:ph sz="quarter" idx="14"/>
          </p:nvPr>
        </p:nvSpPr>
        <p:spPr>
          <a:xfrm>
            <a:off x="137209" y="5627823"/>
            <a:ext cx="8473391" cy="526079"/>
          </a:xfrm>
        </p:spPr>
        <p:txBody>
          <a:bodyPr/>
          <a:lstStyle/>
          <a:p>
            <a:pPr marL="0" indent="0">
              <a:buNone/>
            </a:pPr>
            <a:r>
              <a:rPr lang="en-US" sz="1600" dirty="0">
                <a:solidFill>
                  <a:schemeClr val="tx1"/>
                </a:solidFill>
              </a:rPr>
              <a:t>*Missing=2; **Missing=4; ***Missing=4; ****Missing=12</a:t>
            </a:r>
          </a:p>
          <a:p>
            <a:pPr marL="0" indent="0">
              <a:buNone/>
            </a:pPr>
            <a:endParaRPr lang="en-US" dirty="0"/>
          </a:p>
        </p:txBody>
      </p:sp>
    </p:spTree>
    <p:extLst>
      <p:ext uri="{BB962C8B-B14F-4D97-AF65-F5344CB8AC3E}">
        <p14:creationId xmlns:p14="http://schemas.microsoft.com/office/powerpoint/2010/main" val="603606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Activities - Volunteers</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6" descr="This table reports on the different types of systems advocacy activities that volunteer Ombudsmen perform. Most volunteer Ombudsmen reported providing information, resources, and support to resident councils. "/>
          <p:cNvGraphicFramePr>
            <a:graphicFrameLocks noGrp="1"/>
          </p:cNvGraphicFramePr>
          <p:nvPr>
            <p:ph sz="quarter" idx="11"/>
            <p:extLst>
              <p:ext uri="{D42A27DB-BD31-4B8C-83A1-F6EECF244321}">
                <p14:modId xmlns:p14="http://schemas.microsoft.com/office/powerpoint/2010/main" val="3957050109"/>
              </p:ext>
            </p:extLst>
          </p:nvPr>
        </p:nvGraphicFramePr>
        <p:xfrm>
          <a:off x="144828" y="1600220"/>
          <a:ext cx="8778144" cy="2062480"/>
        </p:xfrm>
        <a:graphic>
          <a:graphicData uri="http://schemas.openxmlformats.org/drawingml/2006/table">
            <a:tbl>
              <a:tblPr firstRow="1" bandRow="1">
                <a:tableStyleId>{5C22544A-7EE6-4342-B048-85BDC9FD1C3A}</a:tableStyleId>
              </a:tblPr>
              <a:tblGrid>
                <a:gridCol w="7001613"/>
                <a:gridCol w="1776531"/>
              </a:tblGrid>
              <a:tr h="370840">
                <a:tc>
                  <a:txBody>
                    <a:bodyPr/>
                    <a:lstStyle/>
                    <a:p>
                      <a:r>
                        <a:rPr lang="en-US" sz="1600" dirty="0" smtClean="0"/>
                        <a:t>Which of the following</a:t>
                      </a:r>
                      <a:r>
                        <a:rPr lang="en-US" sz="1600" baseline="0" dirty="0" smtClean="0"/>
                        <a:t> activities do you perform?</a:t>
                      </a:r>
                      <a:endParaRPr lang="en-US" sz="1600" dirty="0"/>
                    </a:p>
                  </a:txBody>
                  <a:tcPr/>
                </a:tc>
                <a:tc>
                  <a:txBody>
                    <a:bodyPr/>
                    <a:lstStyle/>
                    <a:p>
                      <a:pPr algn="ctr"/>
                      <a:r>
                        <a:rPr lang="en-US" sz="1600" dirty="0" smtClean="0"/>
                        <a:t>Volunteer</a:t>
                      </a:r>
                      <a:r>
                        <a:rPr lang="en-US" sz="1600" baseline="0" dirty="0" smtClean="0"/>
                        <a:t> Ombudsmen</a:t>
                      </a:r>
                      <a:endParaRPr lang="en-US" sz="1600" dirty="0"/>
                    </a:p>
                  </a:txBody>
                  <a:tcPr/>
                </a:tc>
              </a:tr>
              <a:tr h="370840">
                <a:tc>
                  <a:txBody>
                    <a:bodyPr/>
                    <a:lstStyle/>
                    <a:p>
                      <a:r>
                        <a:rPr lang="en-US" sz="1600" dirty="0" smtClean="0"/>
                        <a:t>Provide information, resources, and support to resident councils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68%</a:t>
                      </a:r>
                      <a:endParaRPr lang="en-US" sz="1600" kern="1200" dirty="0">
                        <a:solidFill>
                          <a:schemeClr val="dk1"/>
                        </a:solidFill>
                        <a:latin typeface="+mn-lt"/>
                        <a:ea typeface="+mn-ea"/>
                        <a:cs typeface="+mn-cs"/>
                      </a:endParaRPr>
                    </a:p>
                  </a:txBody>
                  <a:tcPr/>
                </a:tc>
              </a:tr>
              <a:tr h="370840">
                <a:tc>
                  <a:txBody>
                    <a:bodyPr/>
                    <a:lstStyle/>
                    <a:p>
                      <a:r>
                        <a:rPr lang="en-US" sz="1600" dirty="0" smtClean="0"/>
                        <a:t>Provide information, resources, and support to family councils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28%</a:t>
                      </a:r>
                      <a:endParaRPr lang="en-US" sz="1600" kern="1200" dirty="0">
                        <a:solidFill>
                          <a:schemeClr val="dk1"/>
                        </a:solidFill>
                        <a:latin typeface="+mn-lt"/>
                        <a:ea typeface="+mn-ea"/>
                        <a:cs typeface="+mn-cs"/>
                      </a:endParaRPr>
                    </a:p>
                  </a:txBody>
                  <a:tcPr/>
                </a:tc>
              </a:tr>
              <a:tr h="370840">
                <a:tc>
                  <a:txBody>
                    <a:bodyPr/>
                    <a:lstStyle/>
                    <a:p>
                      <a:r>
                        <a:rPr lang="en-US" sz="1600" dirty="0" smtClean="0"/>
                        <a:t>Monitor/work on laws, regulations, government policies and actions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13%</a:t>
                      </a:r>
                      <a:endParaRPr lang="en-US" sz="1600" kern="1200" dirty="0">
                        <a:solidFill>
                          <a:schemeClr val="dk1"/>
                        </a:solidFill>
                        <a:latin typeface="+mn-lt"/>
                        <a:ea typeface="+mn-ea"/>
                        <a:cs typeface="+mn-cs"/>
                      </a:endParaRPr>
                    </a:p>
                  </a:txBody>
                  <a:tcPr/>
                </a:tc>
              </a:tr>
              <a:tr h="370840">
                <a:tc>
                  <a:txBody>
                    <a:bodyPr/>
                    <a:lstStyle/>
                    <a:p>
                      <a:r>
                        <a:rPr lang="en-US" sz="1600" dirty="0" smtClean="0"/>
                        <a:t>Work with media on issues impacting residents of</a:t>
                      </a:r>
                      <a:r>
                        <a:rPr lang="en-US" sz="1600" baseline="0" dirty="0" smtClean="0"/>
                        <a:t> long-term care facilities</a:t>
                      </a:r>
                      <a:endParaRPr lang="en-US" sz="1600" dirty="0"/>
                    </a:p>
                  </a:txBody>
                  <a:tcPr/>
                </a:tc>
                <a:tc>
                  <a:txBody>
                    <a:bodyPr/>
                    <a:lstStyle/>
                    <a:p>
                      <a:pPr marL="0" algn="ctr" defTabSz="914400" rtl="0" eaLnBrk="1" latinLnBrk="0" hangingPunct="1"/>
                      <a:r>
                        <a:rPr lang="en-US" sz="1600" kern="1200" dirty="0" smtClean="0">
                          <a:solidFill>
                            <a:schemeClr val="dk1"/>
                          </a:solidFill>
                          <a:latin typeface="+mn-lt"/>
                          <a:ea typeface="+mn-ea"/>
                          <a:cs typeface="+mn-cs"/>
                        </a:rPr>
                        <a:t>3%</a:t>
                      </a:r>
                      <a:endParaRPr lang="en-US" sz="1600" kern="1200" dirty="0">
                        <a:solidFill>
                          <a:schemeClr val="dk1"/>
                        </a:solidFill>
                        <a:latin typeface="+mn-lt"/>
                        <a:ea typeface="+mn-ea"/>
                        <a:cs typeface="+mn-cs"/>
                      </a:endParaRPr>
                    </a:p>
                  </a:txBody>
                  <a:tcPr/>
                </a:tc>
              </a:tr>
            </a:tbl>
          </a:graphicData>
        </a:graphic>
      </p:graphicFrame>
      <p:sp>
        <p:nvSpPr>
          <p:cNvPr id="12" name="Content Placeholder 11"/>
          <p:cNvSpPr>
            <a:spLocks noGrp="1"/>
          </p:cNvSpPr>
          <p:nvPr>
            <p:ph sz="quarter" idx="14"/>
          </p:nvPr>
        </p:nvSpPr>
        <p:spPr/>
        <p:txBody>
          <a:bodyPr/>
          <a:lstStyle/>
          <a:p>
            <a:pPr>
              <a:spcAft>
                <a:spcPts val="600"/>
              </a:spcAft>
            </a:pPr>
            <a:r>
              <a:rPr lang="en-US" sz="2000" dirty="0"/>
              <a:t>Average number of systems advocacy activities performed:</a:t>
            </a:r>
          </a:p>
          <a:p>
            <a:pPr marL="800100" lvl="1" indent="-342900">
              <a:spcAft>
                <a:spcPts val="600"/>
              </a:spcAft>
              <a:buFont typeface="Wingdings" panose="05000000000000000000" pitchFamily="2" charset="2"/>
              <a:buChar char="§"/>
            </a:pPr>
            <a:r>
              <a:rPr lang="en-US" dirty="0"/>
              <a:t>Local staff: </a:t>
            </a:r>
            <a:r>
              <a:rPr lang="en-US" b="1" dirty="0">
                <a:solidFill>
                  <a:srgbClr val="002060"/>
                </a:solidFill>
              </a:rPr>
              <a:t>2</a:t>
            </a:r>
            <a:r>
              <a:rPr lang="en-US" dirty="0"/>
              <a:t> activities (range = </a:t>
            </a:r>
            <a:r>
              <a:rPr lang="en-US" dirty="0" smtClean="0"/>
              <a:t>0-6).</a:t>
            </a:r>
            <a:endParaRPr lang="en-US" dirty="0"/>
          </a:p>
          <a:p>
            <a:pPr marL="800100" lvl="1" indent="-342900">
              <a:spcAft>
                <a:spcPts val="600"/>
              </a:spcAft>
              <a:buFont typeface="Wingdings" panose="05000000000000000000" pitchFamily="2" charset="2"/>
              <a:buChar char="§"/>
            </a:pPr>
            <a:r>
              <a:rPr lang="en-US" dirty="0">
                <a:solidFill>
                  <a:schemeClr val="tx1"/>
                </a:solidFill>
              </a:rPr>
              <a:t>Volunteers: </a:t>
            </a:r>
            <a:r>
              <a:rPr lang="en-US" b="1" dirty="0">
                <a:solidFill>
                  <a:srgbClr val="002060"/>
                </a:solidFill>
              </a:rPr>
              <a:t>1</a:t>
            </a:r>
            <a:r>
              <a:rPr lang="en-US" dirty="0">
                <a:solidFill>
                  <a:schemeClr val="tx1"/>
                </a:solidFill>
              </a:rPr>
              <a:t> activity (range = </a:t>
            </a:r>
            <a:r>
              <a:rPr lang="en-US" dirty="0" smtClean="0">
                <a:solidFill>
                  <a:schemeClr val="tx1"/>
                </a:solidFill>
              </a:rPr>
              <a:t>0-4).</a:t>
            </a:r>
            <a:endParaRPr lang="en-US" dirty="0">
              <a:solidFill>
                <a:schemeClr val="tx1"/>
              </a:solidFill>
            </a:endParaRPr>
          </a:p>
        </p:txBody>
      </p:sp>
    </p:spTree>
    <p:extLst>
      <p:ext uri="{BB962C8B-B14F-4D97-AF65-F5344CB8AC3E}">
        <p14:creationId xmlns:p14="http://schemas.microsoft.com/office/powerpoint/2010/main" val="3048326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a:t>
            </a:r>
            <a:endParaRPr lang="en-US" dirty="0"/>
          </a:p>
        </p:txBody>
      </p:sp>
      <p:sp>
        <p:nvSpPr>
          <p:cNvPr id="4" name="Content Placeholder 3"/>
          <p:cNvSpPr>
            <a:spLocks noGrp="1"/>
          </p:cNvSpPr>
          <p:nvPr>
            <p:ph sz="quarter" idx="13"/>
          </p:nvPr>
        </p:nvSpPr>
        <p:spPr/>
        <p:txBody>
          <a:bodyPr/>
          <a:lstStyle/>
          <a:p>
            <a:r>
              <a:rPr lang="en-US" dirty="0" smtClean="0"/>
              <a:t>Data: SLTCO Survey</a:t>
            </a:r>
            <a:endParaRPr lang="en-US" dirty="0"/>
          </a:p>
        </p:txBody>
      </p:sp>
      <p:graphicFrame>
        <p:nvGraphicFramePr>
          <p:cNvPr id="7" name="Content Placeholder 6" descr="This table shows the systems advocacy activities that State Ombudsmen reported are not carried out fully due to lack of resources. State Ombudsmen most often reported that they are unable to support the development of resident and family councils as a result of a lack of resources."/>
          <p:cNvGraphicFramePr>
            <a:graphicFrameLocks noGrp="1"/>
          </p:cNvGraphicFramePr>
          <p:nvPr>
            <p:ph sz="quarter" idx="11"/>
            <p:extLst>
              <p:ext uri="{D42A27DB-BD31-4B8C-83A1-F6EECF244321}">
                <p14:modId xmlns:p14="http://schemas.microsoft.com/office/powerpoint/2010/main" val="3887340941"/>
              </p:ext>
            </p:extLst>
          </p:nvPr>
        </p:nvGraphicFramePr>
        <p:xfrm>
          <a:off x="182928" y="1508781"/>
          <a:ext cx="8686705" cy="2534909"/>
        </p:xfrm>
        <a:graphic>
          <a:graphicData uri="http://schemas.openxmlformats.org/drawingml/2006/table">
            <a:tbl>
              <a:tblPr firstRow="1" bandRow="1">
                <a:tableStyleId>{5C22544A-7EE6-4342-B048-85BDC9FD1C3A}</a:tableStyleId>
              </a:tblPr>
              <a:tblGrid>
                <a:gridCol w="6492169"/>
                <a:gridCol w="2194536"/>
              </a:tblGrid>
              <a:tr h="370840">
                <a:tc>
                  <a:txBody>
                    <a:bodyPr/>
                    <a:lstStyle/>
                    <a:p>
                      <a:r>
                        <a:rPr lang="en-US" sz="1600" dirty="0" smtClean="0"/>
                        <a:t>Types</a:t>
                      </a:r>
                      <a:r>
                        <a:rPr lang="en-US" sz="1600" baseline="0" dirty="0" smtClean="0"/>
                        <a:t> of </a:t>
                      </a:r>
                      <a:r>
                        <a:rPr lang="en-US" sz="1600" strike="noStrike" baseline="0" dirty="0" smtClean="0"/>
                        <a:t>s</a:t>
                      </a:r>
                      <a:r>
                        <a:rPr lang="en-US" sz="1600" strike="noStrike" dirty="0" smtClean="0"/>
                        <a:t>ystems</a:t>
                      </a:r>
                      <a:r>
                        <a:rPr lang="en-US" sz="1600" baseline="0" dirty="0" smtClean="0"/>
                        <a:t> advocacy a</a:t>
                      </a:r>
                      <a:r>
                        <a:rPr lang="en-US" sz="1600" dirty="0" smtClean="0"/>
                        <a:t>ctivities not fully carried out</a:t>
                      </a:r>
                      <a:r>
                        <a:rPr lang="en-US" sz="1600" baseline="0" dirty="0" smtClean="0"/>
                        <a:t> due to a lack of resources</a:t>
                      </a:r>
                      <a:endParaRPr lang="en-US" sz="1600" dirty="0"/>
                    </a:p>
                  </a:txBody>
                  <a:tcPr/>
                </a:tc>
                <a:tc>
                  <a:txBody>
                    <a:bodyPr/>
                    <a:lstStyle/>
                    <a:p>
                      <a:pPr algn="ctr"/>
                      <a:r>
                        <a:rPr lang="en-US" sz="1600" dirty="0" smtClean="0"/>
                        <a:t>SLTCO</a:t>
                      </a:r>
                      <a:endParaRPr lang="en-US" sz="1600" dirty="0"/>
                    </a:p>
                  </a:txBody>
                  <a:tcPr/>
                </a:tc>
              </a:tr>
              <a:tr h="426709">
                <a:tc>
                  <a:txBody>
                    <a:bodyPr/>
                    <a:lstStyle/>
                    <a:p>
                      <a:r>
                        <a:rPr lang="en-US" sz="1600" dirty="0" smtClean="0"/>
                        <a:t>Resident and family council development and support</a:t>
                      </a:r>
                      <a:endParaRPr lang="en-US" sz="1600" dirty="0"/>
                    </a:p>
                  </a:txBody>
                  <a:tcPr/>
                </a:tc>
                <a:tc>
                  <a:txBody>
                    <a:bodyPr/>
                    <a:lstStyle/>
                    <a:p>
                      <a:pPr algn="ctr"/>
                      <a:r>
                        <a:rPr lang="en-US" sz="1600" dirty="0" smtClean="0"/>
                        <a:t>60%</a:t>
                      </a:r>
                      <a:endParaRPr lang="en-US" sz="1600" dirty="0"/>
                    </a:p>
                  </a:txBody>
                  <a:tcPr/>
                </a:tc>
              </a:tr>
              <a:tr h="370840">
                <a:tc>
                  <a:txBody>
                    <a:bodyPr/>
                    <a:lstStyle/>
                    <a:p>
                      <a:r>
                        <a:rPr lang="en-US" sz="1600" dirty="0" smtClean="0"/>
                        <a:t>Facilitating public comment on proposed legislation, laws, regulations,</a:t>
                      </a:r>
                      <a:r>
                        <a:rPr lang="en-US" sz="1600" baseline="0" dirty="0" smtClean="0"/>
                        <a:t> policies, and actions</a:t>
                      </a:r>
                      <a:endParaRPr lang="en-US" sz="1600" dirty="0"/>
                    </a:p>
                  </a:txBody>
                  <a:tcPr/>
                </a:tc>
                <a:tc>
                  <a:txBody>
                    <a:bodyPr/>
                    <a:lstStyle/>
                    <a:p>
                      <a:pPr algn="ctr"/>
                      <a:r>
                        <a:rPr lang="en-US" sz="1600" dirty="0" smtClean="0"/>
                        <a:t>48%</a:t>
                      </a:r>
                      <a:endParaRPr lang="en-US" sz="1600" dirty="0"/>
                    </a:p>
                  </a:txBody>
                  <a:tcPr/>
                </a:tc>
              </a:tr>
              <a:tr h="370840">
                <a:tc>
                  <a:txBody>
                    <a:bodyPr/>
                    <a:lstStyle/>
                    <a:p>
                      <a:r>
                        <a:rPr lang="en-US" sz="1600" dirty="0" smtClean="0"/>
                        <a:t>Research and policy analysis to inform systems advocacy</a:t>
                      </a:r>
                      <a:r>
                        <a:rPr lang="en-US" sz="1600" baseline="0" dirty="0" smtClean="0"/>
                        <a:t> work</a:t>
                      </a:r>
                      <a:endParaRPr lang="en-US" sz="1600" dirty="0"/>
                    </a:p>
                  </a:txBody>
                  <a:tcPr/>
                </a:tc>
                <a:tc>
                  <a:txBody>
                    <a:bodyPr/>
                    <a:lstStyle/>
                    <a:p>
                      <a:pPr algn="ctr"/>
                      <a:r>
                        <a:rPr lang="en-US" sz="1600" dirty="0" smtClean="0"/>
                        <a:t>42%</a:t>
                      </a:r>
                      <a:endParaRPr lang="en-US" sz="1600" dirty="0"/>
                    </a:p>
                  </a:txBody>
                  <a:tcPr/>
                </a:tc>
              </a:tr>
              <a:tr h="370840">
                <a:tc>
                  <a:txBody>
                    <a:bodyPr/>
                    <a:lstStyle/>
                    <a:p>
                      <a:r>
                        <a:rPr lang="en-US" sz="1600" dirty="0" smtClean="0"/>
                        <a:t>Analyzing</a:t>
                      </a:r>
                      <a:r>
                        <a:rPr lang="en-US" sz="1600" baseline="0" dirty="0" smtClean="0"/>
                        <a:t> and monitoring federal, state, and local law, regulations, and other government policies and actions</a:t>
                      </a:r>
                      <a:endParaRPr lang="en-US" sz="1600" dirty="0"/>
                    </a:p>
                  </a:txBody>
                  <a:tcPr/>
                </a:tc>
                <a:tc>
                  <a:txBody>
                    <a:bodyPr/>
                    <a:lstStyle/>
                    <a:p>
                      <a:pPr algn="ctr"/>
                      <a:r>
                        <a:rPr lang="en-US" sz="1600" dirty="0" smtClean="0"/>
                        <a:t>38%</a:t>
                      </a:r>
                      <a:endParaRPr lang="en-US" sz="1600" dirty="0"/>
                    </a:p>
                  </a:txBody>
                  <a:tcPr/>
                </a:tc>
              </a:tr>
            </a:tbl>
          </a:graphicData>
        </a:graphic>
      </p:graphicFrame>
    </p:spTree>
    <p:extLst>
      <p:ext uri="{BB962C8B-B14F-4D97-AF65-F5344CB8AC3E}">
        <p14:creationId xmlns:p14="http://schemas.microsoft.com/office/powerpoint/2010/main" val="3114133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 </a:t>
            </a:r>
            <a:endParaRPr lang="en-US" dirty="0"/>
          </a:p>
        </p:txBody>
      </p:sp>
      <p:sp>
        <p:nvSpPr>
          <p:cNvPr id="4" name="Content Placeholder 3"/>
          <p:cNvSpPr>
            <a:spLocks noGrp="1"/>
          </p:cNvSpPr>
          <p:nvPr>
            <p:ph sz="quarter" idx="13"/>
          </p:nvPr>
        </p:nvSpPr>
        <p:spPr/>
        <p:txBody>
          <a:bodyPr/>
          <a:lstStyle/>
          <a:p>
            <a:r>
              <a:rPr lang="en-US" dirty="0" smtClean="0"/>
              <a:t>Data: SLTCO Interviews, SLTCO Survey, Local Ombudsman </a:t>
            </a:r>
            <a:r>
              <a:rPr lang="en-US" dirty="0" smtClean="0"/>
              <a:t>Survey</a:t>
            </a:r>
            <a:endParaRPr lang="en-US" dirty="0"/>
          </a:p>
          <a:p>
            <a:endParaRPr lang="en-US" dirty="0"/>
          </a:p>
        </p:txBody>
      </p:sp>
      <p:sp>
        <p:nvSpPr>
          <p:cNvPr id="3" name="Content Placeholder 2"/>
          <p:cNvSpPr>
            <a:spLocks noGrp="1"/>
          </p:cNvSpPr>
          <p:nvPr>
            <p:ph sz="quarter" idx="11"/>
          </p:nvPr>
        </p:nvSpPr>
        <p:spPr/>
        <p:txBody>
          <a:bodyPr/>
          <a:lstStyle/>
          <a:p>
            <a:r>
              <a:rPr lang="en-US" b="1" dirty="0" smtClean="0"/>
              <a:t>Prioritizing Resources</a:t>
            </a:r>
          </a:p>
          <a:p>
            <a:pPr lvl="1"/>
            <a:r>
              <a:rPr lang="en-US" dirty="0" smtClean="0"/>
              <a:t>Funding challenges may cause programs to prioritize facility visits and individual case work over systems advocacy</a:t>
            </a:r>
          </a:p>
          <a:p>
            <a:pPr lvl="1">
              <a:spcAft>
                <a:spcPts val="1200"/>
              </a:spcAft>
            </a:pPr>
            <a:r>
              <a:rPr lang="en-US" dirty="0" smtClean="0"/>
              <a:t>Majority of State and local Ombudsmen agree that funding and staffing are insufficient to meet federal mandates</a:t>
            </a:r>
          </a:p>
          <a:p>
            <a:r>
              <a:rPr lang="en-US" b="1" dirty="0" smtClean="0"/>
              <a:t>Training</a:t>
            </a:r>
            <a:endParaRPr lang="en-US" b="1" dirty="0"/>
          </a:p>
          <a:p>
            <a:pPr lvl="1"/>
            <a:r>
              <a:rPr lang="en-US" dirty="0" smtClean="0"/>
              <a:t>Fewer than half of local Ombudsmen surveyed reported receiving training on systems advocacy in the past year</a:t>
            </a:r>
          </a:p>
          <a:p>
            <a:pPr lvl="1"/>
            <a:r>
              <a:rPr lang="en-US" dirty="0" smtClean="0"/>
              <a:t>Some State Ombudsmen report a need for additional assistance in training staff to work with legislators</a:t>
            </a:r>
          </a:p>
          <a:p>
            <a:pPr lvl="1"/>
            <a:endParaRPr lang="en-US" dirty="0"/>
          </a:p>
        </p:txBody>
      </p:sp>
    </p:spTree>
    <p:extLst>
      <p:ext uri="{BB962C8B-B14F-4D97-AF65-F5344CB8AC3E}">
        <p14:creationId xmlns:p14="http://schemas.microsoft.com/office/powerpoint/2010/main" val="3220562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Structure &amp; Placement</a:t>
            </a:r>
            <a:endParaRPr lang="en-US" dirty="0"/>
          </a:p>
        </p:txBody>
      </p:sp>
      <p:sp>
        <p:nvSpPr>
          <p:cNvPr id="4" name="Content Placeholder 3"/>
          <p:cNvSpPr>
            <a:spLocks noGrp="1"/>
          </p:cNvSpPr>
          <p:nvPr>
            <p:ph sz="quarter" idx="13"/>
          </p:nvPr>
        </p:nvSpPr>
        <p:spPr/>
        <p:txBody>
          <a:bodyPr/>
          <a:lstStyle/>
          <a:p>
            <a:r>
              <a:rPr lang="en-US" dirty="0" smtClean="0"/>
              <a:t>Data: SLTCO Survey, Local Ombudsman </a:t>
            </a:r>
            <a:r>
              <a:rPr lang="en-US" dirty="0" smtClean="0"/>
              <a:t>Survey</a:t>
            </a:r>
            <a:endParaRPr lang="en-US" dirty="0"/>
          </a:p>
        </p:txBody>
      </p:sp>
      <p:sp>
        <p:nvSpPr>
          <p:cNvPr id="7" name="Content Placeholder 6"/>
          <p:cNvSpPr>
            <a:spLocks noGrp="1"/>
          </p:cNvSpPr>
          <p:nvPr>
            <p:ph sz="quarter" idx="11"/>
          </p:nvPr>
        </p:nvSpPr>
        <p:spPr/>
        <p:txBody>
          <a:bodyPr/>
          <a:lstStyle/>
          <a:p>
            <a:pPr>
              <a:spcAft>
                <a:spcPts val="1200"/>
              </a:spcAft>
            </a:pPr>
            <a:r>
              <a:rPr lang="en-US" sz="2000" i="1" dirty="0"/>
              <a:t>“My program’s organizational structure enables my </a:t>
            </a:r>
            <a:r>
              <a:rPr lang="en-US" sz="2000" i="1" dirty="0" smtClean="0"/>
              <a:t>local Ombudsman entity </a:t>
            </a:r>
            <a:r>
              <a:rPr lang="en-US" sz="2000" i="1" dirty="0"/>
              <a:t>to carry out systems advocacy activities.”</a:t>
            </a:r>
          </a:p>
          <a:p>
            <a:pPr marL="800100" lvl="1" indent="-342900">
              <a:spcAft>
                <a:spcPts val="600"/>
              </a:spcAft>
              <a:buFont typeface="Wingdings" panose="05000000000000000000" pitchFamily="2" charset="2"/>
              <a:buChar char="§"/>
            </a:pPr>
            <a:r>
              <a:rPr lang="en-US" b="1" dirty="0">
                <a:solidFill>
                  <a:srgbClr val="002060"/>
                </a:solidFill>
              </a:rPr>
              <a:t>75%</a:t>
            </a:r>
            <a:r>
              <a:rPr lang="en-US" dirty="0"/>
              <a:t> of </a:t>
            </a:r>
            <a:r>
              <a:rPr lang="en-US" dirty="0" smtClean="0"/>
              <a:t>local </a:t>
            </a:r>
            <a:r>
              <a:rPr lang="en-US" dirty="0"/>
              <a:t>Ombudsmen in </a:t>
            </a:r>
            <a:r>
              <a:rPr lang="en-US" u="sng" dirty="0"/>
              <a:t>decentralized</a:t>
            </a:r>
            <a:r>
              <a:rPr lang="en-US" dirty="0"/>
              <a:t> programs agree, compared to </a:t>
            </a:r>
            <a:r>
              <a:rPr lang="en-US" b="1" dirty="0">
                <a:solidFill>
                  <a:srgbClr val="002060"/>
                </a:solidFill>
              </a:rPr>
              <a:t>49%</a:t>
            </a:r>
            <a:r>
              <a:rPr lang="en-US" dirty="0"/>
              <a:t> of those in </a:t>
            </a:r>
            <a:r>
              <a:rPr lang="en-US" u="sng" dirty="0"/>
              <a:t>centralized</a:t>
            </a:r>
            <a:r>
              <a:rPr lang="en-US" dirty="0"/>
              <a:t> programs.</a:t>
            </a:r>
          </a:p>
          <a:p>
            <a:pPr marL="800100" lvl="1" indent="-342900">
              <a:spcAft>
                <a:spcPts val="600"/>
              </a:spcAft>
              <a:buFont typeface="Wingdings" panose="05000000000000000000" pitchFamily="2" charset="2"/>
              <a:buChar char="§"/>
            </a:pPr>
            <a:r>
              <a:rPr lang="en-US" b="1" dirty="0">
                <a:solidFill>
                  <a:srgbClr val="002060"/>
                </a:solidFill>
              </a:rPr>
              <a:t>80%</a:t>
            </a:r>
            <a:r>
              <a:rPr lang="en-US" dirty="0"/>
              <a:t> of </a:t>
            </a:r>
            <a:r>
              <a:rPr lang="en-US" dirty="0" smtClean="0"/>
              <a:t>local </a:t>
            </a:r>
            <a:r>
              <a:rPr lang="en-US" dirty="0"/>
              <a:t>Ombudsmen whose </a:t>
            </a:r>
            <a:r>
              <a:rPr lang="en-US" dirty="0" smtClean="0"/>
              <a:t>State Offices </a:t>
            </a:r>
            <a:r>
              <a:rPr lang="en-US" dirty="0"/>
              <a:t>are housed </a:t>
            </a:r>
            <a:r>
              <a:rPr lang="en-US" u="sng" dirty="0"/>
              <a:t>outside of the SUA</a:t>
            </a:r>
            <a:r>
              <a:rPr lang="en-US" dirty="0"/>
              <a:t> agree, compared to </a:t>
            </a:r>
            <a:r>
              <a:rPr lang="en-US" b="1" dirty="0">
                <a:solidFill>
                  <a:srgbClr val="002060"/>
                </a:solidFill>
              </a:rPr>
              <a:t>66%</a:t>
            </a:r>
            <a:r>
              <a:rPr lang="en-US" dirty="0"/>
              <a:t> of those housed </a:t>
            </a:r>
            <a:r>
              <a:rPr lang="en-US" u="sng" dirty="0"/>
              <a:t>in the SUA</a:t>
            </a:r>
            <a:r>
              <a:rPr lang="en-US" dirty="0" smtClean="0"/>
              <a:t>.</a:t>
            </a:r>
            <a:endParaRPr lang="en-US" dirty="0"/>
          </a:p>
        </p:txBody>
      </p:sp>
    </p:spTree>
    <p:extLst>
      <p:ext uri="{BB962C8B-B14F-4D97-AF65-F5344CB8AC3E}">
        <p14:creationId xmlns:p14="http://schemas.microsoft.com/office/powerpoint/2010/main" val="1616376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Advocacy </a:t>
            </a:r>
            <a:r>
              <a:rPr lang="en-US" dirty="0" smtClean="0"/>
              <a:t>and Program </a:t>
            </a:r>
            <a:r>
              <a:rPr lang="en-US" dirty="0"/>
              <a:t>Autonomy </a:t>
            </a:r>
            <a:r>
              <a:rPr lang="en-US" dirty="0" smtClean="0"/>
              <a:t> </a:t>
            </a:r>
            <a:endParaRPr lang="en-US" dirty="0"/>
          </a:p>
        </p:txBody>
      </p:sp>
      <p:sp>
        <p:nvSpPr>
          <p:cNvPr id="4" name="Content Placeholder 3"/>
          <p:cNvSpPr>
            <a:spLocks noGrp="1"/>
          </p:cNvSpPr>
          <p:nvPr>
            <p:ph sz="quarter" idx="13"/>
          </p:nvPr>
        </p:nvSpPr>
        <p:spPr/>
        <p:txBody>
          <a:bodyPr/>
          <a:lstStyle/>
          <a:p>
            <a:r>
              <a:rPr lang="en-US" dirty="0" smtClean="0"/>
              <a:t>Data: SLTCO Survey</a:t>
            </a:r>
            <a:endParaRPr lang="en-US" sz="1600" dirty="0"/>
          </a:p>
        </p:txBody>
      </p:sp>
      <p:graphicFrame>
        <p:nvGraphicFramePr>
          <p:cNvPr id="6" name="Table 5" descr="This table reports the extent to which State Ombudsmen agreed with statements about the autonomy of their statewide Ombudsman Program. A majority of State Ombudsmen reported that they strongly agreed or agreed that their statewide program has the autonomy to carry out systems advocacy, is able to represent residents' interests to state agencies without political interference, and is free to speak to the media."/>
          <p:cNvGraphicFramePr>
            <a:graphicFrameLocks noGrp="1"/>
          </p:cNvGraphicFramePr>
          <p:nvPr>
            <p:extLst>
              <p:ext uri="{D42A27DB-BD31-4B8C-83A1-F6EECF244321}">
                <p14:modId xmlns:p14="http://schemas.microsoft.com/office/powerpoint/2010/main" val="719642875"/>
              </p:ext>
            </p:extLst>
          </p:nvPr>
        </p:nvGraphicFramePr>
        <p:xfrm>
          <a:off x="457200" y="1521132"/>
          <a:ext cx="8153400" cy="2587909"/>
        </p:xfrm>
        <a:graphic>
          <a:graphicData uri="http://schemas.openxmlformats.org/drawingml/2006/table">
            <a:tbl>
              <a:tblPr firstRow="1" bandRow="1">
                <a:tableStyleId>{5C22544A-7EE6-4342-B048-85BDC9FD1C3A}</a:tableStyleId>
              </a:tblPr>
              <a:tblGrid>
                <a:gridCol w="4023361"/>
                <a:gridCol w="1463024"/>
                <a:gridCol w="1737341"/>
                <a:gridCol w="929674"/>
              </a:tblGrid>
              <a:tr h="506136">
                <a:tc>
                  <a:txBody>
                    <a:bodyPr/>
                    <a:lstStyle/>
                    <a:p>
                      <a:r>
                        <a:rPr lang="en-US" sz="1400" dirty="0" smtClean="0">
                          <a:solidFill>
                            <a:srgbClr val="6E6259"/>
                          </a:solidFill>
                        </a:rPr>
                        <a:t>----</a:t>
                      </a:r>
                      <a:endParaRPr lang="en-US" sz="1400" dirty="0">
                        <a:solidFill>
                          <a:srgbClr val="6E6259"/>
                        </a:solidFill>
                      </a:endParaRPr>
                    </a:p>
                  </a:txBody>
                  <a:tcPr/>
                </a:tc>
                <a:tc>
                  <a:txBody>
                    <a:bodyPr/>
                    <a:lstStyle/>
                    <a:p>
                      <a:pPr algn="ctr"/>
                      <a:r>
                        <a:rPr lang="en-US" sz="1400" dirty="0" smtClean="0"/>
                        <a:t>Agree </a:t>
                      </a:r>
                      <a:r>
                        <a:rPr lang="en-US" sz="1400" baseline="0" dirty="0" smtClean="0"/>
                        <a:t>/ Strongly Agree</a:t>
                      </a:r>
                      <a:endParaRPr lang="en-US" sz="1400" dirty="0"/>
                    </a:p>
                  </a:txBody>
                  <a:tcPr/>
                </a:tc>
                <a:tc>
                  <a:txBody>
                    <a:bodyPr/>
                    <a:lstStyle/>
                    <a:p>
                      <a:pPr algn="ctr"/>
                      <a:r>
                        <a:rPr lang="en-US" sz="1400" dirty="0" smtClean="0"/>
                        <a:t>Disagree /      Strongly</a:t>
                      </a:r>
                      <a:r>
                        <a:rPr lang="en-US" sz="1400" baseline="0" dirty="0" smtClean="0"/>
                        <a:t> Disagree</a:t>
                      </a:r>
                      <a:endParaRPr lang="en-US" sz="1400" dirty="0"/>
                    </a:p>
                  </a:txBody>
                  <a:tcPr/>
                </a:tc>
                <a:tc>
                  <a:txBody>
                    <a:bodyPr/>
                    <a:lstStyle/>
                    <a:p>
                      <a:pPr algn="ctr"/>
                      <a:r>
                        <a:rPr lang="en-US" sz="1400" dirty="0" smtClean="0"/>
                        <a:t>Don’t Know</a:t>
                      </a:r>
                      <a:endParaRPr lang="en-US" sz="1400" dirty="0"/>
                    </a:p>
                  </a:txBody>
                  <a:tcPr/>
                </a:tc>
              </a:tr>
              <a:tr h="658196">
                <a:tc>
                  <a:txBody>
                    <a:bodyPr/>
                    <a:lstStyle/>
                    <a:p>
                      <a:r>
                        <a:rPr lang="en-US" sz="1600" dirty="0" smtClean="0"/>
                        <a:t>Unable</a:t>
                      </a:r>
                      <a:r>
                        <a:rPr lang="en-US" sz="1600" baseline="0" dirty="0" smtClean="0"/>
                        <a:t> to fulfill some program duties due to legislative or regulatory restrictions</a:t>
                      </a:r>
                      <a:endParaRPr lang="en-US" sz="1600" dirty="0"/>
                    </a:p>
                  </a:txBody>
                  <a:tcPr/>
                </a:tc>
                <a:tc>
                  <a:txBody>
                    <a:bodyPr/>
                    <a:lstStyle/>
                    <a:p>
                      <a:pPr algn="ctr"/>
                      <a:r>
                        <a:rPr lang="en-US" sz="1600" dirty="0" smtClean="0"/>
                        <a:t>17%</a:t>
                      </a:r>
                      <a:endParaRPr lang="en-US" sz="1600" dirty="0"/>
                    </a:p>
                  </a:txBody>
                  <a:tcPr/>
                </a:tc>
                <a:tc>
                  <a:txBody>
                    <a:bodyPr/>
                    <a:lstStyle/>
                    <a:p>
                      <a:pPr algn="ctr"/>
                      <a:r>
                        <a:rPr lang="en-US" sz="1600" b="1" dirty="0" smtClean="0">
                          <a:solidFill>
                            <a:srgbClr val="002060"/>
                          </a:solidFill>
                        </a:rPr>
                        <a:t>75%</a:t>
                      </a:r>
                      <a:endParaRPr lang="en-US" sz="1600" b="1" dirty="0">
                        <a:solidFill>
                          <a:srgbClr val="002060"/>
                        </a:solidFill>
                      </a:endParaRPr>
                    </a:p>
                  </a:txBody>
                  <a:tcPr/>
                </a:tc>
                <a:tc>
                  <a:txBody>
                    <a:bodyPr/>
                    <a:lstStyle/>
                    <a:p>
                      <a:pPr algn="ctr"/>
                      <a:r>
                        <a:rPr lang="en-US" sz="1600" dirty="0" smtClean="0"/>
                        <a:t>6%</a:t>
                      </a:r>
                      <a:endParaRPr lang="en-US" sz="1600" dirty="0"/>
                    </a:p>
                  </a:txBody>
                  <a:tcPr/>
                </a:tc>
              </a:tr>
              <a:tr h="365756">
                <a:tc>
                  <a:txBody>
                    <a:bodyPr/>
                    <a:lstStyle/>
                    <a:p>
                      <a:r>
                        <a:rPr lang="en-US" sz="1600" dirty="0" smtClean="0"/>
                        <a:t>Autonomy to carry out systems advocacy</a:t>
                      </a:r>
                      <a:endParaRPr lang="en-US" sz="1600" dirty="0"/>
                    </a:p>
                  </a:txBody>
                  <a:tcPr/>
                </a:tc>
                <a:tc>
                  <a:txBody>
                    <a:bodyPr/>
                    <a:lstStyle/>
                    <a:p>
                      <a:pPr algn="ctr"/>
                      <a:r>
                        <a:rPr lang="en-US" sz="1600" b="1" dirty="0" smtClean="0">
                          <a:solidFill>
                            <a:srgbClr val="002060"/>
                          </a:solidFill>
                        </a:rPr>
                        <a:t>90%</a:t>
                      </a:r>
                      <a:endParaRPr lang="en-US" sz="1600" b="1" dirty="0">
                        <a:solidFill>
                          <a:srgbClr val="002060"/>
                        </a:solidFill>
                      </a:endParaRPr>
                    </a:p>
                  </a:txBody>
                  <a:tcPr/>
                </a:tc>
                <a:tc>
                  <a:txBody>
                    <a:bodyPr/>
                    <a:lstStyle/>
                    <a:p>
                      <a:pPr algn="ctr"/>
                      <a:r>
                        <a:rPr lang="en-US" sz="1600" dirty="0" smtClean="0"/>
                        <a:t>8%</a:t>
                      </a:r>
                      <a:endParaRPr lang="en-US" sz="1600" dirty="0"/>
                    </a:p>
                  </a:txBody>
                  <a:tcPr/>
                </a:tc>
                <a:tc>
                  <a:txBody>
                    <a:bodyPr/>
                    <a:lstStyle/>
                    <a:p>
                      <a:pPr algn="ctr"/>
                      <a:r>
                        <a:rPr lang="en-US" sz="1600" dirty="0" smtClean="0"/>
                        <a:t>2%</a:t>
                      </a:r>
                      <a:endParaRPr lang="en-US" sz="1600" dirty="0"/>
                    </a:p>
                  </a:txBody>
                  <a:tcPr/>
                </a:tc>
              </a:tr>
              <a:tr h="327500">
                <a:tc>
                  <a:txBody>
                    <a:bodyPr/>
                    <a:lstStyle/>
                    <a:p>
                      <a:r>
                        <a:rPr lang="en-US" sz="1600" dirty="0" smtClean="0"/>
                        <a:t>Free to speak to the</a:t>
                      </a:r>
                      <a:r>
                        <a:rPr lang="en-US" sz="1600" baseline="0" dirty="0" smtClean="0"/>
                        <a:t> media</a:t>
                      </a:r>
                      <a:endParaRPr lang="en-US" sz="1600" dirty="0"/>
                    </a:p>
                  </a:txBody>
                  <a:tcPr/>
                </a:tc>
                <a:tc>
                  <a:txBody>
                    <a:bodyPr/>
                    <a:lstStyle/>
                    <a:p>
                      <a:pPr algn="ctr"/>
                      <a:r>
                        <a:rPr lang="en-US" sz="1600" b="1" dirty="0" smtClean="0">
                          <a:solidFill>
                            <a:srgbClr val="002060"/>
                          </a:solidFill>
                        </a:rPr>
                        <a:t>80%</a:t>
                      </a:r>
                      <a:endParaRPr lang="en-US" sz="1600" b="1" dirty="0">
                        <a:solidFill>
                          <a:srgbClr val="002060"/>
                        </a:solidFill>
                      </a:endParaRPr>
                    </a:p>
                  </a:txBody>
                  <a:tcPr/>
                </a:tc>
                <a:tc>
                  <a:txBody>
                    <a:bodyPr/>
                    <a:lstStyle/>
                    <a:p>
                      <a:pPr algn="ctr"/>
                      <a:r>
                        <a:rPr lang="en-US" sz="1600" dirty="0" smtClean="0"/>
                        <a:t>15%</a:t>
                      </a:r>
                      <a:endParaRPr lang="en-US" sz="1600" dirty="0"/>
                    </a:p>
                  </a:txBody>
                  <a:tcPr/>
                </a:tc>
                <a:tc>
                  <a:txBody>
                    <a:bodyPr/>
                    <a:lstStyle/>
                    <a:p>
                      <a:pPr algn="ctr"/>
                      <a:r>
                        <a:rPr lang="en-US" sz="1600" dirty="0" smtClean="0"/>
                        <a:t>4%</a:t>
                      </a:r>
                      <a:endParaRPr lang="en-US" sz="1600" dirty="0"/>
                    </a:p>
                  </a:txBody>
                  <a:tcPr/>
                </a:tc>
              </a:tr>
              <a:tr h="710517">
                <a:tc>
                  <a:txBody>
                    <a:bodyPr/>
                    <a:lstStyle/>
                    <a:p>
                      <a:r>
                        <a:rPr lang="en-US" sz="1600" dirty="0" smtClean="0"/>
                        <a:t>Able to represent residents’ interests to state agencies w/o political interference</a:t>
                      </a:r>
                      <a:endParaRPr lang="en-US" sz="1600" dirty="0"/>
                    </a:p>
                  </a:txBody>
                  <a:tcPr/>
                </a:tc>
                <a:tc>
                  <a:txBody>
                    <a:bodyPr/>
                    <a:lstStyle/>
                    <a:p>
                      <a:pPr algn="ctr"/>
                      <a:r>
                        <a:rPr lang="en-US" sz="1600" b="1" dirty="0" smtClean="0">
                          <a:solidFill>
                            <a:srgbClr val="002060"/>
                          </a:solidFill>
                        </a:rPr>
                        <a:t>83%</a:t>
                      </a:r>
                      <a:endParaRPr lang="en-US" sz="1600" b="1" dirty="0">
                        <a:solidFill>
                          <a:srgbClr val="002060"/>
                        </a:solidFill>
                      </a:endParaRPr>
                    </a:p>
                  </a:txBody>
                  <a:tcPr/>
                </a:tc>
                <a:tc>
                  <a:txBody>
                    <a:bodyPr/>
                    <a:lstStyle/>
                    <a:p>
                      <a:pPr algn="ctr"/>
                      <a:r>
                        <a:rPr lang="en-US" sz="1600" dirty="0" smtClean="0"/>
                        <a:t>12%</a:t>
                      </a:r>
                      <a:endParaRPr lang="en-US" sz="1600" dirty="0"/>
                    </a:p>
                  </a:txBody>
                  <a:tcPr/>
                </a:tc>
                <a:tc>
                  <a:txBody>
                    <a:bodyPr/>
                    <a:lstStyle/>
                    <a:p>
                      <a:pPr algn="ctr"/>
                      <a:r>
                        <a:rPr lang="en-US" sz="1600" dirty="0" smtClean="0"/>
                        <a:t>6%</a:t>
                      </a:r>
                      <a:endParaRPr lang="en-US" sz="1600" dirty="0"/>
                    </a:p>
                  </a:txBody>
                  <a:tcPr/>
                </a:tc>
              </a:tr>
            </a:tbl>
          </a:graphicData>
        </a:graphic>
      </p:graphicFrame>
      <p:sp>
        <p:nvSpPr>
          <p:cNvPr id="3" name="Content Placeholder 2"/>
          <p:cNvSpPr>
            <a:spLocks noGrp="1"/>
          </p:cNvSpPr>
          <p:nvPr>
            <p:ph sz="quarter" idx="11"/>
          </p:nvPr>
        </p:nvSpPr>
        <p:spPr>
          <a:xfrm>
            <a:off x="457200" y="4151685"/>
            <a:ext cx="8153400" cy="1837607"/>
          </a:xfrm>
        </p:spPr>
        <p:txBody>
          <a:bodyPr/>
          <a:lstStyle/>
          <a:p>
            <a:pPr marL="342900" indent="-342900">
              <a:spcAft>
                <a:spcPts val="600"/>
              </a:spcAft>
              <a:buFont typeface="Wingdings" panose="05000000000000000000" pitchFamily="2" charset="2"/>
              <a:buChar char="§"/>
            </a:pPr>
            <a:r>
              <a:rPr lang="en-US" sz="2000" dirty="0"/>
              <a:t>Majority of SLTCO feel they have autonomy to carry out systems advocacy, although some report a lack of support from their host agency or the state government.</a:t>
            </a:r>
          </a:p>
          <a:p>
            <a:pPr marL="342900" indent="-342900">
              <a:buFont typeface="Wingdings" panose="05000000000000000000" pitchFamily="2" charset="2"/>
              <a:buChar char="§"/>
            </a:pPr>
            <a:r>
              <a:rPr lang="en-US" sz="2000" dirty="0"/>
              <a:t>Program resources may be the most significant barrier to carrying out systems advocacy.</a:t>
            </a:r>
            <a:endParaRPr lang="en-US" sz="2000" dirty="0">
              <a:solidFill>
                <a:schemeClr val="tx1"/>
              </a:solidFill>
            </a:endParaRPr>
          </a:p>
        </p:txBody>
      </p:sp>
    </p:spTree>
    <p:extLst>
      <p:ext uri="{BB962C8B-B14F-4D97-AF65-F5344CB8AC3E}">
        <p14:creationId xmlns:p14="http://schemas.microsoft.com/office/powerpoint/2010/main" val="4127097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&amp; Support</a:t>
            </a:r>
            <a:endParaRPr lang="en-US" dirty="0"/>
          </a:p>
        </p:txBody>
      </p:sp>
    </p:spTree>
    <p:extLst>
      <p:ext uri="{BB962C8B-B14F-4D97-AF65-F5344CB8AC3E}">
        <p14:creationId xmlns:p14="http://schemas.microsoft.com/office/powerpoint/2010/main" val="2692929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Training, and Support</a:t>
            </a:r>
            <a:endParaRPr lang="en-US" dirty="0"/>
          </a:p>
        </p:txBody>
      </p:sp>
      <p:sp>
        <p:nvSpPr>
          <p:cNvPr id="4" name="Content Placeholder 3"/>
          <p:cNvSpPr>
            <a:spLocks noGrp="1"/>
          </p:cNvSpPr>
          <p:nvPr>
            <p:ph sz="quarter" idx="13"/>
          </p:nvPr>
        </p:nvSpPr>
        <p:spPr>
          <a:xfrm>
            <a:off x="0" y="1051586"/>
            <a:ext cx="9144000" cy="304800"/>
          </a:xfrm>
        </p:spPr>
        <p:txBody>
          <a:bodyPr/>
          <a:lstStyle/>
          <a:p>
            <a:r>
              <a:rPr lang="en-US" dirty="0" smtClean="0"/>
              <a:t>Data: SLTCO Survey, Local </a:t>
            </a:r>
            <a:r>
              <a:rPr lang="en-US" dirty="0" smtClean="0"/>
              <a:t>Ombudsman Survey, </a:t>
            </a:r>
            <a:r>
              <a:rPr lang="en-US" dirty="0" smtClean="0"/>
              <a:t>Volunteer </a:t>
            </a:r>
            <a:r>
              <a:rPr lang="en-US" dirty="0" smtClean="0"/>
              <a:t>Ombudsman Survey</a:t>
            </a:r>
            <a:endParaRPr lang="en-US" dirty="0"/>
          </a:p>
        </p:txBody>
      </p:sp>
      <p:graphicFrame>
        <p:nvGraphicFramePr>
          <p:cNvPr id="6" name="Table 5" descr="This table lists the types of orientations, trainings, or supports that State, local, and volunteer Ombudsmen reported receiving when they were onboarded. Nearly two-thirds of State Ombudsmen reported receiving in-person training from the Resource Center or from State Ombudsmen through NASOP. Additionally, three-quarters of State Ombudsmen reported using materials from the Resource Center for self-study training. Most local and volunteer Ombudsmen reported receiving in-person training or shadowing State Ombudsmen. "/>
          <p:cNvGraphicFramePr>
            <a:graphicFrameLocks noGrp="1"/>
          </p:cNvGraphicFramePr>
          <p:nvPr>
            <p:extLst>
              <p:ext uri="{D42A27DB-BD31-4B8C-83A1-F6EECF244321}">
                <p14:modId xmlns:p14="http://schemas.microsoft.com/office/powerpoint/2010/main" val="3135812097"/>
              </p:ext>
            </p:extLst>
          </p:nvPr>
        </p:nvGraphicFramePr>
        <p:xfrm>
          <a:off x="182926" y="1447824"/>
          <a:ext cx="8778146" cy="5282184"/>
        </p:xfrm>
        <a:graphic>
          <a:graphicData uri="http://schemas.openxmlformats.org/drawingml/2006/table">
            <a:tbl>
              <a:tblPr firstRow="1" bandRow="1">
                <a:tableStyleId>{5C22544A-7EE6-4342-B048-85BDC9FD1C3A}</a:tableStyleId>
              </a:tblPr>
              <a:tblGrid>
                <a:gridCol w="5852098"/>
                <a:gridCol w="731512"/>
                <a:gridCol w="1097268"/>
                <a:gridCol w="1097268"/>
              </a:tblGrid>
              <a:tr h="388616">
                <a:tc>
                  <a:txBody>
                    <a:bodyPr/>
                    <a:lstStyle/>
                    <a:p>
                      <a:pPr marL="0" marR="0" algn="ctr">
                        <a:lnSpc>
                          <a:spcPct val="115000"/>
                        </a:lnSpc>
                        <a:spcBef>
                          <a:spcPts val="300"/>
                        </a:spcBef>
                        <a:spcAft>
                          <a:spcPts val="2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Orientation</a:t>
                      </a:r>
                      <a:r>
                        <a:rPr lang="en-US" sz="1400" b="1" dirty="0">
                          <a:effectLst/>
                          <a:latin typeface="Arial" panose="020B0604020202020204" pitchFamily="34" charset="0"/>
                          <a:ea typeface="Calibri" panose="020F0502020204030204" pitchFamily="34" charset="0"/>
                          <a:cs typeface="Times New Roman" panose="02020603050405020304" pitchFamily="18" charset="0"/>
                        </a:rPr>
                        <a:t>, training, or support received when first began in role</a:t>
                      </a:r>
                    </a:p>
                  </a:txBody>
                  <a:tcPr marL="68580" marR="68580" marT="0" marB="0" anchor="ct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SLTCO</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Local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Volunteer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Self-study (on-line training or reviewing materials provided by </a:t>
                      </a:r>
                      <a:r>
                        <a:rPr lang="en-US" sz="1300" dirty="0" smtClean="0">
                          <a:effectLst/>
                          <a:latin typeface="Arial" panose="020B0604020202020204" pitchFamily="34" charset="0"/>
                          <a:ea typeface="Times New Roman" panose="02020603050405020304" pitchFamily="18" charset="0"/>
                          <a:cs typeface="Arial" panose="020B0604020202020204" pitchFamily="34" charset="0"/>
                        </a:rPr>
                        <a:t>the State Office)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40%</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59%</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29%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Self-study (on-line training or reviewing materials provided by the </a:t>
                      </a:r>
                      <a:r>
                        <a:rPr lang="en-US" sz="1300" dirty="0" smtClean="0">
                          <a:effectLst/>
                          <a:latin typeface="Arial" panose="020B0604020202020204" pitchFamily="34" charset="0"/>
                          <a:ea typeface="Times New Roman" panose="02020603050405020304" pitchFamily="18" charset="0"/>
                          <a:cs typeface="Arial" panose="020B0604020202020204" pitchFamily="34" charset="0"/>
                        </a:rPr>
                        <a:t>Resource Center)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75%</a:t>
                      </a:r>
                      <a:endParaRPr lang="en-US" sz="13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39%</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15%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In-person training/In-services</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21%</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3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3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96%</a:t>
                      </a:r>
                    </a:p>
                  </a:txBody>
                  <a:tcPr marL="68580" marR="68580" marT="0" marB="0" anchor="ctr"/>
                </a:tc>
              </a:tr>
              <a:tr h="246888">
                <a:tc>
                  <a:txBody>
                    <a:bodyPr/>
                    <a:lstStyle/>
                    <a:p>
                      <a:pPr marL="0" marR="0">
                        <a:lnSpc>
                          <a:spcPct val="115000"/>
                        </a:lnSpc>
                        <a:spcBef>
                          <a:spcPts val="200"/>
                        </a:spcBef>
                        <a:spcAft>
                          <a:spcPts val="200"/>
                        </a:spcAft>
                      </a:pPr>
                      <a:r>
                        <a:rPr lang="en-US" sz="1300" dirty="0" smtClean="0">
                          <a:effectLst/>
                          <a:latin typeface="Arial" panose="020B0604020202020204" pitchFamily="34" charset="0"/>
                          <a:ea typeface="Times New Roman" panose="02020603050405020304" pitchFamily="18" charset="0"/>
                          <a:cs typeface="Arial" panose="020B0604020202020204" pitchFamily="34" charset="0"/>
                        </a:rPr>
                        <a:t>Resource Center </a:t>
                      </a:r>
                      <a:r>
                        <a:rPr lang="en-US" sz="1300" dirty="0">
                          <a:effectLst/>
                          <a:latin typeface="Arial" panose="020B0604020202020204" pitchFamily="34" charset="0"/>
                          <a:ea typeface="Times New Roman" panose="02020603050405020304" pitchFamily="18" charset="0"/>
                          <a:cs typeface="Arial" panose="020B0604020202020204" pitchFamily="34" charset="0"/>
                        </a:rPr>
                        <a:t>in-person training for new SLTCOs</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3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67%</a:t>
                      </a: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smtClean="0">
                          <a:effectLst/>
                          <a:latin typeface="Arial" panose="020B0604020202020204" pitchFamily="34" charset="0"/>
                          <a:ea typeface="Times New Roman" panose="02020603050405020304" pitchFamily="18" charset="0"/>
                          <a:cs typeface="Arial" panose="020B0604020202020204" pitchFamily="34" charset="0"/>
                        </a:rPr>
                        <a:t>Resource</a:t>
                      </a:r>
                      <a:r>
                        <a:rPr lang="en-US" sz="1300" baseline="0" dirty="0" smtClean="0">
                          <a:effectLst/>
                          <a:latin typeface="Arial" panose="020B0604020202020204" pitchFamily="34" charset="0"/>
                          <a:ea typeface="Times New Roman" panose="02020603050405020304" pitchFamily="18" charset="0"/>
                          <a:cs typeface="Arial" panose="020B0604020202020204" pitchFamily="34" charset="0"/>
                        </a:rPr>
                        <a:t> Center</a:t>
                      </a:r>
                      <a:r>
                        <a:rPr lang="en-US" sz="13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300" dirty="0">
                          <a:effectLst/>
                          <a:latin typeface="Arial" panose="020B0604020202020204" pitchFamily="34" charset="0"/>
                          <a:ea typeface="Times New Roman" panose="02020603050405020304" pitchFamily="18" charset="0"/>
                          <a:cs typeface="Arial" panose="020B0604020202020204" pitchFamily="34" charset="0"/>
                        </a:rPr>
                        <a:t>webinar for new SLTCOs</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56</a:t>
                      </a:r>
                      <a:r>
                        <a:rPr lang="en-US" sz="1300" b="1">
                          <a:effectLst/>
                          <a:latin typeface="Arial" panose="020B0604020202020204" pitchFamily="34" charset="0"/>
                          <a:ea typeface="Times New Roman" panose="02020603050405020304" pitchFamily="18" charset="0"/>
                          <a:cs typeface="Arial" panose="020B0604020202020204" pitchFamily="34" charset="0"/>
                        </a:rPr>
                        <a:t>%</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Mentoring/shadowing with State Ombudsman</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44%</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Mentoring/shadowing with experienced staff</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40%</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3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82%</a:t>
                      </a: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3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74%</a:t>
                      </a: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A more experienced staff member or volunteer observed me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36%</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Training in a nursing home setting or board and care home setting</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15</a:t>
                      </a:r>
                      <a:r>
                        <a:rPr lang="en-US" sz="1300" b="1">
                          <a:effectLst/>
                          <a:latin typeface="Arial" panose="020B0604020202020204" pitchFamily="34" charset="0"/>
                          <a:ea typeface="Times New Roman" panose="02020603050405020304" pitchFamily="18" charset="0"/>
                          <a:cs typeface="Arial" panose="020B0604020202020204" pitchFamily="34" charset="0"/>
                        </a:rPr>
                        <a:t>%</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Training in a long-term care facility</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N/A</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45%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21%</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Attending a resident or family council meeting</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12</a:t>
                      </a:r>
                      <a:r>
                        <a:rPr lang="en-US" sz="1300" b="1" dirty="0">
                          <a:effectLst/>
                          <a:latin typeface="Arial" panose="020B0604020202020204" pitchFamily="34" charset="0"/>
                          <a:ea typeface="Times New Roman" panose="02020603050405020304" pitchFamily="18" charset="0"/>
                          <a:cs typeface="Arial" panose="020B0604020202020204" pitchFamily="34" charset="0"/>
                        </a:rPr>
                        <a:t>%</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45%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32%</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Introduction to key stakeholders in my state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38</a:t>
                      </a:r>
                      <a:r>
                        <a:rPr lang="en-US" sz="1300" b="1">
                          <a:effectLst/>
                          <a:latin typeface="Arial" panose="020B0604020202020204" pitchFamily="34" charset="0"/>
                          <a:ea typeface="Times New Roman" panose="02020603050405020304" pitchFamily="18" charset="0"/>
                          <a:cs typeface="Arial" panose="020B0604020202020204" pitchFamily="34" charset="0"/>
                        </a:rPr>
                        <a:t>%</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17%</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Outreach by Federal or Regional ACL/</a:t>
                      </a:r>
                      <a:r>
                        <a:rPr lang="en-US" sz="1300" dirty="0" err="1">
                          <a:effectLst/>
                          <a:latin typeface="Arial" panose="020B0604020202020204" pitchFamily="34" charset="0"/>
                          <a:ea typeface="Times New Roman" panose="02020603050405020304" pitchFamily="18" charset="0"/>
                          <a:cs typeface="Arial" panose="020B0604020202020204" pitchFamily="34" charset="0"/>
                        </a:rPr>
                        <a:t>AoA</a:t>
                      </a:r>
                      <a:r>
                        <a:rPr lang="en-US" sz="1300" dirty="0">
                          <a:effectLst/>
                          <a:latin typeface="Arial" panose="020B0604020202020204" pitchFamily="34" charset="0"/>
                          <a:ea typeface="Times New Roman" panose="02020603050405020304" pitchFamily="18" charset="0"/>
                          <a:cs typeface="Arial" panose="020B0604020202020204" pitchFamily="34" charset="0"/>
                        </a:rPr>
                        <a:t> staff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42%</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Outreach by State Ombudsmen from NASOP</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3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60%</a:t>
                      </a: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N/A</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Outreach by individuals from NALLTCO</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10%</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N/A</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Training by legal counsel</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12%</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11%</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10%</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Other</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25%</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3%</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7%</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46888">
                <a:tc>
                  <a:txBody>
                    <a:bodyPr/>
                    <a:lstStyle/>
                    <a:p>
                      <a:pPr marL="0" marR="0">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None</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a:effectLst/>
                          <a:latin typeface="Arial" panose="020B0604020202020204" pitchFamily="34" charset="0"/>
                          <a:ea typeface="Times New Roman" panose="02020603050405020304" pitchFamily="18" charset="0"/>
                          <a:cs typeface="Arial" panose="020B0604020202020204" pitchFamily="34" charset="0"/>
                        </a:rPr>
                        <a:t>2%</a:t>
                      </a:r>
                      <a:endParaRPr lang="en-US"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&lt;1%</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229405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Orientation Training</a:t>
            </a:r>
            <a:endParaRPr lang="en-US" dirty="0"/>
          </a:p>
        </p:txBody>
      </p:sp>
      <p:sp>
        <p:nvSpPr>
          <p:cNvPr id="4" name="Content Placeholder 3"/>
          <p:cNvSpPr>
            <a:spLocks noGrp="1"/>
          </p:cNvSpPr>
          <p:nvPr>
            <p:ph sz="quarter" idx="13"/>
          </p:nvPr>
        </p:nvSpPr>
        <p:spPr>
          <a:xfrm>
            <a:off x="0" y="1178050"/>
            <a:ext cx="9144000" cy="304800"/>
          </a:xfrm>
        </p:spPr>
        <p:txBody>
          <a:bodyPr/>
          <a:lstStyle/>
          <a:p>
            <a:r>
              <a:rPr lang="en-US" dirty="0" smtClean="0"/>
              <a:t>Data: SLTCO Survey, Local </a:t>
            </a:r>
            <a:r>
              <a:rPr lang="en-US" dirty="0" smtClean="0"/>
              <a:t>Ombudsman Survey, </a:t>
            </a:r>
            <a:r>
              <a:rPr lang="en-US" dirty="0" smtClean="0"/>
              <a:t>Volunteer </a:t>
            </a:r>
            <a:r>
              <a:rPr lang="en-US" dirty="0" smtClean="0"/>
              <a:t>Ombudsman </a:t>
            </a:r>
            <a:r>
              <a:rPr lang="en-US" dirty="0" smtClean="0"/>
              <a:t>Survey</a:t>
            </a:r>
            <a:endParaRPr lang="en-US" dirty="0"/>
          </a:p>
        </p:txBody>
      </p:sp>
      <p:graphicFrame>
        <p:nvGraphicFramePr>
          <p:cNvPr id="6" name="Table 5" descr="This table shows State, local, and volunteer Ombudsmen's reports of the effectiveness of their orientation training. State Ombudsmen most often reported that training was somewhat effective while local and volunteer Ombudsmen reported thier training was very effective."/>
          <p:cNvGraphicFramePr>
            <a:graphicFrameLocks noGrp="1"/>
          </p:cNvGraphicFramePr>
          <p:nvPr>
            <p:extLst>
              <p:ext uri="{D42A27DB-BD31-4B8C-83A1-F6EECF244321}">
                <p14:modId xmlns:p14="http://schemas.microsoft.com/office/powerpoint/2010/main" val="3740529617"/>
              </p:ext>
            </p:extLst>
          </p:nvPr>
        </p:nvGraphicFramePr>
        <p:xfrm>
          <a:off x="457245" y="1600220"/>
          <a:ext cx="8046632" cy="2136648"/>
        </p:xfrm>
        <a:graphic>
          <a:graphicData uri="http://schemas.openxmlformats.org/drawingml/2006/table">
            <a:tbl>
              <a:tblPr firstRow="1" bandRow="1">
                <a:tableStyleId>{5C22544A-7EE6-4342-B048-85BDC9FD1C3A}</a:tableStyleId>
              </a:tblPr>
              <a:tblGrid>
                <a:gridCol w="3509701"/>
                <a:gridCol w="1318278"/>
                <a:gridCol w="1519919"/>
                <a:gridCol w="1698734"/>
              </a:tblGrid>
              <a:tr h="388616">
                <a:tc>
                  <a:txBody>
                    <a:bodyPr/>
                    <a:lstStyle/>
                    <a:p>
                      <a:pPr marL="0" marR="0" algn="ctr">
                        <a:lnSpc>
                          <a:spcPct val="115000"/>
                        </a:lnSpc>
                        <a:spcBef>
                          <a:spcPts val="300"/>
                        </a:spcBef>
                        <a:spcAft>
                          <a:spcPts val="200"/>
                        </a:spcAft>
                      </a:pPr>
                      <a:r>
                        <a:rPr lang="en-US" sz="1400" b="1" dirty="0">
                          <a:effectLst/>
                          <a:latin typeface="+mj-lt"/>
                          <a:ea typeface="Calibri" panose="020F0502020204030204" pitchFamily="34" charset="0"/>
                          <a:cs typeface="Times New Roman" panose="02020603050405020304" pitchFamily="18" charset="0"/>
                        </a:rPr>
                        <a:t>Effectiveness of Orientation Training</a:t>
                      </a:r>
                    </a:p>
                  </a:txBody>
                  <a:tcPr marL="68580" marR="68580" marT="0" marB="0" anchor="ctr"/>
                </a:tc>
                <a:tc>
                  <a:txBody>
                    <a:bodyPr/>
                    <a:lstStyle/>
                    <a:p>
                      <a:pPr marL="0" marR="0" algn="ctr">
                        <a:lnSpc>
                          <a:spcPct val="115000"/>
                        </a:lnSpc>
                        <a:spcBef>
                          <a:spcPts val="0"/>
                        </a:spcBef>
                        <a:spcAft>
                          <a:spcPts val="0"/>
                        </a:spcAft>
                      </a:pPr>
                      <a:r>
                        <a:rPr lang="en-US" sz="1400" b="1" dirty="0" smtClean="0">
                          <a:effectLst/>
                          <a:latin typeface="+mj-lt"/>
                          <a:ea typeface="Calibri" panose="020F0502020204030204" pitchFamily="34" charset="0"/>
                          <a:cs typeface="Times New Roman" panose="02020603050405020304" pitchFamily="18" charset="0"/>
                        </a:rPr>
                        <a:t>SLTCO</a:t>
                      </a:r>
                      <a:endParaRPr lang="en-US" sz="1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Local </a:t>
                      </a:r>
                      <a:r>
                        <a:rPr lang="en-US" sz="1400" b="1" dirty="0" smtClean="0">
                          <a:effectLst/>
                          <a:latin typeface="+mj-lt"/>
                          <a:ea typeface="Calibri" panose="020F0502020204030204" pitchFamily="34" charset="0"/>
                          <a:cs typeface="Times New Roman" panose="02020603050405020304" pitchFamily="18" charset="0"/>
                        </a:rPr>
                        <a:t>Ombudsmen</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Volunteer </a:t>
                      </a:r>
                      <a:r>
                        <a:rPr lang="en-US" sz="1400" b="1" dirty="0" smtClean="0">
                          <a:effectLst/>
                          <a:latin typeface="+mj-lt"/>
                          <a:ea typeface="Calibri" panose="020F0502020204030204" pitchFamily="34" charset="0"/>
                          <a:cs typeface="Times New Roman" panose="02020603050405020304" pitchFamily="18" charset="0"/>
                        </a:rPr>
                        <a:t>Ombudsmen</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Very effective</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20%</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46%</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mj-lt"/>
                          <a:ea typeface="Times New Roman" panose="02020603050405020304" pitchFamily="18" charset="0"/>
                          <a:cs typeface="Arial" panose="020B0604020202020204" pitchFamily="34" charset="0"/>
                        </a:rPr>
                        <a:t>69%</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Somewhat effective</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50%</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37%</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26%</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Neutral</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16%</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11%</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3%</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400">
                          <a:effectLst/>
                          <a:latin typeface="+mj-lt"/>
                          <a:ea typeface="Times New Roman" panose="02020603050405020304" pitchFamily="18" charset="0"/>
                          <a:cs typeface="Arial" panose="020B0604020202020204" pitchFamily="34" charset="0"/>
                        </a:rPr>
                        <a:t>Somewhat ineffective</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mj-lt"/>
                          <a:ea typeface="Times New Roman" panose="02020603050405020304" pitchFamily="18" charset="0"/>
                          <a:cs typeface="Arial" panose="020B0604020202020204" pitchFamily="34" charset="0"/>
                        </a:rPr>
                        <a:t>6%</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5%</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1%</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Very ineffective</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mj-lt"/>
                          <a:ea typeface="Times New Roman" panose="02020603050405020304" pitchFamily="18" charset="0"/>
                          <a:cs typeface="Arial" panose="020B0604020202020204" pitchFamily="34" charset="0"/>
                        </a:rPr>
                        <a:t>6%</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2%</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1%</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400">
                          <a:effectLst/>
                          <a:latin typeface="+mj-lt"/>
                          <a:ea typeface="Times New Roman" panose="02020603050405020304" pitchFamily="18" charset="0"/>
                          <a:cs typeface="Arial" panose="020B0604020202020204" pitchFamily="34" charset="0"/>
                        </a:rPr>
                        <a:t>Don’t know</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mj-lt"/>
                          <a:ea typeface="Times New Roman" panose="02020603050405020304" pitchFamily="18" charset="0"/>
                          <a:cs typeface="Arial" panose="020B0604020202020204" pitchFamily="34" charset="0"/>
                        </a:rPr>
                        <a:t>2%</a:t>
                      </a:r>
                      <a:endParaRPr lang="en-U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&lt;1%</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mj-lt"/>
                          <a:ea typeface="Times New Roman" panose="02020603050405020304" pitchFamily="18" charset="0"/>
                          <a:cs typeface="Arial" panose="020B0604020202020204" pitchFamily="34" charset="0"/>
                        </a:rPr>
                        <a:t>&lt;1%</a:t>
                      </a:r>
                      <a:endParaRPr lang="en-U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Content Placeholder 2"/>
          <p:cNvSpPr>
            <a:spLocks noGrp="1"/>
          </p:cNvSpPr>
          <p:nvPr>
            <p:ph sz="quarter" idx="11"/>
          </p:nvPr>
        </p:nvSpPr>
        <p:spPr>
          <a:xfrm>
            <a:off x="457245" y="3854237"/>
            <a:ext cx="8153400" cy="2592249"/>
          </a:xfrm>
        </p:spPr>
        <p:txBody>
          <a:bodyPr/>
          <a:lstStyle/>
          <a:p>
            <a:r>
              <a:rPr lang="en-US" sz="2000" dirty="0" smtClean="0"/>
              <a:t>Local Ombudsmen were able to identify the types of training most relevant to their role. </a:t>
            </a:r>
          </a:p>
          <a:p>
            <a:pPr lvl="1">
              <a:spcBef>
                <a:spcPts val="600"/>
              </a:spcBef>
            </a:pPr>
            <a:r>
              <a:rPr lang="en-US" sz="1800" dirty="0" smtClean="0"/>
              <a:t>Mentoring </a:t>
            </a:r>
            <a:r>
              <a:rPr lang="en-US" sz="1800" dirty="0"/>
              <a:t>or shadowing with experienced program staff and on-site or field training at facilities</a:t>
            </a:r>
            <a:endParaRPr lang="en-US" sz="1800" dirty="0" smtClean="0"/>
          </a:p>
          <a:p>
            <a:pPr lvl="1">
              <a:spcBef>
                <a:spcPts val="600"/>
              </a:spcBef>
            </a:pPr>
            <a:r>
              <a:rPr lang="en-US" sz="1800" dirty="0" smtClean="0"/>
              <a:t>Classroom </a:t>
            </a:r>
            <a:r>
              <a:rPr lang="en-US" sz="1800" dirty="0"/>
              <a:t>training and </a:t>
            </a:r>
            <a:r>
              <a:rPr lang="en-US" sz="1800" dirty="0" smtClean="0"/>
              <a:t>self-study</a:t>
            </a:r>
          </a:p>
          <a:p>
            <a:pPr lvl="1">
              <a:spcBef>
                <a:spcPts val="600"/>
              </a:spcBef>
            </a:pPr>
            <a:r>
              <a:rPr lang="en-US" sz="1800" dirty="0" smtClean="0"/>
              <a:t>Training on </a:t>
            </a:r>
            <a:r>
              <a:rPr lang="en-US" sz="1800" dirty="0"/>
              <a:t>laws and regulations for long-term care facilities and resident rights, program policies and guidelines, and mediation and </a:t>
            </a:r>
            <a:r>
              <a:rPr lang="en-US" sz="1800" dirty="0" smtClean="0"/>
              <a:t>advocacy generally</a:t>
            </a:r>
          </a:p>
        </p:txBody>
      </p:sp>
    </p:spTree>
    <p:extLst>
      <p:ext uri="{BB962C8B-B14F-4D97-AF65-F5344CB8AC3E}">
        <p14:creationId xmlns:p14="http://schemas.microsoft.com/office/powerpoint/2010/main" val="413972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 Evaluation of the LTCOP</a:t>
            </a:r>
            <a:endParaRPr lang="en-US" dirty="0"/>
          </a:p>
        </p:txBody>
      </p:sp>
    </p:spTree>
    <p:extLst>
      <p:ext uri="{BB962C8B-B14F-4D97-AF65-F5344CB8AC3E}">
        <p14:creationId xmlns:p14="http://schemas.microsoft.com/office/powerpoint/2010/main" val="1031443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Orientation Training</a:t>
            </a:r>
            <a:endParaRPr lang="en-US" dirty="0"/>
          </a:p>
        </p:txBody>
      </p:sp>
      <p:sp>
        <p:nvSpPr>
          <p:cNvPr id="4" name="Content Placeholder 3"/>
          <p:cNvSpPr>
            <a:spLocks noGrp="1"/>
          </p:cNvSpPr>
          <p:nvPr>
            <p:ph sz="quarter" idx="13"/>
          </p:nvPr>
        </p:nvSpPr>
        <p:spPr>
          <a:xfrm>
            <a:off x="0" y="1178050"/>
            <a:ext cx="9144000" cy="304800"/>
          </a:xfrm>
        </p:spPr>
        <p:txBody>
          <a:bodyPr/>
          <a:lstStyle/>
          <a:p>
            <a:r>
              <a:rPr lang="en-US" dirty="0" smtClean="0"/>
              <a:t>Data: SLTCO Survey, Local </a:t>
            </a:r>
            <a:r>
              <a:rPr lang="en-US" dirty="0" smtClean="0"/>
              <a:t>Ombudsman Survey, </a:t>
            </a:r>
            <a:r>
              <a:rPr lang="en-US" dirty="0" smtClean="0"/>
              <a:t>Volunteer </a:t>
            </a:r>
            <a:r>
              <a:rPr lang="en-US" dirty="0" smtClean="0"/>
              <a:t>Ombudsman Survey</a:t>
            </a:r>
            <a:endParaRPr lang="en-US" dirty="0"/>
          </a:p>
        </p:txBody>
      </p:sp>
      <p:graphicFrame>
        <p:nvGraphicFramePr>
          <p:cNvPr id="6" name="Table 5" descr="This table shows State, local, and volunteer Ombudsmen reports of whether other training would have been helpful during orientation. Half of State Ombudsmen reported that other training would have been helpful. By contrast, a majority of local and volunteer Ombudsmen reported that no other training would have been helpful."/>
          <p:cNvGraphicFramePr>
            <a:graphicFrameLocks noGrp="1"/>
          </p:cNvGraphicFramePr>
          <p:nvPr>
            <p:extLst>
              <p:ext uri="{D42A27DB-BD31-4B8C-83A1-F6EECF244321}">
                <p14:modId xmlns:p14="http://schemas.microsoft.com/office/powerpoint/2010/main" val="1514317570"/>
              </p:ext>
            </p:extLst>
          </p:nvPr>
        </p:nvGraphicFramePr>
        <p:xfrm>
          <a:off x="457245" y="1600220"/>
          <a:ext cx="8046632" cy="1383783"/>
        </p:xfrm>
        <a:graphic>
          <a:graphicData uri="http://schemas.openxmlformats.org/drawingml/2006/table">
            <a:tbl>
              <a:tblPr firstRow="1" bandRow="1">
                <a:tableStyleId>{5C22544A-7EE6-4342-B048-85BDC9FD1C3A}</a:tableStyleId>
              </a:tblPr>
              <a:tblGrid>
                <a:gridCol w="3200365"/>
                <a:gridCol w="1554463"/>
                <a:gridCol w="1593070"/>
                <a:gridCol w="1698734"/>
              </a:tblGrid>
              <a:tr h="822951">
                <a:tc>
                  <a:txBody>
                    <a:bodyPr/>
                    <a:lstStyle/>
                    <a:p>
                      <a:pPr marL="0" marR="0" algn="l">
                        <a:lnSpc>
                          <a:spcPct val="115000"/>
                        </a:lnSpc>
                        <a:spcBef>
                          <a:spcPts val="300"/>
                        </a:spcBef>
                        <a:spcAft>
                          <a:spcPts val="200"/>
                        </a:spcAft>
                      </a:pP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Other training would have</a:t>
                      </a:r>
                      <a:r>
                        <a:rPr lang="en-US" sz="1600" b="1" baseline="0" dirty="0" smtClean="0">
                          <a:effectLst/>
                          <a:latin typeface="Arial" panose="020B0604020202020204" pitchFamily="34" charset="0"/>
                          <a:ea typeface="Calibri" panose="020F0502020204030204" pitchFamily="34" charset="0"/>
                          <a:cs typeface="Times New Roman" panose="02020603050405020304" pitchFamily="18" charset="0"/>
                        </a:rPr>
                        <a:t> been helpful during orientation</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SLTCO</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Local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Volunteer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600">
                          <a:effectLst/>
                          <a:latin typeface="Arial" panose="020B0604020202020204" pitchFamily="34" charset="0"/>
                          <a:ea typeface="Times New Roman" panose="02020603050405020304" pitchFamily="18" charset="0"/>
                          <a:cs typeface="Arial" panose="020B0604020202020204" pitchFamily="34" charset="0"/>
                        </a:rPr>
                        <a:t>51%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39%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26%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74320">
                <a:tc>
                  <a:txBody>
                    <a:bodyPr/>
                    <a:lstStyle/>
                    <a:p>
                      <a:pPr marL="0" marR="0">
                        <a:lnSpc>
                          <a:spcPct val="115000"/>
                        </a:lnSpc>
                        <a:spcBef>
                          <a:spcPts val="20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No</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600">
                          <a:effectLst/>
                          <a:latin typeface="Arial" panose="020B0604020202020204" pitchFamily="34" charset="0"/>
                          <a:ea typeface="Times New Roman" panose="02020603050405020304" pitchFamily="18" charset="0"/>
                          <a:cs typeface="Arial" panose="020B0604020202020204" pitchFamily="34" charset="0"/>
                        </a:rPr>
                        <a:t>49%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74%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7" name="Content Placeholder 2"/>
          <p:cNvSpPr>
            <a:spLocks noGrp="1"/>
          </p:cNvSpPr>
          <p:nvPr>
            <p:ph sz="quarter" idx="11"/>
          </p:nvPr>
        </p:nvSpPr>
        <p:spPr>
          <a:xfrm>
            <a:off x="457245" y="3154683"/>
            <a:ext cx="8153400" cy="3108925"/>
          </a:xfrm>
        </p:spPr>
        <p:txBody>
          <a:bodyPr/>
          <a:lstStyle/>
          <a:p>
            <a:pPr marL="0" indent="0">
              <a:buNone/>
            </a:pPr>
            <a:r>
              <a:rPr lang="en-US" sz="1800" b="1" dirty="0" smtClean="0"/>
              <a:t>Training that would have been helpful during orientation:</a:t>
            </a:r>
          </a:p>
          <a:p>
            <a:r>
              <a:rPr lang="en-US" sz="1800" b="1" dirty="0" smtClean="0"/>
              <a:t>SLTCO –</a:t>
            </a:r>
            <a:r>
              <a:rPr lang="en-US" sz="1800" dirty="0" smtClean="0"/>
              <a:t> NORS data entry, providing services to for residents in home and community based settings and residents with behavioral health issues, and working with legislatures.</a:t>
            </a:r>
          </a:p>
          <a:p>
            <a:r>
              <a:rPr lang="en-US" sz="1800" b="1" dirty="0" smtClean="0"/>
              <a:t>Local Ombudsmen – </a:t>
            </a:r>
            <a:r>
              <a:rPr lang="en-US" sz="1800" dirty="0" smtClean="0"/>
              <a:t>Communication skills (e.g., writing memos and interacting with residents and their families/guardians), and conflict resolution and mediation skills.</a:t>
            </a:r>
          </a:p>
          <a:p>
            <a:r>
              <a:rPr lang="en-US" sz="1800" b="1" dirty="0" smtClean="0"/>
              <a:t>Volunteer Ombudsmen –</a:t>
            </a:r>
            <a:r>
              <a:rPr lang="en-US" sz="1800" dirty="0" smtClean="0"/>
              <a:t> More hands-on training (e.g., internships and site visits), communication skills (e.g., improving interactions with residents with dementia), and complaint documentation and reporting.</a:t>
            </a:r>
          </a:p>
        </p:txBody>
      </p:sp>
    </p:spTree>
    <p:extLst>
      <p:ext uri="{BB962C8B-B14F-4D97-AF65-F5344CB8AC3E}">
        <p14:creationId xmlns:p14="http://schemas.microsoft.com/office/powerpoint/2010/main" val="652398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Training and Support Needs</a:t>
            </a:r>
            <a:endParaRPr lang="en-US" dirty="0"/>
          </a:p>
        </p:txBody>
      </p:sp>
      <p:sp>
        <p:nvSpPr>
          <p:cNvPr id="4" name="Content Placeholder 3"/>
          <p:cNvSpPr>
            <a:spLocks noGrp="1"/>
          </p:cNvSpPr>
          <p:nvPr>
            <p:ph sz="quarter" idx="13"/>
          </p:nvPr>
        </p:nvSpPr>
        <p:spPr>
          <a:xfrm>
            <a:off x="0" y="1088793"/>
            <a:ext cx="9144000" cy="304800"/>
          </a:xfrm>
        </p:spPr>
        <p:txBody>
          <a:bodyPr/>
          <a:lstStyle/>
          <a:p>
            <a:r>
              <a:rPr lang="en-US" dirty="0" smtClean="0"/>
              <a:t>Data: Local </a:t>
            </a:r>
            <a:r>
              <a:rPr lang="en-US" dirty="0" smtClean="0"/>
              <a:t>Ombudsman Survey, </a:t>
            </a:r>
            <a:r>
              <a:rPr lang="en-US" dirty="0" smtClean="0"/>
              <a:t>Volunteer </a:t>
            </a:r>
            <a:r>
              <a:rPr lang="en-US" dirty="0" smtClean="0"/>
              <a:t>Ombudsman Survey</a:t>
            </a:r>
            <a:endParaRPr lang="en-US" dirty="0"/>
          </a:p>
        </p:txBody>
      </p:sp>
      <p:graphicFrame>
        <p:nvGraphicFramePr>
          <p:cNvPr id="6" name="Table 5" descr="This table reports the most common types of additional training that local and volunteer Ombudsmen reported interest in receiving. Approximately one-third of local and volunteer Ombudsmen reported desiring more opportunities to discuss challenges with other Ombudsmen. "/>
          <p:cNvGraphicFramePr>
            <a:graphicFrameLocks noGrp="1"/>
          </p:cNvGraphicFramePr>
          <p:nvPr>
            <p:extLst>
              <p:ext uri="{D42A27DB-BD31-4B8C-83A1-F6EECF244321}">
                <p14:modId xmlns:p14="http://schemas.microsoft.com/office/powerpoint/2010/main" val="1900848584"/>
              </p:ext>
            </p:extLst>
          </p:nvPr>
        </p:nvGraphicFramePr>
        <p:xfrm>
          <a:off x="457245" y="1600220"/>
          <a:ext cx="7955193" cy="3970714"/>
        </p:xfrm>
        <a:graphic>
          <a:graphicData uri="http://schemas.openxmlformats.org/drawingml/2006/table">
            <a:tbl>
              <a:tblPr firstRow="1" bandRow="1">
                <a:tableStyleId>{5C22544A-7EE6-4342-B048-85BDC9FD1C3A}</a:tableStyleId>
              </a:tblPr>
              <a:tblGrid>
                <a:gridCol w="4552671"/>
                <a:gridCol w="1701261"/>
                <a:gridCol w="1701261"/>
              </a:tblGrid>
              <a:tr h="640073">
                <a:tc>
                  <a:txBody>
                    <a:bodyPr/>
                    <a:lstStyle/>
                    <a:p>
                      <a:pPr marL="0" marR="0" algn="ctr">
                        <a:lnSpc>
                          <a:spcPct val="115000"/>
                        </a:lnSpc>
                        <a:spcBef>
                          <a:spcPts val="300"/>
                        </a:spcBef>
                        <a:spcAft>
                          <a:spcPts val="200"/>
                        </a:spcAft>
                      </a:pP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Additional support desired</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Local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Volunteer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More information from State Ombudsman/program staff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More opportunities to discuss challenges with supervisor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21</a:t>
                      </a:r>
                      <a:r>
                        <a:rPr lang="en-US" sz="1400" b="1">
                          <a:effectLst/>
                          <a:latin typeface="Arial" panose="020B0604020202020204" pitchFamily="34" charset="0"/>
                          <a:ea typeface="Times New Roman" panose="02020603050405020304" pitchFamily="18" charset="0"/>
                          <a:cs typeface="Arial" panose="020B0604020202020204" pitchFamily="34" charset="0"/>
                        </a:rPr>
                        <a:t>%</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19%</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More opportunities to discuss challenges with other Ombudsmen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More professional development opportunities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N/A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More formal training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More feedback on my performance and effectiveness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20%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69837">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Did not select any of the above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29%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18263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 of National, State, and Local Entities</a:t>
            </a:r>
            <a:endParaRPr lang="en-US" dirty="0"/>
          </a:p>
        </p:txBody>
      </p:sp>
      <p:sp>
        <p:nvSpPr>
          <p:cNvPr id="4" name="Content Placeholder 3"/>
          <p:cNvSpPr>
            <a:spLocks noGrp="1"/>
          </p:cNvSpPr>
          <p:nvPr>
            <p:ph sz="quarter" idx="13"/>
          </p:nvPr>
        </p:nvSpPr>
        <p:spPr>
          <a:xfrm>
            <a:off x="0" y="1051586"/>
            <a:ext cx="9144000" cy="304800"/>
          </a:xfrm>
        </p:spPr>
        <p:txBody>
          <a:bodyPr/>
          <a:lstStyle/>
          <a:p>
            <a:r>
              <a:rPr lang="en-US" dirty="0" smtClean="0"/>
              <a:t>Data: SLTCO Survey</a:t>
            </a:r>
            <a:endParaRPr lang="en-US" dirty="0"/>
          </a:p>
        </p:txBody>
      </p:sp>
      <p:sp>
        <p:nvSpPr>
          <p:cNvPr id="5" name="Content Placeholder 3"/>
          <p:cNvSpPr>
            <a:spLocks noGrp="1"/>
          </p:cNvSpPr>
          <p:nvPr>
            <p:ph sz="quarter" idx="13"/>
          </p:nvPr>
        </p:nvSpPr>
        <p:spPr>
          <a:xfrm>
            <a:off x="0" y="1551654"/>
            <a:ext cx="9144000" cy="304800"/>
          </a:xfrm>
        </p:spPr>
        <p:txBody>
          <a:bodyPr/>
          <a:lstStyle/>
          <a:p>
            <a:r>
              <a:rPr lang="en-US" b="1" i="0" dirty="0" smtClean="0"/>
              <a:t>State Ombudsmen: How helpful have the following entities been to you?</a:t>
            </a:r>
            <a:endParaRPr lang="en-US" b="1" i="0" dirty="0"/>
          </a:p>
        </p:txBody>
      </p:sp>
      <p:graphicFrame>
        <p:nvGraphicFramePr>
          <p:cNvPr id="6" name="Table 5" descr="This table shows State Ombudsmen's reports of the extent to which resources offered from national, state, and local entities are helpful. Most reported that the Resource Center, National Consumer Voice, and NASOP as very helpful resources."/>
          <p:cNvGraphicFramePr>
            <a:graphicFrameLocks noGrp="1"/>
          </p:cNvGraphicFramePr>
          <p:nvPr>
            <p:extLst>
              <p:ext uri="{D42A27DB-BD31-4B8C-83A1-F6EECF244321}">
                <p14:modId xmlns:p14="http://schemas.microsoft.com/office/powerpoint/2010/main" val="3959944755"/>
              </p:ext>
            </p:extLst>
          </p:nvPr>
        </p:nvGraphicFramePr>
        <p:xfrm>
          <a:off x="457245" y="1898882"/>
          <a:ext cx="8229510" cy="4090410"/>
        </p:xfrm>
        <a:graphic>
          <a:graphicData uri="http://schemas.openxmlformats.org/drawingml/2006/table">
            <a:tbl>
              <a:tblPr firstRow="1" bandRow="1">
                <a:tableStyleId>{5C22544A-7EE6-4342-B048-85BDC9FD1C3A}</a:tableStyleId>
              </a:tblPr>
              <a:tblGrid>
                <a:gridCol w="2285975"/>
                <a:gridCol w="1371585"/>
                <a:gridCol w="1737341"/>
                <a:gridCol w="1307923"/>
                <a:gridCol w="795174"/>
                <a:gridCol w="731512"/>
              </a:tblGrid>
              <a:tr h="548634">
                <a:tc>
                  <a:txBody>
                    <a:bodyPr/>
                    <a:lstStyle/>
                    <a:p>
                      <a:pPr marL="0" marR="0" algn="ctr">
                        <a:lnSpc>
                          <a:spcPct val="115000"/>
                        </a:lnSpc>
                        <a:spcBef>
                          <a:spcPts val="300"/>
                        </a:spcBef>
                        <a:spcAft>
                          <a:spcPts val="2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Entities</a:t>
                      </a:r>
                    </a:p>
                  </a:txBody>
                  <a:tcPr marL="68580" marR="68580" marT="0" marB="0"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Very helpful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Somewhat helpful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Not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Total 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NA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SUA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49%</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NASOP</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73%</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52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Resource Center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87%</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52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National Consumer Voice for Quality Long-Term Care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tabLst>
                          <a:tab pos="515620" algn="ctr"/>
                          <a:tab pos="1031240" algn="r"/>
                        </a:tabLs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82%</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50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NASUAD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ACL/AoA</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62%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ACL/</a:t>
                      </a:r>
                      <a:r>
                        <a:rPr lang="en-US" sz="1400" dirty="0" err="1">
                          <a:effectLst/>
                          <a:latin typeface="Arial" panose="020B0604020202020204" pitchFamily="34" charset="0"/>
                          <a:ea typeface="Times New Roman" panose="02020603050405020304" pitchFamily="18" charset="0"/>
                          <a:cs typeface="Arial" panose="020B0604020202020204" pitchFamily="34" charset="0"/>
                        </a:rPr>
                        <a:t>AoA</a:t>
                      </a:r>
                      <a:r>
                        <a:rPr lang="en-US" sz="1400" dirty="0">
                          <a:effectLst/>
                          <a:latin typeface="Arial" panose="020B0604020202020204" pitchFamily="34" charset="0"/>
                          <a:ea typeface="Times New Roman" panose="02020603050405020304" pitchFamily="18" charset="0"/>
                          <a:cs typeface="Arial" panose="020B0604020202020204" pitchFamily="34" charset="0"/>
                        </a:rPr>
                        <a:t> - Regional Office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Justice in Aging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52%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Support from other state agencies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52%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207513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 of National, State, and Local Entities</a:t>
            </a:r>
            <a:endParaRPr lang="en-US" dirty="0"/>
          </a:p>
        </p:txBody>
      </p:sp>
      <p:sp>
        <p:nvSpPr>
          <p:cNvPr id="4" name="Content Placeholder 3"/>
          <p:cNvSpPr>
            <a:spLocks noGrp="1"/>
          </p:cNvSpPr>
          <p:nvPr>
            <p:ph sz="quarter" idx="13"/>
          </p:nvPr>
        </p:nvSpPr>
        <p:spPr>
          <a:xfrm>
            <a:off x="0" y="1088793"/>
            <a:ext cx="9144000" cy="304800"/>
          </a:xfrm>
        </p:spPr>
        <p:txBody>
          <a:bodyPr/>
          <a:lstStyle/>
          <a:p>
            <a:r>
              <a:rPr lang="en-US" dirty="0" smtClean="0"/>
              <a:t>Data: Local </a:t>
            </a:r>
            <a:r>
              <a:rPr lang="en-US" dirty="0" smtClean="0"/>
              <a:t>Ombudsman Survey</a:t>
            </a:r>
            <a:endParaRPr lang="en-US" dirty="0"/>
          </a:p>
        </p:txBody>
      </p:sp>
      <p:sp>
        <p:nvSpPr>
          <p:cNvPr id="5" name="Content Placeholder 3"/>
          <p:cNvSpPr>
            <a:spLocks noGrp="1"/>
          </p:cNvSpPr>
          <p:nvPr>
            <p:ph sz="quarter" idx="13"/>
          </p:nvPr>
        </p:nvSpPr>
        <p:spPr>
          <a:xfrm>
            <a:off x="0" y="1551654"/>
            <a:ext cx="9144000" cy="304800"/>
          </a:xfrm>
        </p:spPr>
        <p:txBody>
          <a:bodyPr/>
          <a:lstStyle/>
          <a:p>
            <a:r>
              <a:rPr lang="en-US" b="1" i="0" dirty="0" smtClean="0"/>
              <a:t>Local Ombudsmen: How helpful have the following entities been to you?</a:t>
            </a:r>
            <a:endParaRPr lang="en-US" b="1" i="0" dirty="0"/>
          </a:p>
        </p:txBody>
      </p:sp>
      <p:graphicFrame>
        <p:nvGraphicFramePr>
          <p:cNvPr id="6" name="Table 5" descr="This table shows local Ombudsmen's reports of the extent to which resources offered from national, state, and local entities are helfpul. Fifty-eight percent reported that the Office of the State Ombudsmen to be very helpful, and almost half reported that the Resource Center and their website to be very helpful. Notably, 80% reported that that they were either not familiar with the State Unit on Aging or that the SUA was not applicable to their work. Fifty-eight percent also reported that NALLTCO was either unfamiliar or not applicable. "/>
          <p:cNvGraphicFramePr>
            <a:graphicFrameLocks noGrp="1"/>
          </p:cNvGraphicFramePr>
          <p:nvPr>
            <p:extLst>
              <p:ext uri="{D42A27DB-BD31-4B8C-83A1-F6EECF244321}">
                <p14:modId xmlns:p14="http://schemas.microsoft.com/office/powerpoint/2010/main" val="2476610572"/>
              </p:ext>
            </p:extLst>
          </p:nvPr>
        </p:nvGraphicFramePr>
        <p:xfrm>
          <a:off x="457245" y="1874537"/>
          <a:ext cx="8229510" cy="3142479"/>
        </p:xfrm>
        <a:graphic>
          <a:graphicData uri="http://schemas.openxmlformats.org/drawingml/2006/table">
            <a:tbl>
              <a:tblPr firstRow="1" bandRow="1">
                <a:tableStyleId>{5C22544A-7EE6-4342-B048-85BDC9FD1C3A}</a:tableStyleId>
              </a:tblPr>
              <a:tblGrid>
                <a:gridCol w="2285975"/>
                <a:gridCol w="1371585"/>
                <a:gridCol w="1737341"/>
                <a:gridCol w="1307923"/>
                <a:gridCol w="1526686"/>
              </a:tblGrid>
              <a:tr h="822951">
                <a:tc>
                  <a:txBody>
                    <a:bodyPr/>
                    <a:lstStyle/>
                    <a:p>
                      <a:pPr marL="0" marR="0" algn="ctr">
                        <a:lnSpc>
                          <a:spcPct val="115000"/>
                        </a:lnSpc>
                        <a:spcBef>
                          <a:spcPts val="300"/>
                        </a:spcBef>
                        <a:spcAft>
                          <a:spcPts val="2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Entities</a:t>
                      </a: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Very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Somewhat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Not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Not familiar with resource/Not applicable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AAA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SUA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24%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Office of the State LTCO</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58%</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NALLTCO</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200"/>
                        </a:spcAft>
                        <a:tabLst>
                          <a:tab pos="515620" algn="ctr"/>
                          <a:tab pos="1031240" algn="r"/>
                        </a:tabLst>
                      </a:pPr>
                      <a:r>
                        <a:rPr lang="en-US" sz="1400">
                          <a:effectLst/>
                          <a:latin typeface="Arial" panose="020B0604020202020204" pitchFamily="34" charset="0"/>
                          <a:ea typeface="Times New Roman" panose="02020603050405020304" pitchFamily="18" charset="0"/>
                          <a:cs typeface="Arial" panose="020B0604020202020204" pitchFamily="34" charset="0"/>
                        </a:rPr>
                        <a:t>25%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58%</a:t>
                      </a:r>
                    </a:p>
                  </a:txBody>
                  <a:tcPr marL="68580" marR="68580" marT="0" marB="0" anchor="ctr"/>
                </a:tc>
              </a:tr>
              <a:tr h="365760">
                <a:tc>
                  <a:txBody>
                    <a:bodyPr/>
                    <a:lstStyle/>
                    <a:p>
                      <a:pPr marL="0" marR="0">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Resource Center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15000"/>
                        </a:lnSpc>
                        <a:spcBef>
                          <a:spcPts val="200"/>
                        </a:spcBef>
                        <a:spcAft>
                          <a:spcPts val="200"/>
                        </a:spcAft>
                      </a:pPr>
                      <a:r>
                        <a:rPr lang="en-US"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48%</a:t>
                      </a: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39%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Resource Center </a:t>
                      </a:r>
                      <a:r>
                        <a:rPr lang="en-US" sz="1400" dirty="0">
                          <a:effectLst/>
                          <a:latin typeface="Arial" panose="020B0604020202020204" pitchFamily="34" charset="0"/>
                          <a:ea typeface="Times New Roman" panose="02020603050405020304" pitchFamily="18" charset="0"/>
                          <a:cs typeface="Arial" panose="020B0604020202020204" pitchFamily="34" charset="0"/>
                        </a:rPr>
                        <a:t>website (ltcombudsman.org)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15000"/>
                        </a:lnSpc>
                        <a:spcBef>
                          <a:spcPts val="200"/>
                        </a:spcBef>
                        <a:spcAft>
                          <a:spcPts val="200"/>
                        </a:spcAft>
                      </a:pPr>
                      <a:r>
                        <a:rPr lang="en-US"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47%</a:t>
                      </a: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816376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 of National, State, and Local Entities</a:t>
            </a:r>
            <a:endParaRPr lang="en-US" dirty="0"/>
          </a:p>
        </p:txBody>
      </p:sp>
      <p:sp>
        <p:nvSpPr>
          <p:cNvPr id="4" name="Content Placeholder 3"/>
          <p:cNvSpPr>
            <a:spLocks noGrp="1"/>
          </p:cNvSpPr>
          <p:nvPr>
            <p:ph sz="quarter" idx="13"/>
          </p:nvPr>
        </p:nvSpPr>
        <p:spPr>
          <a:xfrm>
            <a:off x="0" y="1088793"/>
            <a:ext cx="9144000" cy="304800"/>
          </a:xfrm>
        </p:spPr>
        <p:txBody>
          <a:bodyPr/>
          <a:lstStyle/>
          <a:p>
            <a:r>
              <a:rPr lang="en-US" dirty="0" smtClean="0"/>
              <a:t>Data: Volunteer </a:t>
            </a:r>
            <a:r>
              <a:rPr lang="en-US" dirty="0" smtClean="0"/>
              <a:t>Ombudsman </a:t>
            </a:r>
            <a:r>
              <a:rPr lang="en-US" dirty="0" smtClean="0"/>
              <a:t>Survey</a:t>
            </a:r>
            <a:endParaRPr lang="en-US" dirty="0"/>
          </a:p>
        </p:txBody>
      </p:sp>
      <p:sp>
        <p:nvSpPr>
          <p:cNvPr id="7" name="Content Placeholder 3"/>
          <p:cNvSpPr>
            <a:spLocks noGrp="1"/>
          </p:cNvSpPr>
          <p:nvPr>
            <p:ph sz="quarter" idx="13"/>
          </p:nvPr>
        </p:nvSpPr>
        <p:spPr>
          <a:xfrm>
            <a:off x="23241" y="1589778"/>
            <a:ext cx="9144000" cy="304800"/>
          </a:xfrm>
        </p:spPr>
        <p:txBody>
          <a:bodyPr/>
          <a:lstStyle/>
          <a:p>
            <a:r>
              <a:rPr lang="en-US" b="1" i="0" dirty="0" smtClean="0"/>
              <a:t>Volunteer Ombudsmen: How helpful have the following entities been to you?</a:t>
            </a:r>
            <a:endParaRPr lang="en-US" b="1" i="0" dirty="0"/>
          </a:p>
        </p:txBody>
      </p:sp>
      <p:graphicFrame>
        <p:nvGraphicFramePr>
          <p:cNvPr id="6" name="Table 5" descr="This table shows volunteer Ombudsmen's reports of the extent to which resources offered from national, state, and local entities are helpful. Sixty-one percent found the local Ombudsman entity to be very helpful. Notably, a majority reported being unfamiliar with  NALLTCO and the Resource Center or that these entities are not applicable to their work."/>
          <p:cNvGraphicFramePr>
            <a:graphicFrameLocks noGrp="1"/>
          </p:cNvGraphicFramePr>
          <p:nvPr>
            <p:extLst>
              <p:ext uri="{D42A27DB-BD31-4B8C-83A1-F6EECF244321}">
                <p14:modId xmlns:p14="http://schemas.microsoft.com/office/powerpoint/2010/main" val="566655742"/>
              </p:ext>
            </p:extLst>
          </p:nvPr>
        </p:nvGraphicFramePr>
        <p:xfrm>
          <a:off x="480486" y="1899900"/>
          <a:ext cx="8229510" cy="3055620"/>
        </p:xfrm>
        <a:graphic>
          <a:graphicData uri="http://schemas.openxmlformats.org/drawingml/2006/table">
            <a:tbl>
              <a:tblPr firstRow="1" bandRow="1">
                <a:tableStyleId>{5C22544A-7EE6-4342-B048-85BDC9FD1C3A}</a:tableStyleId>
              </a:tblPr>
              <a:tblGrid>
                <a:gridCol w="2285975"/>
                <a:gridCol w="1371585"/>
                <a:gridCol w="1737341"/>
                <a:gridCol w="1307923"/>
                <a:gridCol w="1526686"/>
              </a:tblGrid>
              <a:tr h="548634">
                <a:tc>
                  <a:txBody>
                    <a:bodyPr/>
                    <a:lstStyle/>
                    <a:p>
                      <a:pPr marL="0" marR="0" algn="ctr">
                        <a:lnSpc>
                          <a:spcPct val="115000"/>
                        </a:lnSpc>
                        <a:spcBef>
                          <a:spcPts val="300"/>
                        </a:spcBef>
                        <a:spcAft>
                          <a:spcPts val="2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Entities</a:t>
                      </a: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Very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Somewhat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Not helpful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Not familiar with resource/Not applicable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AAA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47%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Local </a:t>
                      </a:r>
                      <a:r>
                        <a:rPr lang="en-US" sz="1400" dirty="0" smtClean="0">
                          <a:effectLst/>
                          <a:latin typeface="Arial" panose="020B0604020202020204" pitchFamily="34" charset="0"/>
                          <a:ea typeface="Times New Roman" panose="02020603050405020304" pitchFamily="18" charset="0"/>
                          <a:cs typeface="Arial" panose="020B0604020202020204" pitchFamily="34" charset="0"/>
                        </a:rPr>
                        <a:t>Ombudsman entity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61%</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Office of the State LTCO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32%</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27%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NALLTCO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tabLst>
                          <a:tab pos="515620" algn="ctr"/>
                          <a:tab pos="1031240" algn="r"/>
                        </a:tabLst>
                      </a:pPr>
                      <a:r>
                        <a:rPr lang="en-US" sz="1400">
                          <a:effectLst/>
                          <a:latin typeface="Arial" panose="020B0604020202020204" pitchFamily="34" charset="0"/>
                          <a:ea typeface="Times New Roman" panose="02020603050405020304" pitchFamily="18" charset="0"/>
                          <a:cs typeface="Arial" panose="020B0604020202020204" pitchFamily="34" charset="0"/>
                        </a:rPr>
                        <a:t>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72%</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Resource Center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65%</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Resource Center </a:t>
                      </a:r>
                      <a:r>
                        <a:rPr lang="en-US" sz="1400" dirty="0">
                          <a:effectLst/>
                          <a:latin typeface="Arial" panose="020B0604020202020204" pitchFamily="34" charset="0"/>
                          <a:ea typeface="Times New Roman" panose="02020603050405020304" pitchFamily="18" charset="0"/>
                          <a:cs typeface="Arial" panose="020B0604020202020204" pitchFamily="34" charset="0"/>
                        </a:rPr>
                        <a:t>website (ltcombudsman.org)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18%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a:effectLst/>
                          <a:latin typeface="Arial" panose="020B0604020202020204" pitchFamily="34" charset="0"/>
                          <a:ea typeface="Times New Roman" panose="02020603050405020304" pitchFamily="18" charset="0"/>
                          <a:cs typeface="Arial" panose="020B0604020202020204" pitchFamily="34" charset="0"/>
                        </a:rPr>
                        <a:t>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66%</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37490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Sufficiency of Resource Center Resources</a:t>
            </a:r>
            <a:endParaRPr lang="en-US" dirty="0"/>
          </a:p>
        </p:txBody>
      </p:sp>
      <p:sp>
        <p:nvSpPr>
          <p:cNvPr id="4" name="Content Placeholder 3"/>
          <p:cNvSpPr>
            <a:spLocks noGrp="1"/>
          </p:cNvSpPr>
          <p:nvPr>
            <p:ph sz="quarter" idx="13"/>
          </p:nvPr>
        </p:nvSpPr>
        <p:spPr>
          <a:xfrm>
            <a:off x="0" y="1088793"/>
            <a:ext cx="9144000" cy="304800"/>
          </a:xfrm>
        </p:spPr>
        <p:txBody>
          <a:bodyPr/>
          <a:lstStyle/>
          <a:p>
            <a:r>
              <a:rPr lang="en-US" dirty="0" smtClean="0"/>
              <a:t>Data: SLTCO Survey, Local </a:t>
            </a:r>
            <a:r>
              <a:rPr lang="en-US" dirty="0" smtClean="0"/>
              <a:t>Ombudsman Survey, </a:t>
            </a:r>
            <a:r>
              <a:rPr lang="en-US" dirty="0" smtClean="0"/>
              <a:t>Volunteer </a:t>
            </a:r>
            <a:r>
              <a:rPr lang="en-US" dirty="0" smtClean="0"/>
              <a:t>Ombudsman </a:t>
            </a:r>
            <a:r>
              <a:rPr lang="en-US" dirty="0" smtClean="0"/>
              <a:t>Survey</a:t>
            </a:r>
            <a:endParaRPr lang="en-US" dirty="0"/>
          </a:p>
        </p:txBody>
      </p:sp>
      <p:graphicFrame>
        <p:nvGraphicFramePr>
          <p:cNvPr id="6" name="Table 5" descr="This table shows State and lead local Ombudsmen reports of whether resources offered by the National Ombudsman Resource Center are sufficient to carry out their statewide or local Ombudsman entity's responsibilities. Most reported that resources are sufficient."/>
          <p:cNvGraphicFramePr>
            <a:graphicFrameLocks noGrp="1"/>
          </p:cNvGraphicFramePr>
          <p:nvPr>
            <p:extLst>
              <p:ext uri="{D42A27DB-BD31-4B8C-83A1-F6EECF244321}">
                <p14:modId xmlns:p14="http://schemas.microsoft.com/office/powerpoint/2010/main" val="1759419358"/>
              </p:ext>
            </p:extLst>
          </p:nvPr>
        </p:nvGraphicFramePr>
        <p:xfrm>
          <a:off x="457245" y="1600220"/>
          <a:ext cx="8138072" cy="2444496"/>
        </p:xfrm>
        <a:graphic>
          <a:graphicData uri="http://schemas.openxmlformats.org/drawingml/2006/table">
            <a:tbl>
              <a:tblPr firstRow="1" bandRow="1">
                <a:tableStyleId>{5C22544A-7EE6-4342-B048-85BDC9FD1C3A}</a:tableStyleId>
              </a:tblPr>
              <a:tblGrid>
                <a:gridCol w="3746550"/>
                <a:gridCol w="2247930"/>
                <a:gridCol w="2143592"/>
              </a:tblGrid>
              <a:tr h="548634">
                <a:tc>
                  <a:txBody>
                    <a:bodyPr/>
                    <a:lstStyle/>
                    <a:p>
                      <a:pPr marL="0" marR="0" algn="ctr" defTabSz="914400" rtl="0" eaLnBrk="1" latinLnBrk="0" hangingPunct="1">
                        <a:lnSpc>
                          <a:spcPct val="115000"/>
                        </a:lnSpc>
                        <a:spcBef>
                          <a:spcPts val="300"/>
                        </a:spcBef>
                        <a:spcAft>
                          <a:spcPts val="200"/>
                        </a:spcAft>
                      </a:pPr>
                      <a:r>
                        <a:rPr lang="en-US" sz="1400" b="1" kern="1200" dirty="0" smtClean="0">
                          <a:solidFill>
                            <a:schemeClr val="lt1"/>
                          </a:solidFill>
                          <a:effectLst/>
                          <a:latin typeface="Arial" panose="020B0604020202020204" pitchFamily="34" charset="0"/>
                          <a:ea typeface="Calibri" panose="020F0502020204030204" pitchFamily="34" charset="0"/>
                          <a:cs typeface="Times New Roman" panose="02020603050405020304" pitchFamily="18" charset="0"/>
                        </a:rPr>
                        <a:t>Sufficiency of Resources Provided by the Resource Center for Carrying Out Statewide or Local Ombudsman Entity Responsibilities</a:t>
                      </a:r>
                      <a:endParaRPr lang="en-US" sz="14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Statewide</a:t>
                      </a:r>
                      <a:r>
                        <a:rPr lang="en-US" sz="1400" b="1" baseline="0" dirty="0" smtClean="0">
                          <a:effectLst/>
                          <a:latin typeface="Arial" panose="020B0604020202020204" pitchFamily="34" charset="0"/>
                          <a:ea typeface="Calibri" panose="020F0502020204030204" pitchFamily="34" charset="0"/>
                          <a:cs typeface="Times New Roman" panose="02020603050405020304" pitchFamily="18" charset="0"/>
                        </a:rPr>
                        <a:t> Ombudsman Program</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Local Ombudsman</a:t>
                      </a:r>
                      <a:r>
                        <a:rPr lang="en-US" sz="1400" b="1"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Programs</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b="0" dirty="0">
                          <a:effectLst/>
                          <a:latin typeface="Arial" panose="020B0604020202020204" pitchFamily="34" charset="0"/>
                          <a:ea typeface="MS Mincho"/>
                          <a:cs typeface="Times New Roman" panose="02020603050405020304" pitchFamily="18" charset="0"/>
                        </a:rPr>
                        <a:t>Yes</a:t>
                      </a:r>
                      <a:endParaRPr lang="en-US" sz="1400" b="1"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76%</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400" b="1" kern="1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71%</a:t>
                      </a:r>
                    </a:p>
                  </a:txBody>
                  <a:tcPr marL="68580" marR="68580" marT="0" marB="0" anchor="ctr"/>
                </a:tc>
              </a:tr>
              <a:tr h="365760">
                <a:tc>
                  <a:txBody>
                    <a:bodyPr/>
                    <a:lstStyle/>
                    <a:p>
                      <a:pPr marL="0" marR="0">
                        <a:lnSpc>
                          <a:spcPct val="115000"/>
                        </a:lnSpc>
                        <a:spcBef>
                          <a:spcPts val="200"/>
                        </a:spcBef>
                        <a:spcAft>
                          <a:spcPts val="200"/>
                        </a:spcAft>
                      </a:pPr>
                      <a:r>
                        <a:rPr lang="en-US" sz="1400" b="0">
                          <a:effectLst/>
                          <a:latin typeface="Arial" panose="020B0604020202020204" pitchFamily="34" charset="0"/>
                          <a:ea typeface="MS Mincho"/>
                          <a:cs typeface="Times New Roman" panose="02020603050405020304" pitchFamily="18" charset="0"/>
                        </a:rPr>
                        <a:t>Somewhat</a:t>
                      </a:r>
                      <a:endParaRPr lang="en-US" sz="1400" b="1">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4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65760">
                <a:tc>
                  <a:txBody>
                    <a:bodyPr/>
                    <a:lstStyle/>
                    <a:p>
                      <a:pPr marL="0" marR="0">
                        <a:lnSpc>
                          <a:spcPct val="115000"/>
                        </a:lnSpc>
                        <a:spcBef>
                          <a:spcPts val="200"/>
                        </a:spcBef>
                        <a:spcAft>
                          <a:spcPts val="200"/>
                        </a:spcAft>
                      </a:pPr>
                      <a:r>
                        <a:rPr lang="en-US" sz="1400" b="0">
                          <a:effectLst/>
                          <a:latin typeface="Arial" panose="020B0604020202020204" pitchFamily="34" charset="0"/>
                          <a:ea typeface="MS Mincho"/>
                          <a:cs typeface="Times New Roman" panose="02020603050405020304" pitchFamily="18" charset="0"/>
                        </a:rPr>
                        <a:t>No</a:t>
                      </a:r>
                      <a:endParaRPr lang="en-US" sz="1400" b="1">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tc>
              </a:tr>
              <a:tr h="365760">
                <a:tc>
                  <a:txBody>
                    <a:bodyPr/>
                    <a:lstStyle/>
                    <a:p>
                      <a:pPr marL="0" marR="0">
                        <a:lnSpc>
                          <a:spcPct val="115000"/>
                        </a:lnSpc>
                        <a:spcBef>
                          <a:spcPts val="200"/>
                        </a:spcBef>
                        <a:spcAft>
                          <a:spcPts val="200"/>
                        </a:spcAft>
                      </a:pPr>
                      <a:r>
                        <a:rPr lang="en-US" sz="1400" b="0" dirty="0">
                          <a:effectLst/>
                          <a:latin typeface="Arial" panose="020B0604020202020204" pitchFamily="34" charset="0"/>
                          <a:ea typeface="MS Mincho"/>
                          <a:cs typeface="Times New Roman" panose="02020603050405020304" pitchFamily="18" charset="0"/>
                        </a:rPr>
                        <a:t>Don't know</a:t>
                      </a:r>
                      <a:endParaRPr lang="en-US" sz="1400" b="1"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200"/>
                        </a:spcBef>
                        <a:spcAft>
                          <a:spcPts val="2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14%</a:t>
                      </a:r>
                    </a:p>
                  </a:txBody>
                  <a:tcPr marL="68580" marR="68580" marT="0" marB="0" anchor="ctr"/>
                </a:tc>
              </a:tr>
            </a:tbl>
          </a:graphicData>
        </a:graphic>
      </p:graphicFrame>
    </p:spTree>
    <p:extLst>
      <p:ext uri="{BB962C8B-B14F-4D97-AF65-F5344CB8AC3E}">
        <p14:creationId xmlns:p14="http://schemas.microsoft.com/office/powerpoint/2010/main" val="1548475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Sufficiency of Resource Center Resources</a:t>
            </a:r>
            <a:endParaRPr lang="en-US" dirty="0"/>
          </a:p>
        </p:txBody>
      </p:sp>
      <p:sp>
        <p:nvSpPr>
          <p:cNvPr id="4" name="Content Placeholder 3"/>
          <p:cNvSpPr>
            <a:spLocks noGrp="1"/>
          </p:cNvSpPr>
          <p:nvPr>
            <p:ph sz="quarter" idx="13"/>
          </p:nvPr>
        </p:nvSpPr>
        <p:spPr>
          <a:xfrm>
            <a:off x="0" y="1088793"/>
            <a:ext cx="9144000" cy="304800"/>
          </a:xfrm>
        </p:spPr>
        <p:txBody>
          <a:bodyPr/>
          <a:lstStyle/>
          <a:p>
            <a:r>
              <a:rPr lang="en-US" dirty="0" smtClean="0"/>
              <a:t>Data: SLTCO Survey, Local </a:t>
            </a:r>
            <a:r>
              <a:rPr lang="en-US" dirty="0" smtClean="0"/>
              <a:t>Ombudsman Survey, </a:t>
            </a:r>
            <a:r>
              <a:rPr lang="en-US" dirty="0" smtClean="0"/>
              <a:t>Volunteer </a:t>
            </a:r>
            <a:r>
              <a:rPr lang="en-US" dirty="0" smtClean="0"/>
              <a:t>Ombudsman </a:t>
            </a:r>
            <a:r>
              <a:rPr lang="en-US" dirty="0" smtClean="0"/>
              <a:t>Survey</a:t>
            </a:r>
            <a:endParaRPr lang="en-US" dirty="0"/>
          </a:p>
        </p:txBody>
      </p:sp>
      <p:graphicFrame>
        <p:nvGraphicFramePr>
          <p:cNvPr id="6" name="Table 5" descr="This table shows local and volunteer Ombudsmen's reports of whether resources offered by the National Ombudsman Resource Center are sufficient to carry out individual Ombudsmen work. Over half of local Ombudsmen reported that resources are sufficient, and 61% of volunteer Ombudsmen reported not knowing. "/>
          <p:cNvGraphicFramePr>
            <a:graphicFrameLocks noGrp="1"/>
          </p:cNvGraphicFramePr>
          <p:nvPr>
            <p:extLst>
              <p:ext uri="{D42A27DB-BD31-4B8C-83A1-F6EECF244321}">
                <p14:modId xmlns:p14="http://schemas.microsoft.com/office/powerpoint/2010/main" val="1168802836"/>
              </p:ext>
            </p:extLst>
          </p:nvPr>
        </p:nvGraphicFramePr>
        <p:xfrm>
          <a:off x="457244" y="1600220"/>
          <a:ext cx="8320949" cy="1833372"/>
        </p:xfrm>
        <a:graphic>
          <a:graphicData uri="http://schemas.openxmlformats.org/drawingml/2006/table">
            <a:tbl>
              <a:tblPr firstRow="1" bandRow="1">
                <a:tableStyleId>{5C22544A-7EE6-4342-B048-85BDC9FD1C3A}</a:tableStyleId>
              </a:tblPr>
              <a:tblGrid>
                <a:gridCol w="3714710"/>
                <a:gridCol w="2125375"/>
                <a:gridCol w="2480864"/>
              </a:tblGrid>
              <a:tr h="548634">
                <a:tc>
                  <a:txBody>
                    <a:bodyPr/>
                    <a:lstStyle/>
                    <a:p>
                      <a:pPr marL="0" marR="0" algn="ctr">
                        <a:lnSpc>
                          <a:spcPct val="115000"/>
                        </a:lnSpc>
                        <a:spcBef>
                          <a:spcPts val="300"/>
                        </a:spcBef>
                        <a:spcAft>
                          <a:spcPts val="2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Sufficiency of Resources Provided by the Resource Center for Carrying Out Individual Ombudsman Work </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Local Ombudsmen</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2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Volunteer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Ombudsmen</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b="0" dirty="0">
                          <a:effectLst/>
                          <a:latin typeface="Arial" panose="020B0604020202020204" pitchFamily="34" charset="0"/>
                          <a:ea typeface="MS Mincho"/>
                          <a:cs typeface="Times New Roman" panose="02020603050405020304" pitchFamily="18" charset="0"/>
                        </a:rPr>
                        <a:t>Yes</a:t>
                      </a:r>
                      <a:endParaRPr lang="en-US" sz="1400" b="1"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34%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b="0" dirty="0">
                          <a:effectLst/>
                          <a:latin typeface="Arial" panose="020B0604020202020204" pitchFamily="34" charset="0"/>
                          <a:ea typeface="MS Mincho"/>
                          <a:cs typeface="Times New Roman" panose="02020603050405020304" pitchFamily="18" charset="0"/>
                        </a:rPr>
                        <a:t>No</a:t>
                      </a:r>
                      <a:endParaRPr lang="en-US" sz="1400" b="1"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marL="0" marR="0">
                        <a:lnSpc>
                          <a:spcPct val="115000"/>
                        </a:lnSpc>
                        <a:spcBef>
                          <a:spcPts val="200"/>
                        </a:spcBef>
                        <a:spcAft>
                          <a:spcPts val="200"/>
                        </a:spcAft>
                      </a:pPr>
                      <a:r>
                        <a:rPr lang="en-US" sz="1400" b="0" dirty="0">
                          <a:effectLst/>
                          <a:latin typeface="Arial" panose="020B0604020202020204" pitchFamily="34" charset="0"/>
                          <a:ea typeface="MS Mincho"/>
                          <a:cs typeface="Times New Roman" panose="02020603050405020304" pitchFamily="18" charset="0"/>
                        </a:rPr>
                        <a:t>Don't know</a:t>
                      </a:r>
                      <a:endParaRPr lang="en-US" sz="1400" b="1" dirty="0">
                        <a:effectLst/>
                        <a:latin typeface="Arial" panose="020B0604020202020204" pitchFamily="34" charset="0"/>
                        <a:ea typeface="MS Mincho"/>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34%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200"/>
                        </a:spcBef>
                        <a:spcAft>
                          <a:spcPts val="200"/>
                        </a:spcAft>
                      </a:pPr>
                      <a:r>
                        <a:rPr lang="en-US" sz="1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35273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402420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Profile</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5" name="Content Placeholder 4" descr="This table shows the mean, median, and range of selected volunteer Ombudsmen characteristics. In this sample, volunteers had a mean age of 70 years, with a range of 27 to 90.  The average length of time reported for volunteering was 6 years. The amount of time that volunteers reported donating to the program averaged 14 hours per month. "/>
          <p:cNvGraphicFramePr>
            <a:graphicFrameLocks noGrp="1"/>
          </p:cNvGraphicFramePr>
          <p:nvPr>
            <p:ph sz="quarter" idx="11"/>
            <p:extLst>
              <p:ext uri="{D42A27DB-BD31-4B8C-83A1-F6EECF244321}">
                <p14:modId xmlns:p14="http://schemas.microsoft.com/office/powerpoint/2010/main" val="3983797761"/>
              </p:ext>
            </p:extLst>
          </p:nvPr>
        </p:nvGraphicFramePr>
        <p:xfrm>
          <a:off x="457200" y="1527175"/>
          <a:ext cx="8153400" cy="169164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r>
                        <a:rPr lang="en-US" sz="1600" dirty="0" smtClean="0"/>
                        <a:t>Characteristics</a:t>
                      </a:r>
                      <a:endParaRPr lang="en-US" sz="1600" dirty="0"/>
                    </a:p>
                  </a:txBody>
                  <a:tcPr/>
                </a:tc>
                <a:tc>
                  <a:txBody>
                    <a:bodyPr/>
                    <a:lstStyle/>
                    <a:p>
                      <a:pPr algn="ctr"/>
                      <a:r>
                        <a:rPr lang="en-US" sz="1600" dirty="0" smtClean="0"/>
                        <a:t>Mean</a:t>
                      </a:r>
                      <a:endParaRPr lang="en-US" sz="1600" dirty="0"/>
                    </a:p>
                  </a:txBody>
                  <a:tcPr/>
                </a:tc>
                <a:tc>
                  <a:txBody>
                    <a:bodyPr/>
                    <a:lstStyle/>
                    <a:p>
                      <a:pPr algn="ctr"/>
                      <a:r>
                        <a:rPr lang="en-US" sz="1600" dirty="0" smtClean="0"/>
                        <a:t>Median</a:t>
                      </a:r>
                      <a:endParaRPr lang="en-US" sz="1600" dirty="0"/>
                    </a:p>
                  </a:txBody>
                  <a:tcPr/>
                </a:tc>
                <a:tc>
                  <a:txBody>
                    <a:bodyPr/>
                    <a:lstStyle/>
                    <a:p>
                      <a:pPr algn="ctr"/>
                      <a:r>
                        <a:rPr lang="en-US" sz="1600" dirty="0" smtClean="0"/>
                        <a:t>Range</a:t>
                      </a:r>
                      <a:endParaRPr lang="en-US" sz="1600" dirty="0"/>
                    </a:p>
                  </a:txBody>
                  <a:tcPr/>
                </a:tc>
              </a:tr>
              <a:tr h="370840">
                <a:tc>
                  <a:txBody>
                    <a:bodyPr/>
                    <a:lstStyle/>
                    <a:p>
                      <a:r>
                        <a:rPr lang="en-US" sz="1600" dirty="0" smtClean="0"/>
                        <a:t>Age</a:t>
                      </a:r>
                      <a:endParaRPr lang="en-US" sz="1600" dirty="0"/>
                    </a:p>
                  </a:txBody>
                  <a:tcPr anchor="ctr"/>
                </a:tc>
                <a:tc>
                  <a:txBody>
                    <a:bodyPr/>
                    <a:lstStyle/>
                    <a:p>
                      <a:pPr algn="ctr"/>
                      <a:r>
                        <a:rPr lang="en-US" sz="1600" dirty="0" smtClean="0"/>
                        <a:t>70</a:t>
                      </a:r>
                      <a:endParaRPr lang="en-US" sz="1600" dirty="0"/>
                    </a:p>
                  </a:txBody>
                  <a:tcPr anchor="ctr"/>
                </a:tc>
                <a:tc>
                  <a:txBody>
                    <a:bodyPr/>
                    <a:lstStyle/>
                    <a:p>
                      <a:pPr algn="ctr"/>
                      <a:r>
                        <a:rPr lang="en-US" sz="1600" dirty="0" smtClean="0"/>
                        <a:t>77</a:t>
                      </a:r>
                      <a:endParaRPr lang="en-US" sz="1600" dirty="0"/>
                    </a:p>
                  </a:txBody>
                  <a:tcPr anchor="ctr"/>
                </a:tc>
                <a:tc>
                  <a:txBody>
                    <a:bodyPr/>
                    <a:lstStyle/>
                    <a:p>
                      <a:pPr algn="ctr"/>
                      <a:r>
                        <a:rPr lang="en-US" sz="1600" dirty="0" smtClean="0"/>
                        <a:t>27-90</a:t>
                      </a:r>
                      <a:endParaRPr lang="en-US" sz="1600" dirty="0"/>
                    </a:p>
                  </a:txBody>
                  <a:tcPr anchor="ctr"/>
                </a:tc>
              </a:tr>
              <a:tr h="370840">
                <a:tc>
                  <a:txBody>
                    <a:bodyPr/>
                    <a:lstStyle/>
                    <a:p>
                      <a:r>
                        <a:rPr lang="en-US" sz="1600" dirty="0" smtClean="0"/>
                        <a:t>Length of time as volunteer</a:t>
                      </a:r>
                      <a:endParaRPr lang="en-US" sz="1600" dirty="0"/>
                    </a:p>
                  </a:txBody>
                  <a:tcPr anchor="ctr"/>
                </a:tc>
                <a:tc>
                  <a:txBody>
                    <a:bodyPr/>
                    <a:lstStyle/>
                    <a:p>
                      <a:pPr algn="ctr"/>
                      <a:r>
                        <a:rPr lang="en-US" sz="1600" dirty="0" smtClean="0"/>
                        <a:t>6 years</a:t>
                      </a:r>
                      <a:endParaRPr lang="en-US" sz="1600" dirty="0"/>
                    </a:p>
                  </a:txBody>
                  <a:tcPr anchor="ctr"/>
                </a:tc>
                <a:tc>
                  <a:txBody>
                    <a:bodyPr/>
                    <a:lstStyle/>
                    <a:p>
                      <a:pPr algn="ctr"/>
                      <a:r>
                        <a:rPr lang="en-US" sz="1600" dirty="0" smtClean="0"/>
                        <a:t>4 years</a:t>
                      </a:r>
                      <a:endParaRPr lang="en-US" sz="1600" dirty="0"/>
                    </a:p>
                  </a:txBody>
                  <a:tcPr anchor="ctr"/>
                </a:tc>
                <a:tc>
                  <a:txBody>
                    <a:bodyPr/>
                    <a:lstStyle/>
                    <a:p>
                      <a:pPr algn="ctr"/>
                      <a:r>
                        <a:rPr lang="en-US" sz="1600" dirty="0" smtClean="0"/>
                        <a:t>Less than 1</a:t>
                      </a:r>
                      <a:r>
                        <a:rPr lang="en-US" sz="1600" baseline="0" dirty="0" smtClean="0"/>
                        <a:t> month-32 years</a:t>
                      </a:r>
                      <a:endParaRPr lang="en-US" sz="1600" dirty="0"/>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Hours</a:t>
                      </a:r>
                      <a:r>
                        <a:rPr lang="en-US" sz="1600" baseline="0" dirty="0" smtClean="0"/>
                        <a:t> per month</a:t>
                      </a:r>
                      <a:endParaRPr lang="en-US" sz="1600" dirty="0" smtClean="0"/>
                    </a:p>
                  </a:txBody>
                  <a:tcPr anchor="ctr"/>
                </a:tc>
                <a:tc>
                  <a:txBody>
                    <a:bodyPr/>
                    <a:lstStyle/>
                    <a:p>
                      <a:pPr algn="ctr"/>
                      <a:r>
                        <a:rPr lang="en-US" sz="1600" dirty="0" smtClean="0"/>
                        <a:t>14</a:t>
                      </a:r>
                      <a:endParaRPr lang="en-US" sz="1600" dirty="0"/>
                    </a:p>
                  </a:txBody>
                  <a:tcPr anchor="ctr"/>
                </a:tc>
                <a:tc>
                  <a:txBody>
                    <a:bodyPr/>
                    <a:lstStyle/>
                    <a:p>
                      <a:pPr algn="ctr"/>
                      <a:r>
                        <a:rPr lang="en-US" sz="1600" dirty="0" smtClean="0"/>
                        <a:t>10</a:t>
                      </a:r>
                      <a:endParaRPr lang="en-US" sz="1600" dirty="0"/>
                    </a:p>
                  </a:txBody>
                  <a:tcPr anchor="ctr"/>
                </a:tc>
                <a:tc>
                  <a:txBody>
                    <a:bodyPr/>
                    <a:lstStyle/>
                    <a:p>
                      <a:pPr algn="ctr"/>
                      <a:r>
                        <a:rPr lang="en-US" sz="1600" dirty="0" smtClean="0"/>
                        <a:t>1-160</a:t>
                      </a:r>
                      <a:endParaRPr lang="en-US" sz="1600" dirty="0"/>
                    </a:p>
                  </a:txBody>
                  <a:tcPr anchor="ctr"/>
                </a:tc>
              </a:tr>
            </a:tbl>
          </a:graphicData>
        </a:graphic>
      </p:graphicFrame>
      <p:sp>
        <p:nvSpPr>
          <p:cNvPr id="12" name="Content Placeholder 11"/>
          <p:cNvSpPr>
            <a:spLocks noGrp="1"/>
          </p:cNvSpPr>
          <p:nvPr>
            <p:ph sz="quarter" idx="14"/>
          </p:nvPr>
        </p:nvSpPr>
        <p:spPr/>
        <p:txBody>
          <a:bodyPr/>
          <a:lstStyle/>
          <a:p>
            <a:r>
              <a:rPr lang="en-US" dirty="0"/>
              <a:t>76% of volunteers are female and 88% are white (97% are non-Hispanic/Latino).</a:t>
            </a:r>
          </a:p>
          <a:p>
            <a:r>
              <a:rPr lang="en-US" dirty="0"/>
              <a:t>70% of volunteers have a bachelor’s degree or an advanced degree</a:t>
            </a:r>
            <a:r>
              <a:rPr lang="en-US" dirty="0" smtClean="0"/>
              <a:t>.</a:t>
            </a:r>
            <a:endParaRPr lang="en-US" dirty="0"/>
          </a:p>
        </p:txBody>
      </p:sp>
    </p:spTree>
    <p:extLst>
      <p:ext uri="{BB962C8B-B14F-4D97-AF65-F5344CB8AC3E}">
        <p14:creationId xmlns:p14="http://schemas.microsoft.com/office/powerpoint/2010/main" val="2043830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4" descr="This table shows the racial demographics of volunteer Ombudsmen. A majority of volunteers reported to be white. "/>
          <p:cNvGraphicFramePr>
            <a:graphicFrameLocks/>
          </p:cNvGraphicFramePr>
          <p:nvPr>
            <p:extLst>
              <p:ext uri="{D42A27DB-BD31-4B8C-83A1-F6EECF244321}">
                <p14:modId xmlns:p14="http://schemas.microsoft.com/office/powerpoint/2010/main" val="1747696297"/>
              </p:ext>
            </p:extLst>
          </p:nvPr>
        </p:nvGraphicFramePr>
        <p:xfrm>
          <a:off x="457200" y="1514348"/>
          <a:ext cx="8153400" cy="2225040"/>
        </p:xfrm>
        <a:graphic>
          <a:graphicData uri="http://schemas.openxmlformats.org/drawingml/2006/table">
            <a:tbl>
              <a:tblPr firstRow="1" bandRow="1">
                <a:tableStyleId>{5C22544A-7EE6-4342-B048-85BDC9FD1C3A}</a:tableStyleId>
              </a:tblPr>
              <a:tblGrid>
                <a:gridCol w="4480556"/>
                <a:gridCol w="3672844"/>
              </a:tblGrid>
              <a:tr h="370840">
                <a:tc>
                  <a:txBody>
                    <a:bodyPr/>
                    <a:lstStyle/>
                    <a:p>
                      <a:pPr marL="114300" indent="0" algn="l" defTabSz="914400" rtl="0" eaLnBrk="1" fontAlgn="t" latinLnBrk="0" hangingPunct="1"/>
                      <a:r>
                        <a:rPr lang="en-US" sz="1600" kern="1200" dirty="0">
                          <a:solidFill>
                            <a:schemeClr val="bg1"/>
                          </a:solidFill>
                          <a:latin typeface="+mn-lt"/>
                          <a:ea typeface="+mn-ea"/>
                          <a:cs typeface="+mn-cs"/>
                        </a:rPr>
                        <a:t>Race</a:t>
                      </a:r>
                    </a:p>
                  </a:txBody>
                  <a:tcPr marL="9525" marR="9525" marT="9525" marB="0" anchor="ctr"/>
                </a:tc>
                <a:tc>
                  <a:txBody>
                    <a:bodyPr/>
                    <a:lstStyle/>
                    <a:p>
                      <a:pPr marL="0" algn="ctr" defTabSz="914400" rtl="0" eaLnBrk="1" fontAlgn="t" latinLnBrk="0" hangingPunct="1"/>
                      <a:r>
                        <a:rPr lang="en-US" sz="1600" kern="1200" dirty="0" smtClean="0">
                          <a:solidFill>
                            <a:schemeClr val="bg1"/>
                          </a:solidFill>
                          <a:latin typeface="+mn-lt"/>
                          <a:ea typeface="+mn-ea"/>
                          <a:cs typeface="+mn-cs"/>
                        </a:rPr>
                        <a:t>Volunteer Ombudsmen</a:t>
                      </a:r>
                      <a:endParaRPr lang="en-US" sz="1600" kern="1200" dirty="0">
                        <a:solidFill>
                          <a:schemeClr val="bg1"/>
                        </a:solidFill>
                        <a:latin typeface="+mn-lt"/>
                        <a:ea typeface="+mn-ea"/>
                        <a:cs typeface="+mn-cs"/>
                      </a:endParaRP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American Indian or Alaska Native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1%</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Asian</a:t>
                      </a:r>
                    </a:p>
                  </a:txBody>
                  <a:tcPr marL="9525" marR="9525" marT="9525" marB="0" anchor="ctr"/>
                </a:tc>
                <a:tc>
                  <a:txBody>
                    <a:bodyPr/>
                    <a:lstStyle/>
                    <a:p>
                      <a:pPr marL="0" algn="ctr" defTabSz="914400" rtl="0" eaLnBrk="1" fontAlgn="t" latinLnBrk="0" hangingPunct="1"/>
                      <a:r>
                        <a:rPr lang="en-US" sz="1600" kern="1200">
                          <a:solidFill>
                            <a:schemeClr val="dk1"/>
                          </a:solidFill>
                          <a:latin typeface="+mn-lt"/>
                          <a:ea typeface="+mn-ea"/>
                          <a:cs typeface="+mn-cs"/>
                        </a:rPr>
                        <a:t>4%</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Black or African American</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4%</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Native Hawaiian or Other Pacific Islander</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0%</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White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88%</a:t>
                      </a:r>
                    </a:p>
                  </a:txBody>
                  <a:tcPr marL="9525" marR="9525" marT="9525" marB="0" anchor="ctr"/>
                </a:tc>
              </a:tr>
            </a:tbl>
          </a:graphicData>
        </a:graphic>
      </p:graphicFrame>
    </p:spTree>
    <p:extLst>
      <p:ext uri="{BB962C8B-B14F-4D97-AF65-F5344CB8AC3E}">
        <p14:creationId xmlns:p14="http://schemas.microsoft.com/office/powerpoint/2010/main" val="2793805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p:txBody>
          <a:bodyPr/>
          <a:lstStyle/>
          <a:p>
            <a:pPr>
              <a:buClrTx/>
            </a:pPr>
            <a:r>
              <a:rPr lang="en-US" dirty="0" smtClean="0">
                <a:solidFill>
                  <a:srgbClr val="4A4541"/>
                </a:solidFill>
              </a:rPr>
              <a:t>As authorized </a:t>
            </a:r>
            <a:r>
              <a:rPr lang="en-US" dirty="0">
                <a:solidFill>
                  <a:srgbClr val="4A4541"/>
                </a:solidFill>
              </a:rPr>
              <a:t>by </a:t>
            </a:r>
            <a:r>
              <a:rPr lang="en-US" dirty="0" smtClean="0">
                <a:solidFill>
                  <a:srgbClr val="4A4541"/>
                </a:solidFill>
              </a:rPr>
              <a:t>the Older </a:t>
            </a:r>
            <a:r>
              <a:rPr lang="en-US" dirty="0">
                <a:solidFill>
                  <a:srgbClr val="4A4541"/>
                </a:solidFill>
              </a:rPr>
              <a:t>Americans </a:t>
            </a:r>
            <a:r>
              <a:rPr lang="en-US" dirty="0" smtClean="0">
                <a:solidFill>
                  <a:srgbClr val="4A4541"/>
                </a:solidFill>
              </a:rPr>
              <a:t>Act (OAA), </a:t>
            </a:r>
            <a:r>
              <a:rPr lang="en-US" dirty="0">
                <a:solidFill>
                  <a:srgbClr val="4A4541"/>
                </a:solidFill>
              </a:rPr>
              <a:t>the </a:t>
            </a:r>
            <a:r>
              <a:rPr lang="en-US" dirty="0" smtClean="0">
                <a:solidFill>
                  <a:srgbClr val="4A4541"/>
                </a:solidFill>
              </a:rPr>
              <a:t>Long-Term Care Ombudsman Program (LTCOP) has the following responsibilities nationally:</a:t>
            </a:r>
          </a:p>
          <a:p>
            <a:pPr lvl="1">
              <a:buClrTx/>
            </a:pPr>
            <a:r>
              <a:rPr lang="en-US" dirty="0" smtClean="0">
                <a:solidFill>
                  <a:srgbClr val="4A4541"/>
                </a:solidFill>
              </a:rPr>
              <a:t>Identify, investigate, </a:t>
            </a:r>
            <a:r>
              <a:rPr lang="en-US" dirty="0">
                <a:solidFill>
                  <a:srgbClr val="4A4541"/>
                </a:solidFill>
              </a:rPr>
              <a:t>and </a:t>
            </a:r>
            <a:r>
              <a:rPr lang="en-US" dirty="0" smtClean="0">
                <a:solidFill>
                  <a:srgbClr val="4A4541"/>
                </a:solidFill>
              </a:rPr>
              <a:t>resolve </a:t>
            </a:r>
            <a:r>
              <a:rPr lang="en-US" dirty="0">
                <a:solidFill>
                  <a:srgbClr val="4A4541"/>
                </a:solidFill>
              </a:rPr>
              <a:t>complaints made by or on behalf of residents of long-term care </a:t>
            </a:r>
            <a:r>
              <a:rPr lang="en-US" dirty="0" smtClean="0">
                <a:solidFill>
                  <a:srgbClr val="4A4541"/>
                </a:solidFill>
              </a:rPr>
              <a:t>facilities </a:t>
            </a:r>
          </a:p>
          <a:p>
            <a:pPr lvl="1">
              <a:buClrTx/>
            </a:pPr>
            <a:r>
              <a:rPr lang="en-US" dirty="0" smtClean="0">
                <a:solidFill>
                  <a:srgbClr val="4A4541"/>
                </a:solidFill>
              </a:rPr>
              <a:t>Provide information to residents, families, staff</a:t>
            </a:r>
          </a:p>
          <a:p>
            <a:pPr lvl="1">
              <a:buClrTx/>
            </a:pPr>
            <a:r>
              <a:rPr lang="en-US" dirty="0" smtClean="0">
                <a:solidFill>
                  <a:srgbClr val="4A4541"/>
                </a:solidFill>
              </a:rPr>
              <a:t>Advocate for systemic changes to improve residents’ care and quality of life</a:t>
            </a:r>
          </a:p>
          <a:p>
            <a:pPr>
              <a:buClrTx/>
            </a:pPr>
            <a:endParaRPr lang="en-US" dirty="0">
              <a:solidFill>
                <a:srgbClr val="4A4541"/>
              </a:solidFill>
            </a:endParaRPr>
          </a:p>
        </p:txBody>
      </p:sp>
    </p:spTree>
    <p:extLst>
      <p:ext uri="{BB962C8B-B14F-4D97-AF65-F5344CB8AC3E}">
        <p14:creationId xmlns:p14="http://schemas.microsoft.com/office/powerpoint/2010/main" val="40041376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4" descr="This table shows the education levels of volunteer Ombudsmen. Seventy percent reported that they have a bachelor’s or advanced degree."/>
          <p:cNvGraphicFramePr>
            <a:graphicFrameLocks/>
          </p:cNvGraphicFramePr>
          <p:nvPr>
            <p:extLst>
              <p:ext uri="{D42A27DB-BD31-4B8C-83A1-F6EECF244321}">
                <p14:modId xmlns:p14="http://schemas.microsoft.com/office/powerpoint/2010/main" val="2570488721"/>
              </p:ext>
            </p:extLst>
          </p:nvPr>
        </p:nvGraphicFramePr>
        <p:xfrm>
          <a:off x="457199" y="1514348"/>
          <a:ext cx="8046678" cy="4205605"/>
        </p:xfrm>
        <a:graphic>
          <a:graphicData uri="http://schemas.openxmlformats.org/drawingml/2006/table">
            <a:tbl>
              <a:tblPr firstRow="1" bandRow="1">
                <a:tableStyleId>{5C22544A-7EE6-4342-B048-85BDC9FD1C3A}</a:tableStyleId>
              </a:tblPr>
              <a:tblGrid>
                <a:gridCol w="4663436"/>
                <a:gridCol w="3383242"/>
              </a:tblGrid>
              <a:tr h="370840">
                <a:tc>
                  <a:txBody>
                    <a:bodyPr/>
                    <a:lstStyle/>
                    <a:p>
                      <a:pPr marL="0" algn="l" defTabSz="914400" rtl="0" eaLnBrk="1" fontAlgn="t" latinLnBrk="0" hangingPunct="1"/>
                      <a:r>
                        <a:rPr lang="en-US" sz="1600" kern="1200" dirty="0">
                          <a:solidFill>
                            <a:schemeClr val="bg1"/>
                          </a:solidFill>
                          <a:latin typeface="+mn-lt"/>
                          <a:ea typeface="+mn-ea"/>
                          <a:cs typeface="+mn-cs"/>
                        </a:rPr>
                        <a:t>Education</a:t>
                      </a:r>
                    </a:p>
                  </a:txBody>
                  <a:tcPr marL="9525" marR="9525" marT="9525" marB="0" anchor="ctr"/>
                </a:tc>
                <a:tc>
                  <a:txBody>
                    <a:bodyPr/>
                    <a:lstStyle/>
                    <a:p>
                      <a:pPr marL="0" algn="ctr" defTabSz="914400" rtl="0" eaLnBrk="1" fontAlgn="t" latinLnBrk="0" hangingPunct="1"/>
                      <a:r>
                        <a:rPr lang="en-US" sz="1600" kern="1200" dirty="0" smtClean="0">
                          <a:solidFill>
                            <a:schemeClr val="bg1"/>
                          </a:solidFill>
                          <a:latin typeface="+mn-lt"/>
                          <a:ea typeface="+mn-ea"/>
                          <a:cs typeface="+mn-cs"/>
                        </a:rPr>
                        <a:t>Volunteer Ombudsmen</a:t>
                      </a:r>
                      <a:endParaRPr lang="en-US" sz="1600" kern="1200" dirty="0">
                        <a:solidFill>
                          <a:schemeClr val="bg1"/>
                        </a:solidFill>
                        <a:latin typeface="+mn-lt"/>
                        <a:ea typeface="+mn-ea"/>
                        <a:cs typeface="+mn-cs"/>
                      </a:endParaRP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Less than high school or GED</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0%</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High school or GED</a:t>
                      </a:r>
                    </a:p>
                  </a:txBody>
                  <a:tcPr marL="9525" marR="9525" marT="9525" marB="0" anchor="ctr"/>
                </a:tc>
                <a:tc>
                  <a:txBody>
                    <a:bodyPr/>
                    <a:lstStyle/>
                    <a:p>
                      <a:pPr marL="0" algn="ctr" defTabSz="914400" rtl="0" eaLnBrk="1" fontAlgn="t" latinLnBrk="0" hangingPunct="1"/>
                      <a:r>
                        <a:rPr lang="en-US" sz="1600" kern="1200">
                          <a:solidFill>
                            <a:schemeClr val="dk1"/>
                          </a:solidFill>
                          <a:latin typeface="+mn-lt"/>
                          <a:ea typeface="+mn-ea"/>
                          <a:cs typeface="+mn-cs"/>
                        </a:rPr>
                        <a:t>5%</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College coursework but not degree (may include community college coursework)</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17%</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Associate's degree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9%</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Bachelor's degree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20%</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Some graduate work</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9%</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Master's degree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32%</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Juris Doctorate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3%</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Doctor of Philosophy</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5%</a:t>
                      </a:r>
                    </a:p>
                  </a:txBody>
                  <a:tcPr marL="9525" marR="9525" marT="9525" marB="0" anchor="ctr"/>
                </a:tc>
              </a:tr>
              <a:tr h="370840">
                <a:tc>
                  <a:txBody>
                    <a:bodyPr/>
                    <a:lstStyle/>
                    <a:p>
                      <a:pPr marL="0" algn="l" defTabSz="914400" rtl="0" eaLnBrk="1" fontAlgn="t" latinLnBrk="0" hangingPunct="1"/>
                      <a:r>
                        <a:rPr lang="en-US" sz="1600" kern="1200" dirty="0">
                          <a:solidFill>
                            <a:schemeClr val="dk1"/>
                          </a:solidFill>
                          <a:latin typeface="+mn-lt"/>
                          <a:ea typeface="+mn-ea"/>
                          <a:cs typeface="+mn-cs"/>
                        </a:rPr>
                        <a:t>Medical Degree</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1%</a:t>
                      </a:r>
                    </a:p>
                  </a:txBody>
                  <a:tcPr marL="9525" marR="9525" marT="9525" marB="0" anchor="ctr"/>
                </a:tc>
              </a:tr>
            </a:tbl>
          </a:graphicData>
        </a:graphic>
      </p:graphicFrame>
    </p:spTree>
    <p:extLst>
      <p:ext uri="{BB962C8B-B14F-4D97-AF65-F5344CB8AC3E}">
        <p14:creationId xmlns:p14="http://schemas.microsoft.com/office/powerpoint/2010/main" val="3034181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4" descr="This table shows the employment status of volunteer Ombudsmen. Almost three-quarters reported being retired. "/>
          <p:cNvGraphicFramePr>
            <a:graphicFrameLocks/>
          </p:cNvGraphicFramePr>
          <p:nvPr>
            <p:extLst>
              <p:ext uri="{D42A27DB-BD31-4B8C-83A1-F6EECF244321}">
                <p14:modId xmlns:p14="http://schemas.microsoft.com/office/powerpoint/2010/main" val="2717919344"/>
              </p:ext>
            </p:extLst>
          </p:nvPr>
        </p:nvGraphicFramePr>
        <p:xfrm>
          <a:off x="495300" y="1680254"/>
          <a:ext cx="8153400" cy="2722245"/>
        </p:xfrm>
        <a:graphic>
          <a:graphicData uri="http://schemas.openxmlformats.org/drawingml/2006/table">
            <a:tbl>
              <a:tblPr firstRow="1" bandRow="1">
                <a:tableStyleId>{5C22544A-7EE6-4342-B048-85BDC9FD1C3A}</a:tableStyleId>
              </a:tblPr>
              <a:tblGrid>
                <a:gridCol w="4899651"/>
                <a:gridCol w="3253749"/>
              </a:tblGrid>
              <a:tr h="370840">
                <a:tc>
                  <a:txBody>
                    <a:bodyPr/>
                    <a:lstStyle/>
                    <a:p>
                      <a:pPr marL="63500" indent="0" algn="l" defTabSz="914400" rtl="0" eaLnBrk="1" fontAlgn="t" latinLnBrk="0" hangingPunct="1"/>
                      <a:r>
                        <a:rPr lang="en-US" sz="1600" kern="1200" dirty="0">
                          <a:solidFill>
                            <a:schemeClr val="bg1"/>
                          </a:solidFill>
                          <a:latin typeface="+mn-lt"/>
                          <a:ea typeface="+mn-ea"/>
                          <a:cs typeface="+mn-cs"/>
                        </a:rPr>
                        <a:t>Employment status</a:t>
                      </a:r>
                    </a:p>
                  </a:txBody>
                  <a:tcPr marL="9525" marR="9525" marT="9525" marB="0" anchor="ctr"/>
                </a:tc>
                <a:tc>
                  <a:txBody>
                    <a:bodyPr/>
                    <a:lstStyle/>
                    <a:p>
                      <a:pPr marL="0" algn="ctr" defTabSz="914400" rtl="0" eaLnBrk="1" fontAlgn="t" latinLnBrk="0" hangingPunct="1"/>
                      <a:r>
                        <a:rPr lang="en-US" sz="1600" kern="1200" dirty="0" smtClean="0">
                          <a:solidFill>
                            <a:schemeClr val="bg1"/>
                          </a:solidFill>
                          <a:latin typeface="+mn-lt"/>
                          <a:ea typeface="+mn-ea"/>
                          <a:cs typeface="+mn-cs"/>
                        </a:rPr>
                        <a:t>Volunteer</a:t>
                      </a:r>
                      <a:r>
                        <a:rPr lang="en-US" sz="1600" kern="1200" baseline="0" dirty="0" smtClean="0">
                          <a:solidFill>
                            <a:schemeClr val="bg1"/>
                          </a:solidFill>
                          <a:latin typeface="+mn-lt"/>
                          <a:ea typeface="+mn-ea"/>
                          <a:cs typeface="+mn-cs"/>
                        </a:rPr>
                        <a:t> Ombudsmen</a:t>
                      </a:r>
                      <a:endParaRPr lang="en-US" sz="1600" kern="1200" dirty="0">
                        <a:solidFill>
                          <a:schemeClr val="bg1"/>
                        </a:solidFill>
                        <a:latin typeface="+mn-lt"/>
                        <a:ea typeface="+mn-ea"/>
                        <a:cs typeface="+mn-cs"/>
                      </a:endParaRP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Retired</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77%</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Employed full-time</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9%</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Employed part-time</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11%</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Out of work and looking for paid work (either part-time or full-time)</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2%</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A homemaker</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7%</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A student</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2%</a:t>
                      </a:r>
                    </a:p>
                  </a:txBody>
                  <a:tcPr marL="9525" marR="9525" marT="9525" marB="0" anchor="ctr"/>
                </a:tc>
              </a:tr>
            </a:tbl>
          </a:graphicData>
        </a:graphic>
      </p:graphicFrame>
    </p:spTree>
    <p:extLst>
      <p:ext uri="{BB962C8B-B14F-4D97-AF65-F5344CB8AC3E}">
        <p14:creationId xmlns:p14="http://schemas.microsoft.com/office/powerpoint/2010/main" val="25340682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4" descr="This table shows volunteer Ombudsmen's reports of how they learned about the Ombudsman program. Over one-third reported learning of the program through an article or advertisement. One-quarter of volunteers learned through in-person conversations with program staff or volunteers. "/>
          <p:cNvGraphicFramePr>
            <a:graphicFrameLocks/>
          </p:cNvGraphicFramePr>
          <p:nvPr>
            <p:extLst>
              <p:ext uri="{D42A27DB-BD31-4B8C-83A1-F6EECF244321}">
                <p14:modId xmlns:p14="http://schemas.microsoft.com/office/powerpoint/2010/main" val="3159171412"/>
              </p:ext>
            </p:extLst>
          </p:nvPr>
        </p:nvGraphicFramePr>
        <p:xfrm>
          <a:off x="365805" y="1691684"/>
          <a:ext cx="8138071" cy="3093085"/>
        </p:xfrm>
        <a:graphic>
          <a:graphicData uri="http://schemas.openxmlformats.org/drawingml/2006/table">
            <a:tbl>
              <a:tblPr firstRow="1" bandRow="1">
                <a:tableStyleId>{5C22544A-7EE6-4342-B048-85BDC9FD1C3A}</a:tableStyleId>
              </a:tblPr>
              <a:tblGrid>
                <a:gridCol w="5669219"/>
                <a:gridCol w="2468852"/>
              </a:tblGrid>
              <a:tr h="370840">
                <a:tc>
                  <a:txBody>
                    <a:bodyPr/>
                    <a:lstStyle/>
                    <a:p>
                      <a:pPr marL="63500" indent="0" algn="l" defTabSz="914400" rtl="0" eaLnBrk="1" fontAlgn="t" latinLnBrk="0" hangingPunct="1"/>
                      <a:r>
                        <a:rPr lang="en-US" sz="1600" kern="1200" dirty="0">
                          <a:solidFill>
                            <a:schemeClr val="bg1"/>
                          </a:solidFill>
                          <a:latin typeface="+mn-lt"/>
                          <a:ea typeface="+mn-ea"/>
                          <a:cs typeface="+mn-cs"/>
                        </a:rPr>
                        <a:t>How volunteers learned about the LTCOP</a:t>
                      </a:r>
                    </a:p>
                  </a:txBody>
                  <a:tcPr marL="9525" marR="9525" marT="9525" marB="0" anchor="ctr"/>
                </a:tc>
                <a:tc>
                  <a:txBody>
                    <a:bodyPr/>
                    <a:lstStyle/>
                    <a:p>
                      <a:pPr marL="0" algn="ctr" defTabSz="914400" rtl="0" eaLnBrk="1" fontAlgn="t" latinLnBrk="0" hangingPunct="1"/>
                      <a:r>
                        <a:rPr lang="en-US" sz="1600" kern="1200" dirty="0" smtClean="0">
                          <a:solidFill>
                            <a:schemeClr val="bg1"/>
                          </a:solidFill>
                          <a:latin typeface="+mn-lt"/>
                          <a:ea typeface="+mn-ea"/>
                          <a:cs typeface="+mn-cs"/>
                        </a:rPr>
                        <a:t>Volunteer Ombudsmen</a:t>
                      </a:r>
                      <a:endParaRPr lang="en-US" sz="1600" kern="1200" dirty="0">
                        <a:solidFill>
                          <a:schemeClr val="bg1"/>
                        </a:solidFill>
                        <a:latin typeface="+mn-lt"/>
                        <a:ea typeface="+mn-ea"/>
                        <a:cs typeface="+mn-cs"/>
                      </a:endParaRP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LTCOP website</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7%</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LTCOP program materials (for example, poster, brochure)</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8%</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In-person conversation with program staff or volunteers</a:t>
                      </a:r>
                    </a:p>
                  </a:txBody>
                  <a:tcPr marL="9525" marR="9525" marT="9525" marB="0"/>
                </a:tc>
                <a:tc>
                  <a:txBody>
                    <a:bodyPr/>
                    <a:lstStyle/>
                    <a:p>
                      <a:pPr marL="0" algn="ctr" defTabSz="914400" rtl="0" eaLnBrk="1" fontAlgn="t" latinLnBrk="0" hangingPunct="1"/>
                      <a:r>
                        <a:rPr lang="en-US" sz="1600" kern="1200" dirty="0" smtClean="0">
                          <a:solidFill>
                            <a:schemeClr val="dk1"/>
                          </a:solidFill>
                          <a:latin typeface="+mn-lt"/>
                          <a:ea typeface="+mn-ea"/>
                          <a:cs typeface="+mn-cs"/>
                        </a:rPr>
                        <a:t>26%</a:t>
                      </a:r>
                      <a:endParaRPr lang="en-US" sz="1600" kern="1200" dirty="0">
                        <a:solidFill>
                          <a:schemeClr val="dk1"/>
                        </a:solidFill>
                        <a:latin typeface="+mn-lt"/>
                        <a:ea typeface="+mn-ea"/>
                        <a:cs typeface="+mn-cs"/>
                      </a:endParaRP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LTCOP article or advertisement in a newspaper or other publication or on television</a:t>
                      </a:r>
                    </a:p>
                  </a:txBody>
                  <a:tcPr marL="9525" marR="9525" marT="9525" marB="0"/>
                </a:tc>
                <a:tc>
                  <a:txBody>
                    <a:bodyPr/>
                    <a:lstStyle/>
                    <a:p>
                      <a:pPr marL="0" algn="ctr" defTabSz="914400" rtl="0" eaLnBrk="1" fontAlgn="t" latinLnBrk="0" hangingPunct="1"/>
                      <a:r>
                        <a:rPr lang="en-US" sz="1600" kern="1200" dirty="0" smtClean="0">
                          <a:solidFill>
                            <a:schemeClr val="dk1"/>
                          </a:solidFill>
                          <a:latin typeface="+mn-lt"/>
                          <a:ea typeface="+mn-ea"/>
                          <a:cs typeface="+mn-cs"/>
                        </a:rPr>
                        <a:t>34%</a:t>
                      </a:r>
                      <a:endParaRPr lang="en-US" sz="1600" kern="1200" dirty="0">
                        <a:solidFill>
                          <a:schemeClr val="dk1"/>
                        </a:solidFill>
                        <a:latin typeface="+mn-lt"/>
                        <a:ea typeface="+mn-ea"/>
                        <a:cs typeface="+mn-cs"/>
                      </a:endParaRP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Social media (for example, Facebook, Twitter)</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2%</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Family/friends received long-term services and supports</a:t>
                      </a: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8%</a:t>
                      </a:r>
                    </a:p>
                  </a:txBody>
                  <a:tcPr marL="9525" marR="9525" marT="9525" marB="0" anchor="ctr"/>
                </a:tc>
              </a:tr>
              <a:tr h="370840">
                <a:tc>
                  <a:txBody>
                    <a:bodyPr/>
                    <a:lstStyle/>
                    <a:p>
                      <a:pPr marL="63500" indent="0" algn="l" defTabSz="914400" rtl="0" eaLnBrk="1" fontAlgn="t" latinLnBrk="0" hangingPunct="1"/>
                      <a:r>
                        <a:rPr lang="en-US" sz="1600" kern="1200" dirty="0">
                          <a:solidFill>
                            <a:schemeClr val="dk1"/>
                          </a:solidFill>
                          <a:latin typeface="+mn-lt"/>
                          <a:ea typeface="+mn-ea"/>
                          <a:cs typeface="+mn-cs"/>
                        </a:rPr>
                        <a:t>Presentation by program staff or </a:t>
                      </a:r>
                      <a:r>
                        <a:rPr lang="en-US" sz="1600" kern="1200" dirty="0" smtClean="0">
                          <a:solidFill>
                            <a:schemeClr val="dk1"/>
                          </a:solidFill>
                          <a:latin typeface="+mn-lt"/>
                          <a:ea typeface="+mn-ea"/>
                          <a:cs typeface="+mn-cs"/>
                        </a:rPr>
                        <a:t>volunteers</a:t>
                      </a:r>
                      <a:endParaRPr lang="en-US" sz="1600" kern="120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US" sz="1600" kern="1200" dirty="0">
                          <a:solidFill>
                            <a:schemeClr val="dk1"/>
                          </a:solidFill>
                          <a:latin typeface="+mn-lt"/>
                          <a:ea typeface="+mn-ea"/>
                          <a:cs typeface="+mn-cs"/>
                        </a:rPr>
                        <a:t>10%</a:t>
                      </a:r>
                    </a:p>
                  </a:txBody>
                  <a:tcPr marL="9525" marR="9525" marT="9525" marB="0" anchor="ctr"/>
                </a:tc>
              </a:tr>
            </a:tbl>
          </a:graphicData>
        </a:graphic>
      </p:graphicFrame>
    </p:spTree>
    <p:extLst>
      <p:ext uri="{BB962C8B-B14F-4D97-AF65-F5344CB8AC3E}">
        <p14:creationId xmlns:p14="http://schemas.microsoft.com/office/powerpoint/2010/main" val="424074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4" descr="This table shows volunteer Ombudsmen's reports of their motivations for working for the Ombudsman program. Two-thirds reported that they were motivated by personal fulfillment."/>
          <p:cNvGraphicFramePr>
            <a:graphicFrameLocks/>
          </p:cNvGraphicFramePr>
          <p:nvPr>
            <p:extLst>
              <p:ext uri="{D42A27DB-BD31-4B8C-83A1-F6EECF244321}">
                <p14:modId xmlns:p14="http://schemas.microsoft.com/office/powerpoint/2010/main" val="3200170294"/>
              </p:ext>
            </p:extLst>
          </p:nvPr>
        </p:nvGraphicFramePr>
        <p:xfrm>
          <a:off x="457245" y="1691684"/>
          <a:ext cx="8046633" cy="2225040"/>
        </p:xfrm>
        <a:graphic>
          <a:graphicData uri="http://schemas.openxmlformats.org/drawingml/2006/table">
            <a:tbl>
              <a:tblPr firstRow="1" bandRow="1">
                <a:tableStyleId>{5C22544A-7EE6-4342-B048-85BDC9FD1C3A}</a:tableStyleId>
              </a:tblPr>
              <a:tblGrid>
                <a:gridCol w="5605521"/>
                <a:gridCol w="2441112"/>
              </a:tblGrid>
              <a:tr h="370840">
                <a:tc>
                  <a:txBody>
                    <a:bodyPr/>
                    <a:lstStyle/>
                    <a:p>
                      <a:pPr marL="114300" indent="0" algn="l" defTabSz="914400" rtl="0" eaLnBrk="1" fontAlgn="t" latinLnBrk="0" hangingPunct="1"/>
                      <a:r>
                        <a:rPr lang="en-US" sz="1600" kern="1200" dirty="0" smtClean="0">
                          <a:solidFill>
                            <a:schemeClr val="bg1"/>
                          </a:solidFill>
                          <a:latin typeface="+mn-lt"/>
                          <a:ea typeface="+mn-ea"/>
                          <a:cs typeface="+mn-cs"/>
                        </a:rPr>
                        <a:t>Motivation to work for LTCOP</a:t>
                      </a:r>
                      <a:endParaRPr lang="en-US" sz="1600" kern="1200" dirty="0">
                        <a:solidFill>
                          <a:schemeClr val="bg1"/>
                        </a:solidFill>
                        <a:latin typeface="+mn-lt"/>
                        <a:ea typeface="+mn-ea"/>
                        <a:cs typeface="+mn-cs"/>
                      </a:endParaRPr>
                    </a:p>
                  </a:txBody>
                  <a:tcPr marL="9525" marR="9525" marT="9525" marB="0" anchor="ctr"/>
                </a:tc>
                <a:tc>
                  <a:txBody>
                    <a:bodyPr/>
                    <a:lstStyle/>
                    <a:p>
                      <a:pPr marL="0" algn="ctr" defTabSz="914400" rtl="0" eaLnBrk="1" fontAlgn="t" latinLnBrk="0" hangingPunct="1"/>
                      <a:r>
                        <a:rPr lang="en-US" sz="1600" kern="1200" dirty="0" smtClean="0">
                          <a:solidFill>
                            <a:schemeClr val="bg1"/>
                          </a:solidFill>
                          <a:latin typeface="+mn-lt"/>
                          <a:ea typeface="+mn-ea"/>
                          <a:cs typeface="+mn-cs"/>
                        </a:rPr>
                        <a:t>Volunteer Ombudsmen</a:t>
                      </a:r>
                      <a:endParaRPr lang="en-US" sz="1600" kern="1200" dirty="0">
                        <a:solidFill>
                          <a:schemeClr val="bg1"/>
                        </a:solidFill>
                        <a:latin typeface="+mn-lt"/>
                        <a:ea typeface="+mn-ea"/>
                        <a:cs typeface="+mn-cs"/>
                      </a:endParaRPr>
                    </a:p>
                  </a:txBody>
                  <a:tcPr marL="9525" marR="9525" marT="9525" marB="0" anchor="ctr"/>
                </a:tc>
              </a:tr>
              <a:tr h="370840">
                <a:tc>
                  <a:txBody>
                    <a:bodyPr/>
                    <a:lstStyle/>
                    <a:p>
                      <a:pPr marL="114300" indent="0" algn="l" defTabSz="914400" rtl="0" eaLnBrk="1" fontAlgn="t" latinLnBrk="0" hangingPunct="1"/>
                      <a:r>
                        <a:rPr lang="en-US" sz="1600" kern="1200" dirty="0" smtClean="0">
                          <a:solidFill>
                            <a:schemeClr val="dk1"/>
                          </a:solidFill>
                          <a:latin typeface="+mn-lt"/>
                          <a:ea typeface="+mn-ea"/>
                          <a:cs typeface="+mn-cs"/>
                        </a:rPr>
                        <a:t>Personal fulfillment (e.g. enjoyment in helping others)</a:t>
                      </a:r>
                      <a:endParaRPr lang="en-US" sz="1600" kern="120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US" sz="1600" kern="1200" dirty="0" smtClean="0">
                          <a:solidFill>
                            <a:schemeClr val="dk1"/>
                          </a:solidFill>
                          <a:latin typeface="+mn-lt"/>
                          <a:ea typeface="+mn-ea"/>
                          <a:cs typeface="+mn-cs"/>
                        </a:rPr>
                        <a:t>67%</a:t>
                      </a:r>
                      <a:endParaRPr lang="en-US" sz="1600" kern="1200" dirty="0">
                        <a:solidFill>
                          <a:schemeClr val="dk1"/>
                        </a:solidFill>
                        <a:latin typeface="+mn-lt"/>
                        <a:ea typeface="+mn-ea"/>
                        <a:cs typeface="+mn-cs"/>
                      </a:endParaRPr>
                    </a:p>
                  </a:txBody>
                  <a:tcPr marL="9525" marR="9525" marT="9525" marB="0"/>
                </a:tc>
              </a:tr>
              <a:tr h="370840">
                <a:tc>
                  <a:txBody>
                    <a:bodyPr/>
                    <a:lstStyle/>
                    <a:p>
                      <a:pPr marL="114300" indent="0" algn="l" defTabSz="914400" rtl="0" eaLnBrk="1" fontAlgn="t" latinLnBrk="0" hangingPunct="1"/>
                      <a:r>
                        <a:rPr lang="en-US" sz="1600" kern="1200" dirty="0" smtClean="0">
                          <a:solidFill>
                            <a:schemeClr val="dk1"/>
                          </a:solidFill>
                          <a:latin typeface="+mn-lt"/>
                          <a:ea typeface="+mn-ea"/>
                          <a:cs typeface="+mn-cs"/>
                        </a:rPr>
                        <a:t>Career development</a:t>
                      </a:r>
                      <a:endParaRPr lang="en-US" sz="1600" kern="120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US" sz="1600" kern="1200" smtClean="0">
                          <a:solidFill>
                            <a:schemeClr val="dk1"/>
                          </a:solidFill>
                          <a:latin typeface="+mn-lt"/>
                          <a:ea typeface="+mn-ea"/>
                          <a:cs typeface="+mn-cs"/>
                        </a:rPr>
                        <a:t>6%</a:t>
                      </a:r>
                      <a:endParaRPr lang="en-US" sz="1600" kern="1200" dirty="0">
                        <a:solidFill>
                          <a:schemeClr val="dk1"/>
                        </a:solidFill>
                        <a:latin typeface="+mn-lt"/>
                        <a:ea typeface="+mn-ea"/>
                        <a:cs typeface="+mn-cs"/>
                      </a:endParaRPr>
                    </a:p>
                  </a:txBody>
                  <a:tcPr marL="9525" marR="9525" marT="9525" marB="0"/>
                </a:tc>
              </a:tr>
              <a:tr h="370840">
                <a:tc>
                  <a:txBody>
                    <a:bodyPr/>
                    <a:lstStyle/>
                    <a:p>
                      <a:pPr marL="114300" indent="0" algn="l" defTabSz="914400" rtl="0" eaLnBrk="1" fontAlgn="t" latinLnBrk="0" hangingPunct="1"/>
                      <a:r>
                        <a:rPr lang="en-US" sz="1600" kern="1200" dirty="0" smtClean="0">
                          <a:solidFill>
                            <a:schemeClr val="dk1"/>
                          </a:solidFill>
                          <a:latin typeface="+mn-lt"/>
                          <a:ea typeface="+mn-ea"/>
                          <a:cs typeface="+mn-cs"/>
                        </a:rPr>
                        <a:t>Interest in the program's mission</a:t>
                      </a:r>
                      <a:endParaRPr lang="en-US" sz="1600" kern="120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US" sz="1600" kern="1200" dirty="0" smtClean="0">
                          <a:solidFill>
                            <a:schemeClr val="dk1"/>
                          </a:solidFill>
                          <a:latin typeface="+mn-lt"/>
                          <a:ea typeface="+mn-ea"/>
                          <a:cs typeface="+mn-cs"/>
                        </a:rPr>
                        <a:t>54%</a:t>
                      </a:r>
                      <a:endParaRPr lang="en-US" sz="1600" kern="1200" dirty="0">
                        <a:solidFill>
                          <a:schemeClr val="dk1"/>
                        </a:solidFill>
                        <a:latin typeface="+mn-lt"/>
                        <a:ea typeface="+mn-ea"/>
                        <a:cs typeface="+mn-cs"/>
                      </a:endParaRPr>
                    </a:p>
                  </a:txBody>
                  <a:tcPr marL="9525" marR="9525" marT="9525" marB="0"/>
                </a:tc>
              </a:tr>
              <a:tr h="370840">
                <a:tc>
                  <a:txBody>
                    <a:bodyPr/>
                    <a:lstStyle/>
                    <a:p>
                      <a:pPr marL="114300" indent="0" algn="l" defTabSz="914400" rtl="0" eaLnBrk="1" fontAlgn="t" latinLnBrk="0" hangingPunct="1"/>
                      <a:r>
                        <a:rPr lang="en-US" sz="1600" kern="1200" smtClean="0">
                          <a:solidFill>
                            <a:schemeClr val="dk1"/>
                          </a:solidFill>
                          <a:latin typeface="+mn-lt"/>
                          <a:ea typeface="+mn-ea"/>
                          <a:cs typeface="+mn-cs"/>
                        </a:rPr>
                        <a:t>Family/friends received long-term services and supports</a:t>
                      </a:r>
                      <a:endParaRPr lang="en-US" sz="1600" kern="120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US" sz="1600" kern="1200" dirty="0" smtClean="0">
                          <a:solidFill>
                            <a:schemeClr val="dk1"/>
                          </a:solidFill>
                          <a:latin typeface="+mn-lt"/>
                          <a:ea typeface="+mn-ea"/>
                          <a:cs typeface="+mn-cs"/>
                        </a:rPr>
                        <a:t>27%</a:t>
                      </a:r>
                      <a:endParaRPr lang="en-US" sz="1600" kern="1200" dirty="0">
                        <a:solidFill>
                          <a:schemeClr val="dk1"/>
                        </a:solidFill>
                        <a:latin typeface="+mn-lt"/>
                        <a:ea typeface="+mn-ea"/>
                        <a:cs typeface="+mn-cs"/>
                      </a:endParaRPr>
                    </a:p>
                  </a:txBody>
                  <a:tcPr marL="9525" marR="9525" marT="9525" marB="0"/>
                </a:tc>
              </a:tr>
              <a:tr h="370840">
                <a:tc>
                  <a:txBody>
                    <a:bodyPr/>
                    <a:lstStyle/>
                    <a:p>
                      <a:pPr marL="114300" indent="0" algn="l" defTabSz="914400" rtl="0" eaLnBrk="1" fontAlgn="t" latinLnBrk="0" hangingPunct="1"/>
                      <a:r>
                        <a:rPr lang="en-US" sz="1600" kern="1200" dirty="0" smtClean="0">
                          <a:solidFill>
                            <a:schemeClr val="dk1"/>
                          </a:solidFill>
                          <a:latin typeface="+mn-lt"/>
                          <a:ea typeface="+mn-ea"/>
                          <a:cs typeface="+mn-cs"/>
                        </a:rPr>
                        <a:t>Personal experience with the program</a:t>
                      </a:r>
                      <a:endParaRPr lang="en-US" sz="1600" kern="120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US" sz="1600" kern="1200" dirty="0" smtClean="0">
                          <a:solidFill>
                            <a:schemeClr val="dk1"/>
                          </a:solidFill>
                          <a:latin typeface="+mn-lt"/>
                          <a:ea typeface="+mn-ea"/>
                          <a:cs typeface="+mn-cs"/>
                        </a:rPr>
                        <a:t>8%</a:t>
                      </a:r>
                      <a:endParaRPr lang="en-US" sz="1600" kern="1200" dirty="0">
                        <a:solidFill>
                          <a:schemeClr val="dk1"/>
                        </a:solidFill>
                        <a:latin typeface="+mn-lt"/>
                        <a:ea typeface="+mn-ea"/>
                        <a:cs typeface="+mn-cs"/>
                      </a:endParaRPr>
                    </a:p>
                  </a:txBody>
                  <a:tcPr marL="9525" marR="9525" marT="9525" marB="0"/>
                </a:tc>
              </a:tr>
            </a:tbl>
          </a:graphicData>
        </a:graphic>
      </p:graphicFrame>
      <p:sp>
        <p:nvSpPr>
          <p:cNvPr id="8" name="Content Placeholder 2"/>
          <p:cNvSpPr>
            <a:spLocks noGrp="1"/>
          </p:cNvSpPr>
          <p:nvPr>
            <p:ph sz="quarter" idx="11"/>
          </p:nvPr>
        </p:nvSpPr>
        <p:spPr>
          <a:xfrm>
            <a:off x="457200" y="4069072"/>
            <a:ext cx="8046678" cy="1877575"/>
          </a:xfrm>
        </p:spPr>
        <p:txBody>
          <a:bodyPr/>
          <a:lstStyle/>
          <a:p>
            <a:r>
              <a:rPr lang="en-US" sz="2000" dirty="0" smtClean="0"/>
              <a:t>20% of volunteer Ombudsmen reported that they previously held a position with the LTCOP. </a:t>
            </a:r>
            <a:endParaRPr lang="en-US" sz="2400" dirty="0"/>
          </a:p>
        </p:txBody>
      </p:sp>
    </p:spTree>
    <p:extLst>
      <p:ext uri="{BB962C8B-B14F-4D97-AF65-F5344CB8AC3E}">
        <p14:creationId xmlns:p14="http://schemas.microsoft.com/office/powerpoint/2010/main" val="879277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a:t>
            </a:r>
            <a:r>
              <a:rPr lang="en-US" dirty="0" smtClean="0"/>
              <a:t>Volunteer Ombudsman </a:t>
            </a:r>
            <a:r>
              <a:rPr lang="en-US" dirty="0" smtClean="0"/>
              <a:t>Survey</a:t>
            </a:r>
            <a:endParaRPr lang="en-US" dirty="0"/>
          </a:p>
        </p:txBody>
      </p:sp>
      <p:graphicFrame>
        <p:nvGraphicFramePr>
          <p:cNvPr id="7" name="Content Placeholder 4" descr="This table shows volunteer Ombudsmen's reports about their work for the Ombudsman program. Most reported that they are not burned out from their work and that they are positively influencing other peoples' lives through their work. "/>
          <p:cNvGraphicFramePr>
            <a:graphicFrameLocks/>
          </p:cNvGraphicFramePr>
          <p:nvPr>
            <p:extLst>
              <p:ext uri="{D42A27DB-BD31-4B8C-83A1-F6EECF244321}">
                <p14:modId xmlns:p14="http://schemas.microsoft.com/office/powerpoint/2010/main" val="784746619"/>
              </p:ext>
            </p:extLst>
          </p:nvPr>
        </p:nvGraphicFramePr>
        <p:xfrm>
          <a:off x="365805" y="1691684"/>
          <a:ext cx="8320950" cy="3108901"/>
        </p:xfrm>
        <a:graphic>
          <a:graphicData uri="http://schemas.openxmlformats.org/drawingml/2006/table">
            <a:tbl>
              <a:tblPr firstRow="1" bandRow="1">
                <a:tableStyleId>{5C22544A-7EE6-4342-B048-85BDC9FD1C3A}</a:tableStyleId>
              </a:tblPr>
              <a:tblGrid>
                <a:gridCol w="3017487"/>
                <a:gridCol w="1280146"/>
                <a:gridCol w="1097268"/>
                <a:gridCol w="1005829"/>
                <a:gridCol w="1005829"/>
                <a:gridCol w="914391"/>
              </a:tblGrid>
              <a:tr h="731487">
                <a:tc>
                  <a:txBody>
                    <a:bodyPr/>
                    <a:lstStyle/>
                    <a:p>
                      <a:pPr marL="57150" indent="0" algn="l" fontAlgn="t"/>
                      <a:r>
                        <a:rPr lang="en-US" sz="1600" b="1" i="0" u="none" strike="noStrike" dirty="0">
                          <a:solidFill>
                            <a:schemeClr val="bg1"/>
                          </a:solidFill>
                          <a:effectLst/>
                          <a:latin typeface="+mj-lt"/>
                        </a:rPr>
                        <a:t>How volunteers feel about their work in the LTCOP</a:t>
                      </a:r>
                    </a:p>
                  </a:txBody>
                  <a:tcPr marL="9525" marR="9525" marT="9525" marB="0" anchor="ctr"/>
                </a:tc>
                <a:tc>
                  <a:txBody>
                    <a:bodyPr/>
                    <a:lstStyle/>
                    <a:p>
                      <a:pPr algn="ctr" fontAlgn="t"/>
                      <a:r>
                        <a:rPr lang="en-US" sz="1400" b="1" i="0" u="none" strike="noStrike" dirty="0">
                          <a:solidFill>
                            <a:schemeClr val="bg1"/>
                          </a:solidFill>
                          <a:effectLst/>
                          <a:latin typeface="+mj-lt"/>
                        </a:rPr>
                        <a:t>Strongly disagree</a:t>
                      </a:r>
                    </a:p>
                  </a:txBody>
                  <a:tcPr marL="9525" marR="9525" marT="9525" marB="0" anchor="ctr"/>
                </a:tc>
                <a:tc>
                  <a:txBody>
                    <a:bodyPr/>
                    <a:lstStyle/>
                    <a:p>
                      <a:pPr algn="ctr" fontAlgn="t"/>
                      <a:r>
                        <a:rPr lang="en-US" sz="1400" b="1" i="0" u="none" strike="noStrike" dirty="0">
                          <a:solidFill>
                            <a:schemeClr val="bg1"/>
                          </a:solidFill>
                          <a:effectLst/>
                          <a:latin typeface="+mj-lt"/>
                        </a:rPr>
                        <a:t>Disagree</a:t>
                      </a:r>
                    </a:p>
                  </a:txBody>
                  <a:tcPr marL="9525" marR="9525" marT="9525" marB="0" anchor="ctr"/>
                </a:tc>
                <a:tc>
                  <a:txBody>
                    <a:bodyPr/>
                    <a:lstStyle/>
                    <a:p>
                      <a:pPr algn="ctr" fontAlgn="t"/>
                      <a:r>
                        <a:rPr lang="en-US" sz="1400" b="1" i="0" u="none" strike="noStrike" dirty="0">
                          <a:solidFill>
                            <a:schemeClr val="bg1"/>
                          </a:solidFill>
                          <a:effectLst/>
                          <a:latin typeface="+mj-lt"/>
                        </a:rPr>
                        <a:t>Neutral</a:t>
                      </a:r>
                    </a:p>
                  </a:txBody>
                  <a:tcPr marL="9525" marR="9525" marT="9525" marB="0" anchor="ctr"/>
                </a:tc>
                <a:tc>
                  <a:txBody>
                    <a:bodyPr/>
                    <a:lstStyle/>
                    <a:p>
                      <a:pPr algn="ctr" fontAlgn="t"/>
                      <a:r>
                        <a:rPr lang="en-US" sz="1400" b="1" i="0" u="none" strike="noStrike" dirty="0">
                          <a:solidFill>
                            <a:schemeClr val="bg1"/>
                          </a:solidFill>
                          <a:effectLst/>
                          <a:latin typeface="+mj-lt"/>
                        </a:rPr>
                        <a:t>Agree</a:t>
                      </a:r>
                    </a:p>
                  </a:txBody>
                  <a:tcPr marL="9525" marR="9525" marT="9525" marB="0" anchor="ctr"/>
                </a:tc>
                <a:tc>
                  <a:txBody>
                    <a:bodyPr/>
                    <a:lstStyle/>
                    <a:p>
                      <a:pPr algn="ctr" fontAlgn="t"/>
                      <a:r>
                        <a:rPr lang="en-US" sz="1400" b="1" i="0" u="none" strike="noStrike" dirty="0">
                          <a:solidFill>
                            <a:schemeClr val="bg1"/>
                          </a:solidFill>
                          <a:effectLst/>
                          <a:latin typeface="+mj-lt"/>
                        </a:rPr>
                        <a:t>Strongly agree</a:t>
                      </a:r>
                    </a:p>
                  </a:txBody>
                  <a:tcPr marL="9525" marR="9525" marT="9525" marB="0" anchor="ctr"/>
                </a:tc>
              </a:tr>
              <a:tr h="673730">
                <a:tc>
                  <a:txBody>
                    <a:bodyPr/>
                    <a:lstStyle/>
                    <a:p>
                      <a:pPr marL="57150" indent="0" algn="l" fontAlgn="t"/>
                      <a:r>
                        <a:rPr lang="en-US" sz="1600" b="0" i="0" u="none" strike="noStrike" dirty="0">
                          <a:solidFill>
                            <a:schemeClr val="tx1"/>
                          </a:solidFill>
                          <a:effectLst/>
                          <a:latin typeface="+mj-lt"/>
                        </a:rPr>
                        <a:t>I feel burned out from my work</a:t>
                      </a:r>
                    </a:p>
                  </a:txBody>
                  <a:tcPr marL="9525" marR="9525" marT="9525" marB="0" anchor="ctr"/>
                </a:tc>
                <a:tc>
                  <a:txBody>
                    <a:bodyPr/>
                    <a:lstStyle/>
                    <a:p>
                      <a:pPr algn="ctr" fontAlgn="t"/>
                      <a:r>
                        <a:rPr lang="en-US" sz="1400" b="1" i="0" u="none" strike="noStrike" dirty="0">
                          <a:solidFill>
                            <a:srgbClr val="002060"/>
                          </a:solidFill>
                          <a:effectLst/>
                          <a:latin typeface="+mj-lt"/>
                        </a:rPr>
                        <a:t>45%</a:t>
                      </a:r>
                    </a:p>
                  </a:txBody>
                  <a:tcPr marL="9525" marR="9525" marT="9525" marB="0" anchor="ctr"/>
                </a:tc>
                <a:tc>
                  <a:txBody>
                    <a:bodyPr/>
                    <a:lstStyle/>
                    <a:p>
                      <a:pPr marL="0" algn="ctr" defTabSz="914400" rtl="0" eaLnBrk="1" fontAlgn="t" latinLnBrk="0" hangingPunct="1"/>
                      <a:r>
                        <a:rPr lang="en-US" sz="1400" b="1" i="0" u="none" strike="noStrike" kern="1200" dirty="0">
                          <a:solidFill>
                            <a:srgbClr val="002060"/>
                          </a:solidFill>
                          <a:effectLst/>
                          <a:latin typeface="+mj-lt"/>
                          <a:ea typeface="+mn-ea"/>
                          <a:cs typeface="+mn-cs"/>
                        </a:rPr>
                        <a:t>33%</a:t>
                      </a:r>
                    </a:p>
                  </a:txBody>
                  <a:tcPr marL="9525" marR="9525" marT="9525" marB="0" anchor="ctr"/>
                </a:tc>
                <a:tc>
                  <a:txBody>
                    <a:bodyPr/>
                    <a:lstStyle/>
                    <a:p>
                      <a:pPr algn="ctr" fontAlgn="t"/>
                      <a:r>
                        <a:rPr lang="en-US" sz="1400" b="0" i="0" u="none" strike="noStrike" dirty="0">
                          <a:solidFill>
                            <a:schemeClr val="tx1"/>
                          </a:solidFill>
                          <a:effectLst/>
                          <a:latin typeface="+mj-lt"/>
                        </a:rPr>
                        <a:t>14%</a:t>
                      </a:r>
                    </a:p>
                  </a:txBody>
                  <a:tcPr marL="9525" marR="9525" marT="9525" marB="0" anchor="ctr"/>
                </a:tc>
                <a:tc>
                  <a:txBody>
                    <a:bodyPr/>
                    <a:lstStyle/>
                    <a:p>
                      <a:pPr algn="ctr" fontAlgn="t"/>
                      <a:r>
                        <a:rPr lang="en-US" sz="1400" b="0" i="0" u="none" strike="noStrike">
                          <a:solidFill>
                            <a:schemeClr val="tx1"/>
                          </a:solidFill>
                          <a:effectLst/>
                          <a:latin typeface="+mj-lt"/>
                        </a:rPr>
                        <a:t>6%</a:t>
                      </a:r>
                    </a:p>
                  </a:txBody>
                  <a:tcPr marL="9525" marR="9525" marT="9525" marB="0" anchor="ctr"/>
                </a:tc>
                <a:tc>
                  <a:txBody>
                    <a:bodyPr/>
                    <a:lstStyle/>
                    <a:p>
                      <a:pPr algn="ctr" fontAlgn="t"/>
                      <a:r>
                        <a:rPr lang="en-US" sz="1400" b="0" i="0" u="none" strike="noStrike">
                          <a:solidFill>
                            <a:schemeClr val="tx1"/>
                          </a:solidFill>
                          <a:effectLst/>
                          <a:latin typeface="+mj-lt"/>
                        </a:rPr>
                        <a:t>2%</a:t>
                      </a:r>
                    </a:p>
                  </a:txBody>
                  <a:tcPr marL="9525" marR="9525" marT="9525" marB="0" anchor="ctr"/>
                </a:tc>
              </a:tr>
              <a:tr h="789294">
                <a:tc>
                  <a:txBody>
                    <a:bodyPr/>
                    <a:lstStyle/>
                    <a:p>
                      <a:pPr marL="57150" indent="0" algn="l" fontAlgn="t"/>
                      <a:r>
                        <a:rPr lang="en-US" sz="1600" b="0" i="0" u="none" strike="noStrike" dirty="0">
                          <a:solidFill>
                            <a:schemeClr val="tx1"/>
                          </a:solidFill>
                          <a:effectLst/>
                          <a:latin typeface="+mj-lt"/>
                        </a:rPr>
                        <a:t>I feel I'm positively influencing other people's lives through my work.</a:t>
                      </a:r>
                    </a:p>
                  </a:txBody>
                  <a:tcPr marL="9525" marR="9525" marT="9525" marB="0" anchor="ctr"/>
                </a:tc>
                <a:tc>
                  <a:txBody>
                    <a:bodyPr/>
                    <a:lstStyle/>
                    <a:p>
                      <a:pPr algn="ctr" fontAlgn="t"/>
                      <a:r>
                        <a:rPr lang="en-US" sz="1400" b="0" i="0" u="none" strike="noStrike" dirty="0">
                          <a:solidFill>
                            <a:schemeClr val="tx1"/>
                          </a:solidFill>
                          <a:effectLst/>
                          <a:latin typeface="+mj-lt"/>
                        </a:rPr>
                        <a:t>6%</a:t>
                      </a:r>
                    </a:p>
                  </a:txBody>
                  <a:tcPr marL="9525" marR="9525" marT="9525" marB="0" anchor="ctr"/>
                </a:tc>
                <a:tc>
                  <a:txBody>
                    <a:bodyPr/>
                    <a:lstStyle/>
                    <a:p>
                      <a:pPr algn="ctr" fontAlgn="t"/>
                      <a:r>
                        <a:rPr lang="en-US" sz="1400" b="0" i="0" u="none" strike="noStrike" dirty="0">
                          <a:solidFill>
                            <a:schemeClr val="tx1"/>
                          </a:solidFill>
                          <a:effectLst/>
                          <a:latin typeface="+mj-lt"/>
                        </a:rPr>
                        <a:t>1%</a:t>
                      </a:r>
                    </a:p>
                  </a:txBody>
                  <a:tcPr marL="9525" marR="9525" marT="9525" marB="0" anchor="ctr"/>
                </a:tc>
                <a:tc>
                  <a:txBody>
                    <a:bodyPr/>
                    <a:lstStyle/>
                    <a:p>
                      <a:pPr algn="ctr" fontAlgn="t"/>
                      <a:r>
                        <a:rPr lang="en-US" sz="1400" b="0" i="0" u="none" strike="noStrike" dirty="0">
                          <a:solidFill>
                            <a:schemeClr val="tx1"/>
                          </a:solidFill>
                          <a:effectLst/>
                          <a:latin typeface="+mj-lt"/>
                        </a:rPr>
                        <a:t>6%</a:t>
                      </a:r>
                    </a:p>
                  </a:txBody>
                  <a:tcPr marL="9525" marR="9525" marT="9525" marB="0" anchor="ctr"/>
                </a:tc>
                <a:tc>
                  <a:txBody>
                    <a:bodyPr/>
                    <a:lstStyle/>
                    <a:p>
                      <a:pPr marL="0" algn="ctr" defTabSz="914400" rtl="0" eaLnBrk="1" fontAlgn="t" latinLnBrk="0" hangingPunct="1"/>
                      <a:r>
                        <a:rPr lang="en-US" sz="1400" b="1" i="0" u="none" strike="noStrike" kern="1200" dirty="0">
                          <a:solidFill>
                            <a:srgbClr val="002060"/>
                          </a:solidFill>
                          <a:effectLst/>
                          <a:latin typeface="+mj-lt"/>
                          <a:ea typeface="+mn-ea"/>
                          <a:cs typeface="+mn-cs"/>
                        </a:rPr>
                        <a:t>46%</a:t>
                      </a:r>
                    </a:p>
                  </a:txBody>
                  <a:tcPr marL="9525" marR="9525" marT="9525" marB="0" anchor="ctr"/>
                </a:tc>
                <a:tc>
                  <a:txBody>
                    <a:bodyPr/>
                    <a:lstStyle/>
                    <a:p>
                      <a:pPr marL="0" algn="ctr" defTabSz="914400" rtl="0" eaLnBrk="1" fontAlgn="t" latinLnBrk="0" hangingPunct="1"/>
                      <a:r>
                        <a:rPr lang="en-US" sz="1400" b="1" i="0" u="none" strike="noStrike" kern="1200" dirty="0">
                          <a:solidFill>
                            <a:srgbClr val="002060"/>
                          </a:solidFill>
                          <a:effectLst/>
                          <a:latin typeface="+mj-lt"/>
                          <a:ea typeface="+mn-ea"/>
                          <a:cs typeface="+mn-cs"/>
                        </a:rPr>
                        <a:t>42%</a:t>
                      </a:r>
                    </a:p>
                  </a:txBody>
                  <a:tcPr marL="9525" marR="9525" marT="9525" marB="0" anchor="ctr"/>
                </a:tc>
              </a:tr>
              <a:tr h="914390">
                <a:tc>
                  <a:txBody>
                    <a:bodyPr/>
                    <a:lstStyle/>
                    <a:p>
                      <a:pPr marL="57150" indent="0" algn="l" fontAlgn="t"/>
                      <a:r>
                        <a:rPr lang="en-US" sz="1600" b="0" i="0" u="none" strike="noStrike" dirty="0">
                          <a:solidFill>
                            <a:schemeClr val="tx1"/>
                          </a:solidFill>
                          <a:effectLst/>
                          <a:latin typeface="+mj-lt"/>
                        </a:rPr>
                        <a:t>I have the support of supervisory and managerial staff to carry out my work.</a:t>
                      </a:r>
                    </a:p>
                  </a:txBody>
                  <a:tcPr marL="9525" marR="9525" marT="9525" marB="0" anchor="ctr"/>
                </a:tc>
                <a:tc>
                  <a:txBody>
                    <a:bodyPr/>
                    <a:lstStyle/>
                    <a:p>
                      <a:pPr algn="ctr" fontAlgn="t"/>
                      <a:r>
                        <a:rPr lang="en-US" sz="1400" b="0" i="0" u="none" strike="noStrike" dirty="0">
                          <a:solidFill>
                            <a:schemeClr val="tx1"/>
                          </a:solidFill>
                          <a:effectLst/>
                          <a:latin typeface="+mj-lt"/>
                        </a:rPr>
                        <a:t>6%</a:t>
                      </a:r>
                    </a:p>
                  </a:txBody>
                  <a:tcPr marL="9525" marR="9525" marT="9525" marB="0" anchor="ctr"/>
                </a:tc>
                <a:tc>
                  <a:txBody>
                    <a:bodyPr/>
                    <a:lstStyle/>
                    <a:p>
                      <a:pPr algn="ctr" fontAlgn="t"/>
                      <a:r>
                        <a:rPr lang="en-US" sz="1400" b="0" i="0" u="none" strike="noStrike">
                          <a:solidFill>
                            <a:schemeClr val="tx1"/>
                          </a:solidFill>
                          <a:effectLst/>
                          <a:latin typeface="+mj-lt"/>
                        </a:rPr>
                        <a:t>2%</a:t>
                      </a:r>
                    </a:p>
                  </a:txBody>
                  <a:tcPr marL="9525" marR="9525" marT="9525" marB="0" anchor="ctr"/>
                </a:tc>
                <a:tc>
                  <a:txBody>
                    <a:bodyPr/>
                    <a:lstStyle/>
                    <a:p>
                      <a:pPr algn="ctr" fontAlgn="t"/>
                      <a:r>
                        <a:rPr lang="en-US" sz="1400" b="0" i="0" u="none" strike="noStrike" dirty="0">
                          <a:solidFill>
                            <a:schemeClr val="tx1"/>
                          </a:solidFill>
                          <a:effectLst/>
                          <a:latin typeface="+mj-lt"/>
                        </a:rPr>
                        <a:t>7%</a:t>
                      </a:r>
                    </a:p>
                  </a:txBody>
                  <a:tcPr marL="9525" marR="9525" marT="9525" marB="0" anchor="ctr"/>
                </a:tc>
                <a:tc>
                  <a:txBody>
                    <a:bodyPr/>
                    <a:lstStyle/>
                    <a:p>
                      <a:pPr algn="ctr" fontAlgn="t"/>
                      <a:r>
                        <a:rPr lang="en-US" sz="1400" b="0" i="0" u="none" strike="noStrike" dirty="0">
                          <a:solidFill>
                            <a:schemeClr val="tx1"/>
                          </a:solidFill>
                          <a:effectLst/>
                          <a:latin typeface="+mj-lt"/>
                        </a:rPr>
                        <a:t>29%</a:t>
                      </a:r>
                    </a:p>
                  </a:txBody>
                  <a:tcPr marL="9525" marR="9525" marT="9525" marB="0" anchor="ctr"/>
                </a:tc>
                <a:tc>
                  <a:txBody>
                    <a:bodyPr/>
                    <a:lstStyle/>
                    <a:p>
                      <a:pPr marL="0" algn="ctr" defTabSz="914400" rtl="0" eaLnBrk="1" fontAlgn="t" latinLnBrk="0" hangingPunct="1"/>
                      <a:r>
                        <a:rPr lang="en-US" sz="1400" b="1" i="0" u="none" strike="noStrike" kern="1200" dirty="0">
                          <a:solidFill>
                            <a:srgbClr val="002060"/>
                          </a:solidFill>
                          <a:effectLst/>
                          <a:latin typeface="+mj-lt"/>
                          <a:ea typeface="+mn-ea"/>
                          <a:cs typeface="+mn-cs"/>
                        </a:rPr>
                        <a:t>55%</a:t>
                      </a:r>
                    </a:p>
                  </a:txBody>
                  <a:tcPr marL="9525" marR="9525" marT="9525" marB="0" anchor="ctr"/>
                </a:tc>
              </a:tr>
            </a:tbl>
          </a:graphicData>
        </a:graphic>
      </p:graphicFrame>
    </p:spTree>
    <p:extLst>
      <p:ext uri="{BB962C8B-B14F-4D97-AF65-F5344CB8AC3E}">
        <p14:creationId xmlns:p14="http://schemas.microsoft.com/office/powerpoint/2010/main" val="3385821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Ombudsmen </a:t>
            </a:r>
            <a:endParaRPr lang="en-US" dirty="0"/>
          </a:p>
        </p:txBody>
      </p:sp>
      <p:sp>
        <p:nvSpPr>
          <p:cNvPr id="4" name="Content Placeholder 3"/>
          <p:cNvSpPr>
            <a:spLocks noGrp="1"/>
          </p:cNvSpPr>
          <p:nvPr>
            <p:ph sz="quarter" idx="13"/>
          </p:nvPr>
        </p:nvSpPr>
        <p:spPr/>
        <p:txBody>
          <a:bodyPr/>
          <a:lstStyle/>
          <a:p>
            <a:r>
              <a:rPr lang="en-US" dirty="0" smtClean="0"/>
              <a:t>Data: Volunteer </a:t>
            </a:r>
            <a:r>
              <a:rPr lang="en-US" dirty="0" smtClean="0"/>
              <a:t>Ombudsman Survey</a:t>
            </a:r>
            <a:endParaRPr lang="en-US" dirty="0"/>
          </a:p>
        </p:txBody>
      </p:sp>
      <p:graphicFrame>
        <p:nvGraphicFramePr>
          <p:cNvPr id="7" name="Content Placeholder 4" descr="This table shows volunteer Ombudsmen's reports of satisfaction with their role as Ombudsmen. Almost all volunteers reported being “very satisfied” or “somewhat satisfied” with their role as volunteer Ombudsmen."/>
          <p:cNvGraphicFramePr>
            <a:graphicFrameLocks/>
          </p:cNvGraphicFramePr>
          <p:nvPr>
            <p:extLst>
              <p:ext uri="{D42A27DB-BD31-4B8C-83A1-F6EECF244321}">
                <p14:modId xmlns:p14="http://schemas.microsoft.com/office/powerpoint/2010/main" val="3203624982"/>
              </p:ext>
            </p:extLst>
          </p:nvPr>
        </p:nvGraphicFramePr>
        <p:xfrm>
          <a:off x="457245" y="1691684"/>
          <a:ext cx="8046632" cy="2225040"/>
        </p:xfrm>
        <a:graphic>
          <a:graphicData uri="http://schemas.openxmlformats.org/drawingml/2006/table">
            <a:tbl>
              <a:tblPr firstRow="1" bandRow="1">
                <a:tableStyleId>{5C22544A-7EE6-4342-B048-85BDC9FD1C3A}</a:tableStyleId>
              </a:tblPr>
              <a:tblGrid>
                <a:gridCol w="5605520"/>
                <a:gridCol w="2441112"/>
              </a:tblGrid>
              <a:tr h="370840">
                <a:tc>
                  <a:txBody>
                    <a:bodyPr/>
                    <a:lstStyle/>
                    <a:p>
                      <a:pPr marL="114300" indent="0" algn="l" defTabSz="914400" rtl="0" eaLnBrk="1" fontAlgn="t" latinLnBrk="0" hangingPunct="1"/>
                      <a:r>
                        <a:rPr lang="en-US" sz="1600" kern="1200" dirty="0">
                          <a:solidFill>
                            <a:schemeClr val="bg1"/>
                          </a:solidFill>
                          <a:latin typeface="+mn-lt"/>
                          <a:ea typeface="+mn-ea"/>
                          <a:cs typeface="+mn-cs"/>
                        </a:rPr>
                        <a:t>Job satisfaction as an Ombudsman</a:t>
                      </a:r>
                    </a:p>
                  </a:txBody>
                  <a:tcPr marL="9525" marR="9525" marT="9525" marB="0" anchor="ctr"/>
                </a:tc>
                <a:tc>
                  <a:txBody>
                    <a:bodyPr/>
                    <a:lstStyle/>
                    <a:p>
                      <a:pPr marL="0" algn="ctr" defTabSz="914400" rtl="0" eaLnBrk="1" fontAlgn="t" latinLnBrk="0" hangingPunct="1"/>
                      <a:r>
                        <a:rPr lang="en-US" sz="1600" kern="1200" dirty="0" smtClean="0">
                          <a:solidFill>
                            <a:schemeClr val="bg1"/>
                          </a:solidFill>
                          <a:latin typeface="+mn-lt"/>
                          <a:ea typeface="+mn-ea"/>
                          <a:cs typeface="+mn-cs"/>
                        </a:rPr>
                        <a:t>Volunteer Ombudsmen</a:t>
                      </a:r>
                      <a:endParaRPr lang="en-US" sz="1600" kern="1200" dirty="0">
                        <a:solidFill>
                          <a:schemeClr val="bg1"/>
                        </a:solidFill>
                        <a:latin typeface="+mn-lt"/>
                        <a:ea typeface="+mn-ea"/>
                        <a:cs typeface="+mn-cs"/>
                      </a:endParaRP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Very satisfied</a:t>
                      </a:r>
                    </a:p>
                  </a:txBody>
                  <a:tcPr marL="9525" marR="9525" marT="9525" marB="0" anchor="ctr"/>
                </a:tc>
                <a:tc>
                  <a:txBody>
                    <a:bodyPr/>
                    <a:lstStyle/>
                    <a:p>
                      <a:pPr marL="0" algn="ctr" defTabSz="914400" rtl="0" eaLnBrk="1" fontAlgn="t" latinLnBrk="0" hangingPunct="1"/>
                      <a:r>
                        <a:rPr lang="en-US" sz="1600" kern="1200">
                          <a:solidFill>
                            <a:schemeClr val="dk1"/>
                          </a:solidFill>
                          <a:latin typeface="+mn-lt"/>
                          <a:ea typeface="+mn-ea"/>
                          <a:cs typeface="+mn-cs"/>
                        </a:rPr>
                        <a:t>66%</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Somewhat satisfied</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26%</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Neutral</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4%</a:t>
                      </a:r>
                    </a:p>
                  </a:txBody>
                  <a:tcPr marL="9525" marR="9525" marT="9525" marB="0" anchor="ctr"/>
                </a:tc>
              </a:tr>
              <a:tr h="370840">
                <a:tc>
                  <a:txBody>
                    <a:bodyPr/>
                    <a:lstStyle/>
                    <a:p>
                      <a:pPr marL="114300" indent="0" algn="l" defTabSz="914400" rtl="0" eaLnBrk="1" fontAlgn="t" latinLnBrk="0" hangingPunct="1"/>
                      <a:r>
                        <a:rPr lang="en-US" sz="1600" kern="1200">
                          <a:solidFill>
                            <a:schemeClr val="dk1"/>
                          </a:solidFill>
                          <a:latin typeface="+mn-lt"/>
                          <a:ea typeface="+mn-ea"/>
                          <a:cs typeface="+mn-cs"/>
                        </a:rPr>
                        <a:t>Somewhat dissatisfied</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3%</a:t>
                      </a:r>
                    </a:p>
                  </a:txBody>
                  <a:tcPr marL="9525" marR="9525" marT="9525" marB="0" anchor="ctr"/>
                </a:tc>
              </a:tr>
              <a:tr h="370840">
                <a:tc>
                  <a:txBody>
                    <a:bodyPr/>
                    <a:lstStyle/>
                    <a:p>
                      <a:pPr marL="114300" indent="0" algn="l" defTabSz="914400" rtl="0" eaLnBrk="1" fontAlgn="t" latinLnBrk="0" hangingPunct="1"/>
                      <a:r>
                        <a:rPr lang="en-US" sz="1600" kern="1200" dirty="0">
                          <a:solidFill>
                            <a:schemeClr val="dk1"/>
                          </a:solidFill>
                          <a:latin typeface="+mn-lt"/>
                          <a:ea typeface="+mn-ea"/>
                          <a:cs typeface="+mn-cs"/>
                        </a:rPr>
                        <a:t>Very dissatisfied</a:t>
                      </a:r>
                    </a:p>
                  </a:txBody>
                  <a:tcPr marL="9525" marR="9525" marT="9525" marB="0" anchor="ctr"/>
                </a:tc>
                <a:tc>
                  <a:txBody>
                    <a:bodyPr/>
                    <a:lstStyle/>
                    <a:p>
                      <a:pPr marL="0" algn="ctr" defTabSz="914400" rtl="0" eaLnBrk="1" fontAlgn="t" latinLnBrk="0" hangingPunct="1"/>
                      <a:r>
                        <a:rPr lang="en-US" sz="1600" kern="1200" dirty="0">
                          <a:solidFill>
                            <a:schemeClr val="dk1"/>
                          </a:solidFill>
                          <a:latin typeface="+mn-lt"/>
                          <a:ea typeface="+mn-ea"/>
                          <a:cs typeface="+mn-cs"/>
                        </a:rPr>
                        <a:t>1%</a:t>
                      </a:r>
                    </a:p>
                  </a:txBody>
                  <a:tcPr marL="9525" marR="9525" marT="9525" marB="0" anchor="ctr"/>
                </a:tc>
              </a:tr>
            </a:tbl>
          </a:graphicData>
        </a:graphic>
      </p:graphicFrame>
    </p:spTree>
    <p:extLst>
      <p:ext uri="{BB962C8B-B14F-4D97-AF65-F5344CB8AC3E}">
        <p14:creationId xmlns:p14="http://schemas.microsoft.com/office/powerpoint/2010/main" val="806675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Outcome Evaluation</a:t>
            </a:r>
            <a:endParaRPr lang="en-US" dirty="0"/>
          </a:p>
        </p:txBody>
      </p:sp>
    </p:spTree>
    <p:extLst>
      <p:ext uri="{BB962C8B-B14F-4D97-AF65-F5344CB8AC3E}">
        <p14:creationId xmlns:p14="http://schemas.microsoft.com/office/powerpoint/2010/main" val="2783166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4" name="Content Placeholder 3"/>
          <p:cNvSpPr>
            <a:spLocks noGrp="1"/>
          </p:cNvSpPr>
          <p:nvPr>
            <p:ph sz="quarter" idx="13"/>
          </p:nvPr>
        </p:nvSpPr>
        <p:spPr/>
        <p:txBody>
          <a:bodyPr/>
          <a:lstStyle/>
          <a:p>
            <a:r>
              <a:rPr lang="en-US" dirty="0" smtClean="0"/>
              <a:t>Upcoming Evaluation Activities</a:t>
            </a:r>
            <a:endParaRPr lang="en-US" dirty="0"/>
          </a:p>
        </p:txBody>
      </p:sp>
      <p:sp>
        <p:nvSpPr>
          <p:cNvPr id="3" name="Content Placeholder 2"/>
          <p:cNvSpPr>
            <a:spLocks noGrp="1"/>
          </p:cNvSpPr>
          <p:nvPr>
            <p:ph sz="quarter" idx="11"/>
          </p:nvPr>
        </p:nvSpPr>
        <p:spPr/>
        <p:txBody>
          <a:bodyPr/>
          <a:lstStyle/>
          <a:p>
            <a:r>
              <a:rPr lang="en-US" b="1" dirty="0" smtClean="0"/>
              <a:t>Outcome Evaluation</a:t>
            </a:r>
          </a:p>
          <a:p>
            <a:pPr lvl="1"/>
            <a:r>
              <a:rPr lang="en-US" dirty="0" smtClean="0"/>
              <a:t>National </a:t>
            </a:r>
            <a:r>
              <a:rPr lang="en-US" dirty="0"/>
              <a:t>Post-Acute and Long-Term Care Study (NPALS</a:t>
            </a:r>
            <a:r>
              <a:rPr lang="en-US" dirty="0" smtClean="0"/>
              <a:t>)</a:t>
            </a:r>
          </a:p>
          <a:p>
            <a:pPr lvl="2"/>
            <a:r>
              <a:rPr lang="en-US" dirty="0" smtClean="0"/>
              <a:t>NORC at the University if Chicago developed two survey items to be included in the 2020 NPALS.</a:t>
            </a:r>
            <a:endParaRPr lang="en-US" dirty="0"/>
          </a:p>
          <a:p>
            <a:pPr lvl="1">
              <a:spcBef>
                <a:spcPts val="300"/>
              </a:spcBef>
            </a:pPr>
            <a:r>
              <a:rPr lang="en-US" dirty="0" smtClean="0"/>
              <a:t>Surveys </a:t>
            </a:r>
          </a:p>
          <a:p>
            <a:pPr lvl="2">
              <a:spcBef>
                <a:spcPts val="300"/>
              </a:spcBef>
            </a:pPr>
            <a:r>
              <a:rPr lang="en-US" sz="1400" dirty="0" smtClean="0"/>
              <a:t>SUA Directors</a:t>
            </a:r>
          </a:p>
          <a:p>
            <a:pPr lvl="2">
              <a:spcBef>
                <a:spcPts val="300"/>
              </a:spcBef>
            </a:pPr>
            <a:r>
              <a:rPr lang="en-US" sz="1400" dirty="0" smtClean="0"/>
              <a:t>Former Ombudsmen </a:t>
            </a:r>
          </a:p>
          <a:p>
            <a:pPr lvl="2">
              <a:spcBef>
                <a:spcPts val="300"/>
              </a:spcBef>
            </a:pPr>
            <a:r>
              <a:rPr lang="en-US" sz="1400" dirty="0" smtClean="0"/>
              <a:t>Facility Administrators </a:t>
            </a:r>
          </a:p>
          <a:p>
            <a:pPr lvl="1">
              <a:spcBef>
                <a:spcPts val="300"/>
              </a:spcBef>
            </a:pPr>
            <a:r>
              <a:rPr lang="en-US" dirty="0" smtClean="0"/>
              <a:t>Focus Groups</a:t>
            </a:r>
          </a:p>
          <a:p>
            <a:pPr lvl="2">
              <a:spcBef>
                <a:spcPts val="300"/>
              </a:spcBef>
            </a:pPr>
            <a:r>
              <a:rPr lang="en-US" sz="1400" dirty="0"/>
              <a:t>Facility Staff </a:t>
            </a:r>
          </a:p>
          <a:p>
            <a:pPr lvl="2">
              <a:spcBef>
                <a:spcPts val="300"/>
              </a:spcBef>
            </a:pPr>
            <a:r>
              <a:rPr lang="en-US" sz="1400" dirty="0"/>
              <a:t>Stakeholders </a:t>
            </a:r>
          </a:p>
          <a:p>
            <a:pPr lvl="2">
              <a:spcBef>
                <a:spcPts val="300"/>
              </a:spcBef>
            </a:pPr>
            <a:r>
              <a:rPr lang="en-US" sz="1400" dirty="0"/>
              <a:t>Residents </a:t>
            </a:r>
          </a:p>
        </p:txBody>
      </p:sp>
    </p:spTree>
    <p:extLst>
      <p:ext uri="{BB962C8B-B14F-4D97-AF65-F5344CB8AC3E}">
        <p14:creationId xmlns:p14="http://schemas.microsoft.com/office/powerpoint/2010/main" val="3925488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9" name="Text Placeholder 8"/>
          <p:cNvSpPr>
            <a:spLocks noGrp="1"/>
          </p:cNvSpPr>
          <p:nvPr>
            <p:ph type="body" idx="1"/>
          </p:nvPr>
        </p:nvSpPr>
        <p:spPr/>
        <p:txBody>
          <a:bodyPr/>
          <a:lstStyle/>
          <a:p>
            <a:r>
              <a:rPr lang="en-US" dirty="0" smtClean="0">
                <a:solidFill>
                  <a:srgbClr val="000000"/>
                </a:solidFill>
              </a:rPr>
              <a:t>Kim Nguyen, PhD	</a:t>
            </a:r>
          </a:p>
          <a:p>
            <a:r>
              <a:rPr lang="en-US" dirty="0" smtClean="0">
                <a:solidFill>
                  <a:srgbClr val="000000"/>
                </a:solidFill>
              </a:rPr>
              <a:t>301-634-9495</a:t>
            </a:r>
          </a:p>
          <a:p>
            <a:r>
              <a:rPr lang="en-US" dirty="0" smtClean="0">
                <a:solidFill>
                  <a:srgbClr val="000000"/>
                </a:solidFill>
                <a:hlinkClick r:id="rId3"/>
              </a:rPr>
              <a:t>nguyen-kim@norc.org </a:t>
            </a:r>
            <a:endParaRPr lang="en-US" dirty="0">
              <a:solidFill>
                <a:srgbClr val="000000"/>
              </a:solidFill>
            </a:endParaRPr>
          </a:p>
        </p:txBody>
      </p:sp>
    </p:spTree>
    <p:extLst>
      <p:ext uri="{BB962C8B-B14F-4D97-AF65-F5344CB8AC3E}">
        <p14:creationId xmlns:p14="http://schemas.microsoft.com/office/powerpoint/2010/main" val="19668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a:xfrm>
            <a:off x="457200" y="1234464"/>
            <a:ext cx="8153400" cy="4419600"/>
          </a:xfrm>
        </p:spPr>
        <p:txBody>
          <a:bodyPr/>
          <a:lstStyle/>
          <a:p>
            <a:pPr>
              <a:buClrTx/>
            </a:pPr>
            <a:r>
              <a:rPr lang="en-US" sz="2200" dirty="0" smtClean="0">
                <a:solidFill>
                  <a:srgbClr val="4A4541"/>
                </a:solidFill>
              </a:rPr>
              <a:t>The LTCOP is administered by the Administration on Aging</a:t>
            </a:r>
          </a:p>
          <a:p>
            <a:pPr>
              <a:buClrTx/>
            </a:pPr>
            <a:r>
              <a:rPr lang="en-US" sz="2200" dirty="0" smtClean="0">
                <a:solidFill>
                  <a:srgbClr val="4A4541"/>
                </a:solidFill>
              </a:rPr>
              <a:t>Each </a:t>
            </a:r>
            <a:r>
              <a:rPr lang="en-US" sz="2200" dirty="0">
                <a:solidFill>
                  <a:srgbClr val="4A4541"/>
                </a:solidFill>
              </a:rPr>
              <a:t>state has an Office of the </a:t>
            </a:r>
            <a:r>
              <a:rPr lang="en-US" sz="2200" dirty="0" smtClean="0">
                <a:solidFill>
                  <a:srgbClr val="4A4541"/>
                </a:solidFill>
              </a:rPr>
              <a:t>Long-Term Care Ombudsman. </a:t>
            </a:r>
          </a:p>
          <a:p>
            <a:pPr lvl="1">
              <a:buClrTx/>
            </a:pPr>
            <a:r>
              <a:rPr lang="en-US" dirty="0" smtClean="0">
                <a:solidFill>
                  <a:srgbClr val="4A4541"/>
                </a:solidFill>
              </a:rPr>
              <a:t>53 programs, including Guam, Puerto Rico, and Washington DC. Each Office is led by a State Long-Term Care Ombudsman.</a:t>
            </a:r>
          </a:p>
          <a:p>
            <a:pPr>
              <a:buClrTx/>
            </a:pPr>
            <a:r>
              <a:rPr lang="en-US" sz="2200" dirty="0" smtClean="0">
                <a:solidFill>
                  <a:srgbClr val="4A4541"/>
                </a:solidFill>
              </a:rPr>
              <a:t>Ombudsmen/Representatives of the Office are advocates for residents of long-term care facilities. </a:t>
            </a:r>
          </a:p>
          <a:p>
            <a:pPr lvl="1">
              <a:buClrTx/>
            </a:pPr>
            <a:r>
              <a:rPr lang="en-US" dirty="0" smtClean="0">
                <a:solidFill>
                  <a:srgbClr val="4A4541"/>
                </a:solidFill>
              </a:rPr>
              <a:t>1,319 paid program staff (FTE) in 2017</a:t>
            </a:r>
          </a:p>
          <a:p>
            <a:pPr lvl="1">
              <a:buClrTx/>
            </a:pPr>
            <a:r>
              <a:rPr lang="en-US" dirty="0" smtClean="0">
                <a:solidFill>
                  <a:srgbClr val="4A4541"/>
                </a:solidFill>
              </a:rPr>
              <a:t>523 designated local Ombudsman entities in 2017</a:t>
            </a:r>
            <a:endParaRPr lang="en-US" dirty="0">
              <a:solidFill>
                <a:srgbClr val="4A4541"/>
              </a:solidFill>
            </a:endParaRPr>
          </a:p>
          <a:p>
            <a:pPr>
              <a:buClrTx/>
            </a:pPr>
            <a:r>
              <a:rPr lang="en-US" sz="2200" dirty="0" smtClean="0">
                <a:solidFill>
                  <a:srgbClr val="4A4541"/>
                </a:solidFill>
              </a:rPr>
              <a:t>A large volunteer workforce supports the program to maintain a presence in facilities.</a:t>
            </a:r>
          </a:p>
          <a:p>
            <a:pPr lvl="1">
              <a:buClrTx/>
            </a:pPr>
            <a:r>
              <a:rPr lang="en-US" dirty="0" smtClean="0">
                <a:solidFill>
                  <a:srgbClr val="4A4541"/>
                </a:solidFill>
              </a:rPr>
              <a:t>6,625 certified volunteers in 2017</a:t>
            </a:r>
            <a:endParaRPr lang="en-US" dirty="0">
              <a:solidFill>
                <a:srgbClr val="4A4541"/>
              </a:solidFill>
            </a:endParaRPr>
          </a:p>
          <a:p>
            <a:pPr>
              <a:buClrTx/>
            </a:pPr>
            <a:endParaRPr lang="en-US" dirty="0">
              <a:solidFill>
                <a:srgbClr val="4A4541"/>
              </a:solidFill>
            </a:endParaRPr>
          </a:p>
        </p:txBody>
      </p:sp>
    </p:spTree>
    <p:extLst>
      <p:ext uri="{BB962C8B-B14F-4D97-AF65-F5344CB8AC3E}">
        <p14:creationId xmlns:p14="http://schemas.microsoft.com/office/powerpoint/2010/main" val="414542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Evaluation Team </a:t>
            </a:r>
            <a:endParaRPr lang="en-US" dirty="0"/>
          </a:p>
        </p:txBody>
      </p:sp>
      <p:sp>
        <p:nvSpPr>
          <p:cNvPr id="2" name="Content Placeholder 1"/>
          <p:cNvSpPr>
            <a:spLocks noGrp="1"/>
          </p:cNvSpPr>
          <p:nvPr>
            <p:ph sz="quarter" idx="13"/>
          </p:nvPr>
        </p:nvSpPr>
        <p:spPr/>
        <p:txBody>
          <a:bodyPr/>
          <a:lstStyle/>
          <a:p>
            <a:r>
              <a:rPr lang="en-US" dirty="0" smtClean="0"/>
              <a:t>Process Evaluation and Special Studies Related to the LTCOP</a:t>
            </a:r>
            <a:endParaRPr lang="en-US" dirty="0"/>
          </a:p>
        </p:txBody>
      </p:sp>
      <p:sp>
        <p:nvSpPr>
          <p:cNvPr id="6" name="Content Placeholder 5"/>
          <p:cNvSpPr>
            <a:spLocks noGrp="1"/>
          </p:cNvSpPr>
          <p:nvPr>
            <p:ph sz="quarter" idx="11"/>
          </p:nvPr>
        </p:nvSpPr>
        <p:spPr/>
        <p:txBody>
          <a:bodyPr/>
          <a:lstStyle/>
          <a:p>
            <a:r>
              <a:rPr lang="en-US" dirty="0" smtClean="0"/>
              <a:t>NORC at the University of Chicago (NORC Chicago)</a:t>
            </a:r>
          </a:p>
          <a:p>
            <a:r>
              <a:rPr lang="en-US" dirty="0" smtClean="0"/>
              <a:t>National Consumer Voice for Quality Long-Term Care (Consumer Voice)</a:t>
            </a:r>
          </a:p>
          <a:p>
            <a:r>
              <a:rPr lang="en-US" dirty="0" smtClean="0"/>
              <a:t>Brooke Hollister, PhD, University of California, San Francisco</a:t>
            </a:r>
          </a:p>
          <a:p>
            <a:r>
              <a:rPr lang="en-US" dirty="0" err="1" smtClean="0"/>
              <a:t>Helaine</a:t>
            </a:r>
            <a:r>
              <a:rPr lang="en-US" dirty="0" smtClean="0"/>
              <a:t> Resnick, PhD, </a:t>
            </a:r>
            <a:r>
              <a:rPr lang="en-US" dirty="0" err="1" smtClean="0"/>
              <a:t>Resnick</a:t>
            </a:r>
            <a:r>
              <a:rPr lang="en-US" dirty="0" smtClean="0"/>
              <a:t>, </a:t>
            </a:r>
            <a:r>
              <a:rPr lang="en-US" dirty="0" err="1" smtClean="0"/>
              <a:t>Chodorow</a:t>
            </a:r>
            <a:r>
              <a:rPr lang="en-US" dirty="0" smtClean="0"/>
              <a:t> &amp; Associates</a:t>
            </a:r>
          </a:p>
          <a:p>
            <a:r>
              <a:rPr lang="en-US" dirty="0" smtClean="0"/>
              <a:t>William Benson, Health Benefits ABCs</a:t>
            </a:r>
          </a:p>
          <a:p>
            <a:r>
              <a:rPr lang="en-US" dirty="0" smtClean="0"/>
              <a:t>Human Services Research Institute (HSRI)</a:t>
            </a:r>
          </a:p>
          <a:p>
            <a:endParaRPr lang="en-US" dirty="0" smtClean="0"/>
          </a:p>
          <a:p>
            <a:pPr marL="457200" lvl="1" indent="0">
              <a:buNone/>
            </a:pPr>
            <a:endParaRPr lang="en-US" dirty="0"/>
          </a:p>
        </p:txBody>
      </p:sp>
    </p:spTree>
    <p:extLst>
      <p:ext uri="{BB962C8B-B14F-4D97-AF65-F5344CB8AC3E}">
        <p14:creationId xmlns:p14="http://schemas.microsoft.com/office/powerpoint/2010/main" val="2992052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Evaluation and Special Studies Related to the LTCOP</a:t>
            </a:r>
          </a:p>
        </p:txBody>
      </p:sp>
      <p:sp>
        <p:nvSpPr>
          <p:cNvPr id="2" name="Content Placeholder 1"/>
          <p:cNvSpPr>
            <a:spLocks noGrp="1"/>
          </p:cNvSpPr>
          <p:nvPr>
            <p:ph sz="quarter" idx="13"/>
          </p:nvPr>
        </p:nvSpPr>
        <p:spPr/>
        <p:txBody>
          <a:bodyPr/>
          <a:lstStyle/>
          <a:p>
            <a:r>
              <a:rPr lang="en-US" dirty="0" smtClean="0"/>
              <a:t>Research Questions</a:t>
            </a:r>
            <a:endParaRPr lang="en-US" dirty="0"/>
          </a:p>
        </p:txBody>
      </p:sp>
      <p:sp>
        <p:nvSpPr>
          <p:cNvPr id="6" name="Content Placeholder 5"/>
          <p:cNvSpPr>
            <a:spLocks noGrp="1"/>
          </p:cNvSpPr>
          <p:nvPr>
            <p:ph sz="quarter" idx="11"/>
          </p:nvPr>
        </p:nvSpPr>
        <p:spPr/>
        <p:txBody>
          <a:bodyPr/>
          <a:lstStyle/>
          <a:p>
            <a:r>
              <a:rPr lang="en-US" dirty="0" smtClean="0"/>
              <a:t>How </a:t>
            </a:r>
            <a:r>
              <a:rPr lang="en-US" dirty="0"/>
              <a:t>is the LTCOP structured and how does it operate </a:t>
            </a:r>
            <a:r>
              <a:rPr lang="en-US" dirty="0" smtClean="0"/>
              <a:t>at the </a:t>
            </a:r>
            <a:r>
              <a:rPr lang="en-US" dirty="0"/>
              <a:t>local, State, and Federal </a:t>
            </a:r>
            <a:r>
              <a:rPr lang="en-US" dirty="0" smtClean="0"/>
              <a:t>levels?</a:t>
            </a:r>
          </a:p>
          <a:p>
            <a:r>
              <a:rPr lang="en-US" dirty="0" smtClean="0"/>
              <a:t>How </a:t>
            </a:r>
            <a:r>
              <a:rPr lang="en-US" dirty="0"/>
              <a:t>do LTCOPs use existing resources to </a:t>
            </a:r>
            <a:r>
              <a:rPr lang="en-US" dirty="0" smtClean="0"/>
              <a:t>resolve problems </a:t>
            </a:r>
            <a:r>
              <a:rPr lang="en-US" dirty="0"/>
              <a:t>of individual residents and to bring </a:t>
            </a:r>
            <a:r>
              <a:rPr lang="en-US" dirty="0" smtClean="0"/>
              <a:t>about changes </a:t>
            </a:r>
            <a:r>
              <a:rPr lang="en-US" dirty="0"/>
              <a:t>at the facility and </a:t>
            </a:r>
            <a:r>
              <a:rPr lang="en-US" dirty="0" smtClean="0"/>
              <a:t>local</a:t>
            </a:r>
            <a:r>
              <a:rPr lang="en-US" dirty="0"/>
              <a:t>, State, </a:t>
            </a:r>
            <a:r>
              <a:rPr lang="en-US" dirty="0" smtClean="0"/>
              <a:t>and Federal </a:t>
            </a:r>
            <a:r>
              <a:rPr lang="en-US" dirty="0"/>
              <a:t>levels that will improve the quality of </a:t>
            </a:r>
            <a:r>
              <a:rPr lang="en-US" dirty="0" smtClean="0"/>
              <a:t>services available/ provided?</a:t>
            </a:r>
          </a:p>
          <a:p>
            <a:r>
              <a:rPr lang="en-US" dirty="0" smtClean="0"/>
              <a:t>With </a:t>
            </a:r>
            <a:r>
              <a:rPr lang="en-US" dirty="0"/>
              <a:t>whom do LTCOPs partner, and how do LTCOPs </a:t>
            </a:r>
            <a:r>
              <a:rPr lang="en-US" dirty="0" smtClean="0"/>
              <a:t>work with </a:t>
            </a:r>
            <a:r>
              <a:rPr lang="en-US" dirty="0"/>
              <a:t>partner </a:t>
            </a:r>
            <a:r>
              <a:rPr lang="en-US" dirty="0" smtClean="0"/>
              <a:t>programs?</a:t>
            </a:r>
          </a:p>
          <a:p>
            <a:r>
              <a:rPr lang="en-US" dirty="0" smtClean="0"/>
              <a:t>How </a:t>
            </a:r>
            <a:r>
              <a:rPr lang="en-US" dirty="0"/>
              <a:t>does the LTCOP provide feedback on </a:t>
            </a:r>
            <a:r>
              <a:rPr lang="en-US" dirty="0" smtClean="0"/>
              <a:t>successful practices </a:t>
            </a:r>
            <a:r>
              <a:rPr lang="en-US" dirty="0"/>
              <a:t>and areas for improvement?</a:t>
            </a:r>
          </a:p>
        </p:txBody>
      </p:sp>
    </p:spTree>
    <p:extLst>
      <p:ext uri="{BB962C8B-B14F-4D97-AF65-F5344CB8AC3E}">
        <p14:creationId xmlns:p14="http://schemas.microsoft.com/office/powerpoint/2010/main" val="140741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 </a:t>
            </a:r>
            <a:endParaRPr lang="en-US" dirty="0"/>
          </a:p>
        </p:txBody>
      </p:sp>
      <p:sp>
        <p:nvSpPr>
          <p:cNvPr id="2" name="Content Placeholder 1"/>
          <p:cNvSpPr>
            <a:spLocks noGrp="1"/>
          </p:cNvSpPr>
          <p:nvPr>
            <p:ph sz="quarter" idx="13"/>
          </p:nvPr>
        </p:nvSpPr>
        <p:spPr/>
        <p:txBody>
          <a:bodyPr/>
          <a:lstStyle/>
          <a:p>
            <a:r>
              <a:rPr lang="en-US" dirty="0" smtClean="0"/>
              <a:t>Process Evaluation and Special Studies Related to the LTCOP</a:t>
            </a:r>
            <a:endParaRPr lang="en-US" dirty="0"/>
          </a:p>
        </p:txBody>
      </p:sp>
      <p:sp>
        <p:nvSpPr>
          <p:cNvPr id="6" name="Content Placeholder 5"/>
          <p:cNvSpPr>
            <a:spLocks noGrp="1"/>
          </p:cNvSpPr>
          <p:nvPr>
            <p:ph sz="quarter" idx="11"/>
          </p:nvPr>
        </p:nvSpPr>
        <p:spPr/>
        <p:txBody>
          <a:bodyPr/>
          <a:lstStyle/>
          <a:p>
            <a:r>
              <a:rPr lang="en-US" dirty="0" smtClean="0"/>
              <a:t>Round 1 Data Collection (2017)</a:t>
            </a:r>
          </a:p>
          <a:p>
            <a:pPr lvl="1"/>
            <a:r>
              <a:rPr lang="en-US" dirty="0" smtClean="0"/>
              <a:t>Telephone Interviews</a:t>
            </a:r>
          </a:p>
          <a:p>
            <a:pPr lvl="2"/>
            <a:r>
              <a:rPr lang="en-US" dirty="0" smtClean="0"/>
              <a:t>Federal Staff (5) </a:t>
            </a:r>
            <a:endParaRPr lang="en-US" b="1" dirty="0" smtClean="0">
              <a:solidFill>
                <a:srgbClr val="00B050"/>
              </a:solidFill>
            </a:endParaRPr>
          </a:p>
          <a:p>
            <a:pPr lvl="2"/>
            <a:r>
              <a:rPr lang="en-US" dirty="0" smtClean="0"/>
              <a:t>Stakeholders (19</a:t>
            </a:r>
            <a:r>
              <a:rPr lang="en-US" dirty="0"/>
              <a:t>) </a:t>
            </a:r>
            <a:endParaRPr lang="en-US" b="1" dirty="0" smtClean="0">
              <a:solidFill>
                <a:srgbClr val="00B050"/>
              </a:solidFill>
            </a:endParaRPr>
          </a:p>
          <a:p>
            <a:pPr lvl="2"/>
            <a:r>
              <a:rPr lang="en-US" dirty="0" smtClean="0"/>
              <a:t>State Ombudsmen (53</a:t>
            </a:r>
            <a:r>
              <a:rPr lang="en-US" dirty="0"/>
              <a:t>) </a:t>
            </a:r>
            <a:endParaRPr lang="en-US" b="1" dirty="0" smtClean="0">
              <a:solidFill>
                <a:srgbClr val="00B050"/>
              </a:solidFill>
            </a:endParaRPr>
          </a:p>
          <a:p>
            <a:r>
              <a:rPr lang="en-US" dirty="0" smtClean="0"/>
              <a:t>Round 2 Data Collection (2018)</a:t>
            </a:r>
          </a:p>
          <a:p>
            <a:pPr lvl="1"/>
            <a:r>
              <a:rPr lang="en-US" dirty="0" smtClean="0"/>
              <a:t>Online Surveys</a:t>
            </a:r>
          </a:p>
          <a:p>
            <a:pPr lvl="2"/>
            <a:r>
              <a:rPr lang="en-US" dirty="0" smtClean="0"/>
              <a:t>State Ombudsmen (52</a:t>
            </a:r>
            <a:r>
              <a:rPr lang="en-US" dirty="0"/>
              <a:t>) </a:t>
            </a:r>
            <a:endParaRPr lang="en-US" b="1" dirty="0" smtClean="0"/>
          </a:p>
          <a:p>
            <a:pPr lvl="2"/>
            <a:r>
              <a:rPr lang="en-US" dirty="0" smtClean="0"/>
              <a:t>Local Ombudsmen (497 in 27 states) </a:t>
            </a:r>
            <a:endParaRPr lang="en-US" b="1" dirty="0"/>
          </a:p>
          <a:p>
            <a:pPr lvl="2"/>
            <a:r>
              <a:rPr lang="en-US" dirty="0" smtClean="0"/>
              <a:t>Volunteers (711 volunteers in 26 states) </a:t>
            </a:r>
            <a:endParaRPr lang="en-US" b="1" dirty="0">
              <a:solidFill>
                <a:srgbClr val="00B050"/>
              </a:solidFill>
            </a:endParaRPr>
          </a:p>
        </p:txBody>
      </p:sp>
    </p:spTree>
    <p:extLst>
      <p:ext uri="{BB962C8B-B14F-4D97-AF65-F5344CB8AC3E}">
        <p14:creationId xmlns:p14="http://schemas.microsoft.com/office/powerpoint/2010/main" val="290187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C 2016">
  <a:themeElements>
    <a:clrScheme name="Custom 6">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2A2B2C"/>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NORC Document" ma:contentTypeID="0x010100FD9BAED10440624B8A8D63465D7A845F008FA68812F0823447B9CCB5FC05616FE1" ma:contentTypeVersion="8" ma:contentTypeDescription="Create a new document." ma:contentTypeScope="" ma:versionID="a83bed5e278b12f629f3c912438e30bc">
  <xsd:schema xmlns:xsd="http://www.w3.org/2001/XMLSchema" xmlns:xs="http://www.w3.org/2001/XMLSchema" xmlns:p="http://schemas.microsoft.com/office/2006/metadata/properties" xmlns:ns1="http://schemas.microsoft.com/sharepoint/v3" xmlns:ns2="2499937d-34f2-4984-8519-b47ecdf1611e" targetNamespace="http://schemas.microsoft.com/office/2006/metadata/properties" ma:root="true" ma:fieldsID="3e693a3efa5f61eb7919ad4bff08e886" ns1:_="" ns2:_="">
    <xsd:import namespace="http://schemas.microsoft.com/sharepoint/v3"/>
    <xsd:import namespace="2499937d-34f2-4984-8519-b47ecdf1611e"/>
    <xsd:element name="properties">
      <xsd:complexType>
        <xsd:sequence>
          <xsd:element name="documentManagement">
            <xsd:complexType>
              <xsd:all>
                <xsd:element ref="ns2:_dlc_DocId" minOccurs="0"/>
                <xsd:element ref="ns2:_dlc_DocIdUrl" minOccurs="0"/>
                <xsd:element ref="ns2:_dlc_DocIdPersistId" minOccurs="0"/>
                <xsd:element ref="ns2:ca158c5648a04dc4808402f5a087cd98" minOccurs="0"/>
                <xsd:element ref="ns2:What_x0020_Works" minOccurs="0"/>
                <xsd:element ref="ns2:TaxCatchAllLabel" minOccurs="0"/>
                <xsd:element ref="ns2:f44d96efa86d44769079842688e62a8c" minOccurs="0"/>
                <xsd:element ref="ns2:TaxCatchAll" minOccurs="0"/>
                <xsd:element ref="ns2:mae4ce8972fa4a61b77d60ba7dae5f43" minOccurs="0"/>
                <xsd:element ref="ns2:k33869f2622648e9a3da5991f8f52a42" minOccurs="0"/>
                <xsd:element ref="ns2:cf43212e36604384a5f53b543af41f9a" minOccurs="0"/>
                <xsd:element ref="ns1:AverageRating" minOccurs="0"/>
                <xsd:element ref="ns1:RatingCount" minOccurs="0"/>
                <xsd:element ref="ns2: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2"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24" nillable="true" ma:displayName="Number of Ratings" ma:decimals="0" ma:description="Number of ratings submitted" ma:internalName="RatingCount"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499937d-34f2-4984-8519-b47ecdf16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a158c5648a04dc4808402f5a087cd98" ma:index="11" nillable="true" ma:taxonomy="true" ma:internalName="ca158c5648a04dc4808402f5a087cd98" ma:taxonomyFieldName="Location_x0020_Tags" ma:displayName="Location Tags" ma:readOnly="false" ma:fieldId="{ca158c56-48a0-4dc4-8084-02f5a087cd98}" ma:taxonomyMulti="true" ma:sspId="a2f93836-8695-4ec8-8d1a-8c7c249cc417" ma:termSetId="2b3d1176-69f1-4582-8a1c-68dfcaa999e2" ma:anchorId="00000000-0000-0000-0000-000000000000" ma:open="false" ma:isKeyword="false">
      <xsd:complexType>
        <xsd:sequence>
          <xsd:element ref="pc:Terms" minOccurs="0" maxOccurs="1"/>
        </xsd:sequence>
      </xsd:complexType>
    </xsd:element>
    <xsd:element name="What_x0020_Works" ma:index="12" nillable="true" ma:displayName="What Works" ma:internalName="What_x0020_Works" ma:readOnly="false">
      <xsd:simpleType>
        <xsd:restriction base="dms:Boolean"/>
      </xsd:simpleType>
    </xsd:element>
    <xsd:element name="TaxCatchAllLabel" ma:index="13" nillable="true" ma:displayName="Taxonomy Catch All Column1" ma:hidden="true" ma:list="{f7e3fa1c-0c2c-4902-a397-eab62602bde6}" ma:internalName="TaxCatchAllLabel" ma:readOnly="true" ma:showField="CatchAllDataLabel"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f44d96efa86d44769079842688e62a8c" ma:index="14" nillable="true" ma:taxonomy="true" ma:internalName="f44d96efa86d44769079842688e62a8c" ma:taxonomyFieldName="Topic_x0020_Tags" ma:displayName="Topic Tags" ma:readOnly="false" ma:fieldId="{f44d96ef-a86d-4476-9079-842688e62a8c}" ma:taxonomyMulti="true" ma:sspId="a2f93836-8695-4ec8-8d1a-8c7c249cc417" ma:termSetId="1e3fc8c6-8339-4f2f-a8cc-9915e48d5eb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f7e3fa1c-0c2c-4902-a397-eab62602bde6}" ma:internalName="TaxCatchAll" ma:showField="CatchAllData"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mae4ce8972fa4a61b77d60ba7dae5f43" ma:index="17" nillable="true" ma:taxonomy="true" ma:internalName="mae4ce8972fa4a61b77d60ba7dae5f43" ma:taxonomyFieldName="Project_x0020_Tags" ma:displayName="Project Tags" ma:readOnly="false" ma:fieldId="{6ae4ce89-72fa-4a61-b77d-60ba7dae5f43}" ma:taxonomyMulti="true" ma:sspId="a2f93836-8695-4ec8-8d1a-8c7c249cc417" ma:termSetId="96c9a5c7-ff67-49e5-a6b8-e71e63ce4444" ma:anchorId="00000000-0000-0000-0000-000000000000" ma:open="false" ma:isKeyword="false">
      <xsd:complexType>
        <xsd:sequence>
          <xsd:element ref="pc:Terms" minOccurs="0" maxOccurs="1"/>
        </xsd:sequence>
      </xsd:complexType>
    </xsd:element>
    <xsd:element name="k33869f2622648e9a3da5991f8f52a42" ma:index="18" nillable="true" ma:taxonomy="true" ma:internalName="k33869f2622648e9a3da5991f8f52a42" ma:taxonomyFieldName="Document_x0020_Type" ma:displayName="Document Type" ma:readOnly="false" ma:fieldId="{433869f2-6226-48e9-a3da-5991f8f52a42}" ma:taxonomyMulti="true" ma:sspId="a2f93836-8695-4ec8-8d1a-8c7c249cc417" ma:termSetId="c3a143e5-b8fa-4c1e-87d8-e5b601e3f98f" ma:anchorId="00000000-0000-0000-0000-000000000000" ma:open="false" ma:isKeyword="false">
      <xsd:complexType>
        <xsd:sequence>
          <xsd:element ref="pc:Terms" minOccurs="0" maxOccurs="1"/>
        </xsd:sequence>
      </xsd:complexType>
    </xsd:element>
    <xsd:element name="cf43212e36604384a5f53b543af41f9a" ma:index="19" nillable="true" ma:taxonomy="true" ma:internalName="cf43212e36604384a5f53b543af41f9a" ma:taxonomyFieldName="Department_x0020_Tags" ma:displayName="Department Tags" ma:readOnly="false" ma:fieldId="{cf43212e-3660-4384-a5f5-3b543af41f9a}" ma:taxonomyMulti="true" ma:sspId="a2f93836-8695-4ec8-8d1a-8c7c249cc417" ma:termSetId="d7495742-5e4c-4a9d-9ba2-b23d9217a78f" ma:anchorId="00000000-0000-0000-0000-000000000000" ma:open="false" ma:isKeyword="false">
      <xsd:complexType>
        <xsd:sequence>
          <xsd:element ref="pc:Terms" minOccurs="0" maxOccurs="1"/>
        </xsd:sequence>
      </xsd:complexType>
    </xsd:element>
    <xsd:element name="Archive_x0020_Date" ma:index="26" nillable="true" ma:displayName="Archive Date" ma:format="DateOnly" ma:internalName="Archive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AverageRating xmlns="http://schemas.microsoft.com/sharepoint/v3" xsi:nil="true"/>
    <cf43212e36604384a5f53b543af41f9a xmlns="2499937d-34f2-4984-8519-b47ecdf1611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s>
    </cf43212e36604384a5f53b543af41f9a>
    <k33869f2622648e9a3da5991f8f52a42 xmlns="2499937d-34f2-4984-8519-b47ecdf1611e">
      <Terms xmlns="http://schemas.microsoft.com/office/infopath/2007/PartnerControls"/>
    </k33869f2622648e9a3da5991f8f52a42>
    <Archive_x0020_Date xmlns="2499937d-34f2-4984-8519-b47ecdf1611e">2016-10-05T05:00:00+00:00</Archive_x0020_Date>
    <mae4ce8972fa4a61b77d60ba7dae5f43 xmlns="2499937d-34f2-4984-8519-b47ecdf1611e">
      <Terms xmlns="http://schemas.microsoft.com/office/infopath/2007/PartnerControls"/>
    </mae4ce8972fa4a61b77d60ba7dae5f43>
    <TaxCatchAll xmlns="2499937d-34f2-4984-8519-b47ecdf1611e">
      <Value>63</Value>
    </TaxCatchAll>
    <ca158c5648a04dc4808402f5a087cd98 xmlns="2499937d-34f2-4984-8519-b47ecdf1611e">
      <Terms xmlns="http://schemas.microsoft.com/office/infopath/2007/PartnerControls"/>
    </ca158c5648a04dc4808402f5a087cd98>
    <f44d96efa86d44769079842688e62a8c xmlns="2499937d-34f2-4984-8519-b47ecdf1611e">
      <Terms xmlns="http://schemas.microsoft.com/office/infopath/2007/PartnerControls"/>
    </f44d96efa86d44769079842688e62a8c>
    <What_x0020_Works xmlns="2499937d-34f2-4984-8519-b47ecdf1611e">false</What_x0020_Works>
    <RatingCount xmlns="http://schemas.microsoft.com/sharepoint/v3" xsi:nil="true"/>
  </documentManagement>
</p:properties>
</file>

<file path=customXml/itemProps1.xml><?xml version="1.0" encoding="utf-8"?>
<ds:datastoreItem xmlns:ds="http://schemas.openxmlformats.org/officeDocument/2006/customXml" ds:itemID="{3652C612-C4E1-4B6D-A9F1-EBCE80115AA1}">
  <ds:schemaRefs>
    <ds:schemaRef ds:uri="http://schemas.microsoft.com/sharepoint/v3/contenttype/forms"/>
  </ds:schemaRefs>
</ds:datastoreItem>
</file>

<file path=customXml/itemProps2.xml><?xml version="1.0" encoding="utf-8"?>
<ds:datastoreItem xmlns:ds="http://schemas.openxmlformats.org/officeDocument/2006/customXml" ds:itemID="{A567C42D-04ED-4285-B7F6-9A98778630E0}">
  <ds:schemaRefs>
    <ds:schemaRef ds:uri="http://schemas.microsoft.com/sharepoint/events"/>
  </ds:schemaRefs>
</ds:datastoreItem>
</file>

<file path=customXml/itemProps3.xml><?xml version="1.0" encoding="utf-8"?>
<ds:datastoreItem xmlns:ds="http://schemas.openxmlformats.org/officeDocument/2006/customXml" ds:itemID="{79927E81-81E9-4AE3-ACCA-CE08D70EE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99937d-34f2-4984-8519-b47ecdf16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068973-7E75-4DE3-82DF-4AF7B14DCA0C}">
  <ds:schemaRefs>
    <ds:schemaRef ds:uri="http://schemas.microsoft.com/sharepoint/v3"/>
    <ds:schemaRef ds:uri="http://purl.org/dc/terms/"/>
    <ds:schemaRef ds:uri="http://schemas.openxmlformats.org/package/2006/metadata/core-properties"/>
    <ds:schemaRef ds:uri="2499937d-34f2-4984-8519-b47ecdf1611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40410</TotalTime>
  <Words>4391</Words>
  <Application>Microsoft Office PowerPoint</Application>
  <PresentationFormat>On-screen Show (4:3)</PresentationFormat>
  <Paragraphs>1155</Paragraphs>
  <Slides>58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ＭＳ Ｐゴシック</vt:lpstr>
      <vt:lpstr>Arial</vt:lpstr>
      <vt:lpstr>Calibri</vt:lpstr>
      <vt:lpstr>MS Mincho</vt:lpstr>
      <vt:lpstr>Times New Roman</vt:lpstr>
      <vt:lpstr>Wingdings</vt:lpstr>
      <vt:lpstr>NORC 2016</vt:lpstr>
      <vt:lpstr>Findings from the National Evaluation of the Long-Term Care Ombudsman Program</vt:lpstr>
      <vt:lpstr>Research on the LTCOP</vt:lpstr>
      <vt:lpstr>Research on the Ombudsman Program (1978-2019)</vt:lpstr>
      <vt:lpstr>National Evaluation of the LTCOP</vt:lpstr>
      <vt:lpstr>Overview of LTCOP</vt:lpstr>
      <vt:lpstr>Overview of LTCOP</vt:lpstr>
      <vt:lpstr>Evaluation Team </vt:lpstr>
      <vt:lpstr>Process Evaluation and Special Studies Related to the LTCOP</vt:lpstr>
      <vt:lpstr>Data Collection </vt:lpstr>
      <vt:lpstr>Process Evaluation and Special Studies Related to the LTCOP</vt:lpstr>
      <vt:lpstr>Individual Advocacy</vt:lpstr>
      <vt:lpstr>Individual Advocacy</vt:lpstr>
      <vt:lpstr>Program Goals for Visiting Facilities</vt:lpstr>
      <vt:lpstr>Facility Visit Decisions – Local Ombudsman Entities</vt:lpstr>
      <vt:lpstr>Nursing Home Visits</vt:lpstr>
      <vt:lpstr>Board and Care Home Visits</vt:lpstr>
      <vt:lpstr>Frequency of Facility Visits  </vt:lpstr>
      <vt:lpstr>Frequency of Facility Visits</vt:lpstr>
      <vt:lpstr>Time Spent at Facility</vt:lpstr>
      <vt:lpstr>Complaint Handling</vt:lpstr>
      <vt:lpstr>Effective Relationships with Facilities – Nursing Homes</vt:lpstr>
      <vt:lpstr>Effective Relationships with Facilities – Board and Care Homes</vt:lpstr>
      <vt:lpstr>Problems Accessing Residents in Facilities – Nursing Homes</vt:lpstr>
      <vt:lpstr>Problems Accessing Residents in Facilities – Board and Care Homes</vt:lpstr>
      <vt:lpstr>Program Resources</vt:lpstr>
      <vt:lpstr>Program Resources </vt:lpstr>
      <vt:lpstr>Systems Advocacy</vt:lpstr>
      <vt:lpstr>What is Systems Advocacy?</vt:lpstr>
      <vt:lpstr>Who Performs Systems Advocacy?</vt:lpstr>
      <vt:lpstr>Who Performs Systems Advocacy?</vt:lpstr>
      <vt:lpstr>Systems Advocacy Activities – Local Ombudsmen</vt:lpstr>
      <vt:lpstr>Systems Advocacy Activities - Volunteers</vt:lpstr>
      <vt:lpstr>Program Resources</vt:lpstr>
      <vt:lpstr>Program Resources </vt:lpstr>
      <vt:lpstr>Program Structure &amp; Placement</vt:lpstr>
      <vt:lpstr>Systems Advocacy and Program Autonomy  </vt:lpstr>
      <vt:lpstr>Training &amp; Support</vt:lpstr>
      <vt:lpstr>Orientation, Training, and Support</vt:lpstr>
      <vt:lpstr>Effectiveness of Orientation Training</vt:lpstr>
      <vt:lpstr>Effectiveness of Orientation Training</vt:lpstr>
      <vt:lpstr>Additional Training and Support Needs</vt:lpstr>
      <vt:lpstr>Ratings of National, State, and Local Entities</vt:lpstr>
      <vt:lpstr>Ratings of National, State, and Local Entities</vt:lpstr>
      <vt:lpstr>Ratings of National, State, and Local Entities</vt:lpstr>
      <vt:lpstr>Sufficiency of Resource Center Resources</vt:lpstr>
      <vt:lpstr>Sufficiency of Resource Center Resources</vt:lpstr>
      <vt:lpstr>Volunteers</vt:lpstr>
      <vt:lpstr>Volunteer Ombudsmen Profile</vt:lpstr>
      <vt:lpstr>Volunteer Ombudsmen </vt:lpstr>
      <vt:lpstr>Volunteer Ombudsmen </vt:lpstr>
      <vt:lpstr>Volunteer Ombudsmen </vt:lpstr>
      <vt:lpstr>Volunteer Ombudsmen </vt:lpstr>
      <vt:lpstr>Volunteer Ombudsmen </vt:lpstr>
      <vt:lpstr>Volunteer Ombudsmen </vt:lpstr>
      <vt:lpstr>Volunteer Ombudsmen </vt:lpstr>
      <vt:lpstr>Outcome Evaluation</vt:lpstr>
      <vt:lpstr>Looking Ahead</vt:lpstr>
      <vt:lpstr>Thank you</vt:lpstr>
    </vt:vector>
  </TitlesOfParts>
  <Manager>NORC at the Univeristy of Chicago</Manager>
  <Company>NORC at the Univeristy of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State Long-Term Care Ombudsman Conference</dc:title>
  <dc:subject>This presentation focused on data collected for the Process Evaluation. The data reported on responses from State Ombudsmen, local Ombudsmen, and volunteer Ombudsmen.</dc:subject>
  <dc:creator>ACL/AoA</dc:creator>
  <cp:keywords>Long-Term Care Ombudsman Program; Final Rule; Older Americans Act; Process evaluation; Program funding; Activities; Resources; Facilities; Relationships; Facility visits; Individual advocacy; Systems advocacy; Effectiveness; Training; Program challenges; Volunteers</cp:keywords>
  <cp:lastModifiedBy>Kim Nguyen</cp:lastModifiedBy>
  <cp:revision>1144</cp:revision>
  <cp:lastPrinted>2019-05-14T19:02:41Z</cp:lastPrinted>
  <dcterms:created xsi:type="dcterms:W3CDTF">2011-01-21T18:17:35Z</dcterms:created>
  <dcterms:modified xsi:type="dcterms:W3CDTF">2019-10-24T18:35:02Z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0x010100FD9BAED10440624B8A8D63465D7A845F008FA68812F0823447B9CCB5FC05616FE1</vt:lpwstr>
  </property>
  <property fmtid="{D5CDD505-2E9C-101B-9397-08002B2CF9AE}" pid="3" name="Department Tags">
    <vt:lpwstr>63;#Communications|39866e77-8ceb-4906-ac6b-e6946f8375da;#63;#Communications|39866e77-8ceb-4906-ac6b-e6946f8375da</vt:lpwstr>
  </property>
  <property fmtid="{D5CDD505-2E9C-101B-9397-08002B2CF9AE}" pid="4" name="Topic Tags">
    <vt:lpwstr/>
  </property>
  <property fmtid="{D5CDD505-2E9C-101B-9397-08002B2CF9AE}" pid="5" name="Project Tags">
    <vt:lpwstr/>
  </property>
  <property fmtid="{D5CDD505-2E9C-101B-9397-08002B2CF9AE}" pid="6" name="Location Tags">
    <vt:lpwstr/>
  </property>
  <property fmtid="{D5CDD505-2E9C-101B-9397-08002B2CF9AE}" pid="7" name="Document Type">
    <vt:lpwstr/>
  </property>
  <property fmtid="{D5CDD505-2E9C-101B-9397-08002B2CF9AE}" pid="8" name="m12ea18bb4aa40b3aca5c956af63f5e0">
    <vt:lpwstr/>
  </property>
  <property fmtid="{D5CDD505-2E9C-101B-9397-08002B2CF9AE}" pid="9" name="Tags">
    <vt:lpwstr/>
  </property>
</Properties>
</file>