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336" r:id="rId5"/>
    <p:sldId id="379" r:id="rId6"/>
    <p:sldId id="384" r:id="rId7"/>
    <p:sldId id="2737" r:id="rId8"/>
    <p:sldId id="2741" r:id="rId9"/>
    <p:sldId id="2742" r:id="rId10"/>
    <p:sldId id="2743" r:id="rId11"/>
    <p:sldId id="2744" r:id="rId12"/>
    <p:sldId id="2775" r:id="rId13"/>
    <p:sldId id="2746" r:id="rId14"/>
    <p:sldId id="2776" r:id="rId15"/>
    <p:sldId id="2777" r:id="rId16"/>
    <p:sldId id="2749" r:id="rId17"/>
    <p:sldId id="2750" r:id="rId18"/>
    <p:sldId id="2751" r:id="rId19"/>
    <p:sldId id="2752" r:id="rId20"/>
    <p:sldId id="2753" r:id="rId21"/>
    <p:sldId id="2793" r:id="rId22"/>
    <p:sldId id="2755" r:id="rId23"/>
    <p:sldId id="2794" r:id="rId24"/>
    <p:sldId id="2757" r:id="rId25"/>
    <p:sldId id="2779" r:id="rId26"/>
    <p:sldId id="2759" r:id="rId27"/>
    <p:sldId id="2760" r:id="rId28"/>
    <p:sldId id="2761" r:id="rId29"/>
    <p:sldId id="2762" r:id="rId30"/>
    <p:sldId id="2781" r:id="rId31"/>
    <p:sldId id="2782" r:id="rId32"/>
    <p:sldId id="2783" r:id="rId33"/>
    <p:sldId id="2784" r:id="rId34"/>
    <p:sldId id="2785" r:id="rId35"/>
    <p:sldId id="2786" r:id="rId36"/>
    <p:sldId id="2787" r:id="rId37"/>
    <p:sldId id="2788" r:id="rId38"/>
    <p:sldId id="2789" r:id="rId39"/>
    <p:sldId id="2791" r:id="rId40"/>
    <p:sldId id="2792" r:id="rId41"/>
    <p:sldId id="315" r:id="rId42"/>
    <p:sldId id="393" r:id="rId43"/>
    <p:sldId id="3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A4D"/>
    <a:srgbClr val="0B2A4A"/>
    <a:srgbClr val="575455"/>
    <a:srgbClr val="F6861F"/>
    <a:srgbClr val="AC1F2E"/>
    <a:srgbClr val="A81524"/>
    <a:srgbClr val="E3938E"/>
    <a:srgbClr val="AE172B"/>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896" autoAdjust="0"/>
  </p:normalViewPr>
  <p:slideViewPr>
    <p:cSldViewPr>
      <p:cViewPr varScale="1">
        <p:scale>
          <a:sx n="71" d="100"/>
          <a:sy n="71" d="100"/>
        </p:scale>
        <p:origin x="172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56" d="100"/>
          <a:sy n="56" d="100"/>
        </p:scale>
        <p:origin x="2822"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Iowa Congregate Meal Consumer Decline</c:v>
                </c:pt>
              </c:strCache>
            </c:strRef>
          </c:tx>
          <c:spPr>
            <a:solidFill>
              <a:srgbClr val="002B49"/>
            </a:solidFill>
            <a:ln>
              <a:noFill/>
            </a:ln>
            <a:effectLst>
              <a:outerShdw blurRad="40000" dist="23000" dir="5400000" rotWithShape="0">
                <a:srgbClr val="000000">
                  <a:alpha val="35000"/>
                </a:srgbClr>
              </a:outerShdw>
            </a:effectLst>
          </c:spPr>
          <c:invertIfNegative val="0"/>
          <c:dPt>
            <c:idx val="0"/>
            <c:invertIfNegative val="0"/>
            <c:bubble3D val="0"/>
            <c:spPr>
              <a:solidFill>
                <a:srgbClr val="002B49"/>
              </a:solidFill>
              <a:ln>
                <a:noFill/>
              </a:ln>
              <a:effectLst/>
            </c:spPr>
            <c:extLst>
              <c:ext xmlns:c16="http://schemas.microsoft.com/office/drawing/2014/chart" uri="{C3380CC4-5D6E-409C-BE32-E72D297353CC}">
                <c16:uniqueId val="{00000001-CC02-4E25-83D9-3316D1BAA078}"/>
              </c:ext>
            </c:extLst>
          </c:dPt>
          <c:dPt>
            <c:idx val="1"/>
            <c:invertIfNegative val="0"/>
            <c:bubble3D val="0"/>
            <c:spPr>
              <a:solidFill>
                <a:srgbClr val="002B49"/>
              </a:solidFill>
              <a:ln>
                <a:noFill/>
              </a:ln>
              <a:effectLst/>
            </c:spPr>
            <c:extLst>
              <c:ext xmlns:c16="http://schemas.microsoft.com/office/drawing/2014/chart" uri="{C3380CC4-5D6E-409C-BE32-E72D297353CC}">
                <c16:uniqueId val="{00000003-CC02-4E25-83D9-3316D1BAA078}"/>
              </c:ext>
            </c:extLst>
          </c:dPt>
          <c:dPt>
            <c:idx val="2"/>
            <c:invertIfNegative val="0"/>
            <c:bubble3D val="0"/>
            <c:spPr>
              <a:solidFill>
                <a:srgbClr val="002B49"/>
              </a:solidFill>
              <a:ln>
                <a:noFill/>
              </a:ln>
              <a:effectLst/>
            </c:spPr>
            <c:extLst>
              <c:ext xmlns:c16="http://schemas.microsoft.com/office/drawing/2014/chart" uri="{C3380CC4-5D6E-409C-BE32-E72D297353CC}">
                <c16:uniqueId val="{00000005-CC02-4E25-83D9-3316D1BAA078}"/>
              </c:ext>
            </c:extLst>
          </c:dPt>
          <c:dPt>
            <c:idx val="3"/>
            <c:invertIfNegative val="0"/>
            <c:bubble3D val="0"/>
            <c:spPr>
              <a:solidFill>
                <a:srgbClr val="002B49"/>
              </a:solidFill>
              <a:ln>
                <a:noFill/>
              </a:ln>
              <a:effectLst/>
            </c:spPr>
            <c:extLst>
              <c:ext xmlns:c16="http://schemas.microsoft.com/office/drawing/2014/chart" uri="{C3380CC4-5D6E-409C-BE32-E72D297353CC}">
                <c16:uniqueId val="{00000007-CC02-4E25-83D9-3316D1BAA078}"/>
              </c:ext>
            </c:extLst>
          </c:dPt>
          <c:dPt>
            <c:idx val="4"/>
            <c:invertIfNegative val="0"/>
            <c:bubble3D val="0"/>
            <c:spPr>
              <a:solidFill>
                <a:srgbClr val="002B49"/>
              </a:solidFill>
              <a:ln>
                <a:noFill/>
              </a:ln>
              <a:effectLst/>
            </c:spPr>
            <c:extLst>
              <c:ext xmlns:c16="http://schemas.microsoft.com/office/drawing/2014/chart" uri="{C3380CC4-5D6E-409C-BE32-E72D297353CC}">
                <c16:uniqueId val="{00000009-CC02-4E25-83D9-3316D1BAA07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Poppins" panose="00000500000000000000" pitchFamily="2" charset="0"/>
                    <a:ea typeface="+mn-ea"/>
                    <a:cs typeface="Poppins" panose="00000500000000000000" pitchFamily="2"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2010</c:v>
                </c:pt>
                <c:pt idx="1">
                  <c:v>2016</c:v>
                </c:pt>
                <c:pt idx="2">
                  <c:v>2017</c:v>
                </c:pt>
                <c:pt idx="3">
                  <c:v>2018</c:v>
                </c:pt>
                <c:pt idx="4">
                  <c:v>2019</c:v>
                </c:pt>
              </c:numCache>
            </c:numRef>
          </c:cat>
          <c:val>
            <c:numRef>
              <c:f>Sheet1!$B$2:$B$6</c:f>
              <c:numCache>
                <c:formatCode>#,##0</c:formatCode>
                <c:ptCount val="5"/>
                <c:pt idx="0">
                  <c:v>41337</c:v>
                </c:pt>
                <c:pt idx="1">
                  <c:v>21882</c:v>
                </c:pt>
                <c:pt idx="2">
                  <c:v>20628</c:v>
                </c:pt>
                <c:pt idx="3">
                  <c:v>18635</c:v>
                </c:pt>
                <c:pt idx="4">
                  <c:v>16369</c:v>
                </c:pt>
              </c:numCache>
            </c:numRef>
          </c:val>
          <c:extLst>
            <c:ext xmlns:c16="http://schemas.microsoft.com/office/drawing/2014/chart" uri="{C3380CC4-5D6E-409C-BE32-E72D297353CC}">
              <c16:uniqueId val="{0000000A-CC02-4E25-83D9-3316D1BAA078}"/>
            </c:ext>
          </c:extLst>
        </c:ser>
        <c:dLbls>
          <c:dLblPos val="inEnd"/>
          <c:showLegendKey val="0"/>
          <c:showVal val="1"/>
          <c:showCatName val="0"/>
          <c:showSerName val="0"/>
          <c:showPercent val="0"/>
          <c:showBubbleSize val="0"/>
        </c:dLbls>
        <c:gapWidth val="100"/>
        <c:overlap val="-24"/>
        <c:axId val="413004904"/>
        <c:axId val="413002608"/>
      </c:barChart>
      <c:catAx>
        <c:axId val="4130049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Poppins" panose="00000500000000000000" pitchFamily="2" charset="0"/>
                <a:ea typeface="+mn-ea"/>
                <a:cs typeface="Poppins" panose="00000500000000000000" pitchFamily="2" charset="0"/>
              </a:defRPr>
            </a:pPr>
            <a:endParaRPr lang="en-US"/>
          </a:p>
        </c:txPr>
        <c:crossAx val="413002608"/>
        <c:crosses val="autoZero"/>
        <c:auto val="1"/>
        <c:lblAlgn val="ctr"/>
        <c:lblOffset val="100"/>
        <c:noMultiLvlLbl val="0"/>
      </c:catAx>
      <c:valAx>
        <c:axId val="41300260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Poppins" panose="00000500000000000000" pitchFamily="2" charset="0"/>
                <a:ea typeface="+mn-ea"/>
                <a:cs typeface="Poppins" panose="00000500000000000000" pitchFamily="2" charset="0"/>
              </a:defRPr>
            </a:pPr>
            <a:endParaRPr lang="en-US"/>
          </a:p>
        </c:txPr>
        <c:crossAx val="413004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4/6/2021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4/6/2021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dirty="0"/>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a:t>
            </a:fld>
            <a:endParaRPr lang="en-US" dirty="0"/>
          </a:p>
        </p:txBody>
      </p:sp>
    </p:spTree>
    <p:extLst>
      <p:ext uri="{BB962C8B-B14F-4D97-AF65-F5344CB8AC3E}">
        <p14:creationId xmlns:p14="http://schemas.microsoft.com/office/powerpoint/2010/main" val="667869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15</a:t>
            </a:fld>
            <a:endParaRPr lang="en-US" dirty="0"/>
          </a:p>
        </p:txBody>
      </p:sp>
    </p:spTree>
    <p:extLst>
      <p:ext uri="{BB962C8B-B14F-4D97-AF65-F5344CB8AC3E}">
        <p14:creationId xmlns:p14="http://schemas.microsoft.com/office/powerpoint/2010/main" val="385344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16</a:t>
            </a:fld>
            <a:endParaRPr lang="en-US" dirty="0"/>
          </a:p>
        </p:txBody>
      </p:sp>
    </p:spTree>
    <p:extLst>
      <p:ext uri="{BB962C8B-B14F-4D97-AF65-F5344CB8AC3E}">
        <p14:creationId xmlns:p14="http://schemas.microsoft.com/office/powerpoint/2010/main" val="101182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17</a:t>
            </a:fld>
            <a:endParaRPr lang="en-US" dirty="0"/>
          </a:p>
        </p:txBody>
      </p:sp>
    </p:spTree>
    <p:extLst>
      <p:ext uri="{BB962C8B-B14F-4D97-AF65-F5344CB8AC3E}">
        <p14:creationId xmlns:p14="http://schemas.microsoft.com/office/powerpoint/2010/main" val="95203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18</a:t>
            </a:fld>
            <a:endParaRPr lang="en-US" dirty="0"/>
          </a:p>
        </p:txBody>
      </p:sp>
    </p:spTree>
    <p:extLst>
      <p:ext uri="{BB962C8B-B14F-4D97-AF65-F5344CB8AC3E}">
        <p14:creationId xmlns:p14="http://schemas.microsoft.com/office/powerpoint/2010/main" val="33983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19</a:t>
            </a:fld>
            <a:endParaRPr lang="en-US" dirty="0"/>
          </a:p>
        </p:txBody>
      </p:sp>
    </p:spTree>
    <p:extLst>
      <p:ext uri="{BB962C8B-B14F-4D97-AF65-F5344CB8AC3E}">
        <p14:creationId xmlns:p14="http://schemas.microsoft.com/office/powerpoint/2010/main" val="3967336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57C95EA-F6D1-4A8A-A319-49ED402CEDD8}" type="slidenum">
              <a:rPr lang="en-US" smtClean="0"/>
              <a:t>20</a:t>
            </a:fld>
            <a:endParaRPr lang="en-US" dirty="0"/>
          </a:p>
        </p:txBody>
      </p:sp>
    </p:spTree>
    <p:extLst>
      <p:ext uri="{BB962C8B-B14F-4D97-AF65-F5344CB8AC3E}">
        <p14:creationId xmlns:p14="http://schemas.microsoft.com/office/powerpoint/2010/main" val="408565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21</a:t>
            </a:fld>
            <a:endParaRPr lang="en-US" dirty="0"/>
          </a:p>
        </p:txBody>
      </p:sp>
    </p:spTree>
    <p:extLst>
      <p:ext uri="{BB962C8B-B14F-4D97-AF65-F5344CB8AC3E}">
        <p14:creationId xmlns:p14="http://schemas.microsoft.com/office/powerpoint/2010/main" val="3755713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22</a:t>
            </a:fld>
            <a:endParaRPr lang="en-US" dirty="0"/>
          </a:p>
        </p:txBody>
      </p:sp>
    </p:spTree>
    <p:extLst>
      <p:ext uri="{BB962C8B-B14F-4D97-AF65-F5344CB8AC3E}">
        <p14:creationId xmlns:p14="http://schemas.microsoft.com/office/powerpoint/2010/main" val="1545446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AFD15-4FDF-4308-85F0-C4173C1D6234}" type="slidenum">
              <a:rPr lang="en-US" smtClean="0"/>
              <a:t>23</a:t>
            </a:fld>
            <a:endParaRPr lang="en-US" dirty="0"/>
          </a:p>
        </p:txBody>
      </p:sp>
    </p:spTree>
    <p:extLst>
      <p:ext uri="{BB962C8B-B14F-4D97-AF65-F5344CB8AC3E}">
        <p14:creationId xmlns:p14="http://schemas.microsoft.com/office/powerpoint/2010/main" val="235901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I’m so excited to speak with you all today. </a:t>
            </a:r>
          </a:p>
          <a:p>
            <a:pPr lvl="0">
              <a:spcBef>
                <a:spcPts val="0"/>
              </a:spcBef>
              <a:buNone/>
            </a:pPr>
            <a:r>
              <a:rPr lang="en-US" dirty="0"/>
              <a:t>My name is Alexandra Bauman. I’m the Nutrition, Health and Wellness Director at the Iowa Department on Aging, which is our state unit on aging. </a:t>
            </a:r>
          </a:p>
          <a:p>
            <a:pPr lvl="0">
              <a:spcBef>
                <a:spcPts val="0"/>
              </a:spcBef>
              <a:buNone/>
            </a:pPr>
            <a:r>
              <a:rPr lang="en-US" dirty="0"/>
              <a:t>I’m also a Registered Dietitian.</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24</a:t>
            </a:fld>
            <a:endParaRPr lang="en-US" dirty="0"/>
          </a:p>
        </p:txBody>
      </p:sp>
    </p:spTree>
    <p:extLst>
      <p:ext uri="{BB962C8B-B14F-4D97-AF65-F5344CB8AC3E}">
        <p14:creationId xmlns:p14="http://schemas.microsoft.com/office/powerpoint/2010/main" val="267786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2617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a:t>
            </a:r>
            <a:r>
              <a:rPr lang="en-US" baseline="0" dirty="0"/>
              <a:t> we will be focusing on Nutrition, health, &amp; well being for the OAA in celebration of National Nutrition Month. Also a focus on what the state of Iowa has done with some innovations in nutrition services. </a:t>
            </a:r>
            <a:endParaRPr lang="en-US" dirty="0"/>
          </a:p>
          <a:p>
            <a:pPr marL="0" lvl="0" indent="0" algn="l" rtl="0">
              <a:spcBef>
                <a:spcPts val="0"/>
              </a:spcBef>
              <a:spcAft>
                <a:spcPts val="0"/>
              </a:spcAft>
              <a:buNone/>
            </a:pPr>
            <a:endParaRPr dirty="0"/>
          </a:p>
        </p:txBody>
      </p:sp>
      <p:sp>
        <p:nvSpPr>
          <p:cNvPr id="173" name="Google Shape;1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80120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a:t>Iowa started a deeper</a:t>
            </a:r>
            <a:r>
              <a:rPr lang="en-US" baseline="0" dirty="0"/>
              <a:t> dive into innovating nutrition services in 2017, in particular congregate nutrition as a result of the decline in participation. As most of you know, congregate meal participation is declining, and it’s a nationwide trend.</a:t>
            </a:r>
          </a:p>
          <a:p>
            <a:pPr lvl="0">
              <a:spcBef>
                <a:spcPts val="0"/>
              </a:spcBef>
              <a:buNone/>
            </a:pPr>
            <a:endParaRPr lang="en-US" baseline="0" dirty="0"/>
          </a:p>
          <a:p>
            <a:pPr lvl="0">
              <a:spcBef>
                <a:spcPts val="0"/>
              </a:spcBef>
              <a:buNone/>
            </a:pPr>
            <a:r>
              <a:rPr lang="en-US" baseline="0" dirty="0"/>
              <a:t>This graph shows Iowa’s statewide participation in congregate nutrition programs between 2010-2019. </a:t>
            </a:r>
          </a:p>
          <a:p>
            <a:pPr lvl="0">
              <a:spcBef>
                <a:spcPts val="0"/>
              </a:spcBef>
              <a:buNone/>
            </a:pPr>
            <a:r>
              <a:rPr lang="en-US" baseline="0" dirty="0"/>
              <a:t>That’s a 60% decline in participation in 9 years, so quite significant. </a:t>
            </a:r>
          </a:p>
          <a:p>
            <a:pPr lvl="0">
              <a:spcBef>
                <a:spcPts val="0"/>
              </a:spcBef>
              <a:buNone/>
            </a:pPr>
            <a:r>
              <a:rPr lang="en-US" baseline="0" dirty="0"/>
              <a:t>Data:</a:t>
            </a:r>
          </a:p>
          <a:p>
            <a:pPr lvl="0">
              <a:spcBef>
                <a:spcPts val="0"/>
              </a:spcBef>
              <a:buNone/>
            </a:pPr>
            <a:r>
              <a:rPr lang="en-US" baseline="0" dirty="0"/>
              <a:t>2010- 41,337</a:t>
            </a:r>
          </a:p>
          <a:p>
            <a:pPr lvl="0">
              <a:spcBef>
                <a:spcPts val="0"/>
              </a:spcBef>
              <a:buNone/>
            </a:pPr>
            <a:r>
              <a:rPr lang="en-US" baseline="0" dirty="0"/>
              <a:t>2016- 21,882</a:t>
            </a:r>
          </a:p>
          <a:p>
            <a:pPr lvl="0">
              <a:spcBef>
                <a:spcPts val="0"/>
              </a:spcBef>
              <a:buNone/>
            </a:pPr>
            <a:r>
              <a:rPr lang="en-US" baseline="0" dirty="0"/>
              <a:t>2017- 20,628</a:t>
            </a:r>
          </a:p>
          <a:p>
            <a:pPr lvl="0">
              <a:spcBef>
                <a:spcPts val="0"/>
              </a:spcBef>
              <a:buNone/>
            </a:pPr>
            <a:r>
              <a:rPr lang="en-US" baseline="0" dirty="0"/>
              <a:t>2018- 18,635</a:t>
            </a:r>
          </a:p>
          <a:p>
            <a:pPr lvl="0">
              <a:spcBef>
                <a:spcPts val="0"/>
              </a:spcBef>
              <a:buNone/>
            </a:pPr>
            <a:r>
              <a:rPr lang="en-US" baseline="0" dirty="0"/>
              <a:t>2019- 16,369</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28</a:t>
            </a:fld>
            <a:endParaRPr lang="en-US" dirty="0"/>
          </a:p>
        </p:txBody>
      </p:sp>
    </p:spTree>
    <p:extLst>
      <p:ext uri="{BB962C8B-B14F-4D97-AF65-F5344CB8AC3E}">
        <p14:creationId xmlns:p14="http://schemas.microsoft.com/office/powerpoint/2010/main" val="795623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a:t>So what did Iowa</a:t>
            </a:r>
            <a:r>
              <a:rPr lang="en-US" baseline="0" dirty="0"/>
              <a:t> as the SUA decide to do about it?</a:t>
            </a:r>
          </a:p>
          <a:p>
            <a:pPr lvl="0">
              <a:spcBef>
                <a:spcPts val="0"/>
              </a:spcBef>
              <a:buNone/>
            </a:pPr>
            <a:endParaRPr lang="en-US" baseline="0" dirty="0"/>
          </a:p>
          <a:p>
            <a:pPr lvl="0">
              <a:spcBef>
                <a:spcPts val="0"/>
              </a:spcBef>
              <a:buNone/>
            </a:pPr>
            <a:r>
              <a:rPr lang="en-US" baseline="0" dirty="0"/>
              <a:t>We created plan as you can see here in these 3 steps.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First, we wrote the condition of </a:t>
            </a:r>
            <a:r>
              <a:rPr lang="en-US" baseline="0" dirty="0" err="1"/>
              <a:t>iowas</a:t>
            </a:r>
            <a:r>
              <a:rPr lang="en-US" baseline="0" dirty="0"/>
              <a:t> congregate meal program report to identify barriers—link provided. </a:t>
            </a:r>
            <a:r>
              <a:rPr lang="en-US" dirty="0"/>
              <a:t>We held congregate meal revitalization conversations in each of </a:t>
            </a:r>
            <a:r>
              <a:rPr lang="en-US" dirty="0" err="1"/>
              <a:t>iowa’s</a:t>
            </a:r>
            <a:r>
              <a:rPr lang="en-US" dirty="0"/>
              <a:t> 6 AAAs</a:t>
            </a:r>
            <a:r>
              <a:rPr lang="en-US" baseline="0" dirty="0"/>
              <a:t> to gather grassroot information from participants, nutrition staff, and non-participants. We also reviewed national research and other state best practices.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Then, with these barriers and issues identified, we began our Nutrition &amp; Health Promotion Trainings to address that. In Iowa, our state unit on aging hosts a semi-annual workgroup where the 6 AAA Nutrition Directors gather twice a year at the Iowa Department on Aging. We begun our Nutrition &amp; Health Promotion trainings to address barriers through the building of new knowledge</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Lastly, we created a congregate nutrition revitalization action plan to begin addressing these barriers through the implementation of mini grants for AAAs, applying for larger INNU grants, and creating best practice guides to encourage statewide rollout of innovations. </a:t>
            </a:r>
          </a:p>
          <a:p>
            <a:endParaRPr lang="en-US" dirty="0"/>
          </a:p>
          <a:p>
            <a:r>
              <a:rPr lang="en-US" dirty="0"/>
              <a:t>Source: Congregate Meal Program Dec 2018 - https://www.iowaaging.gov/sites/default/files/librarydocuments/Congregate_Meal_Program_Dec_2018.pdf</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29</a:t>
            </a:fld>
            <a:endParaRPr lang="en-US" dirty="0"/>
          </a:p>
        </p:txBody>
      </p:sp>
    </p:spTree>
    <p:extLst>
      <p:ext uri="{BB962C8B-B14F-4D97-AF65-F5344CB8AC3E}">
        <p14:creationId xmlns:p14="http://schemas.microsoft.com/office/powerpoint/2010/main" val="220267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a:t>
            </a:r>
            <a:r>
              <a:rPr lang="en-US" baseline="0" dirty="0"/>
              <a:t> to note that with all of our projects, we constantly look back at the purpose of the OAA Nutrition Programs. We are constantly re-evaluating and checking to make sure we are meeting the health and wellness goals of the OAA Nutrition program. Which is three fold….</a:t>
            </a:r>
            <a:endParaRPr lang="en-US"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30</a:t>
            </a:fld>
            <a:endParaRPr lang="en-US" dirty="0"/>
          </a:p>
        </p:txBody>
      </p:sp>
    </p:spTree>
    <p:extLst>
      <p:ext uri="{BB962C8B-B14F-4D97-AF65-F5344CB8AC3E}">
        <p14:creationId xmlns:p14="http://schemas.microsoft.com/office/powerpoint/2010/main" val="4040168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Source: 2018 National Survey of OAA Participants - https://acl.gov/programs/health-wellness/nutrition-services</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31</a:t>
            </a:fld>
            <a:endParaRPr lang="en-US" dirty="0"/>
          </a:p>
        </p:txBody>
      </p:sp>
    </p:spTree>
    <p:extLst>
      <p:ext uri="{BB962C8B-B14F-4D97-AF65-F5344CB8AC3E}">
        <p14:creationId xmlns:p14="http://schemas.microsoft.com/office/powerpoint/2010/main" val="2280520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haven’t reviewed this 2015 document of OAA did you know, I highly encourage you to do so. I always refer back to it, and this note in particular really influenced me. </a:t>
            </a:r>
            <a:endParaRPr lang="en-US"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32</a:t>
            </a:fld>
            <a:endParaRPr lang="en-US" dirty="0"/>
          </a:p>
        </p:txBody>
      </p:sp>
    </p:spTree>
    <p:extLst>
      <p:ext uri="{BB962C8B-B14F-4D97-AF65-F5344CB8AC3E}">
        <p14:creationId xmlns:p14="http://schemas.microsoft.com/office/powerpoint/2010/main" val="677065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spcBef>
                <a:spcPts val="0"/>
              </a:spcBef>
              <a:spcAft>
                <a:spcPts val="0"/>
              </a:spcAft>
              <a:buNone/>
            </a:pPr>
            <a:r>
              <a:rPr lang="en-US" baseline="0" dirty="0"/>
              <a:t>We found 6 major barriers to increasing participation at congregate nutrition sites. </a:t>
            </a:r>
          </a:p>
          <a:p>
            <a:pPr marL="0" lvl="0" indent="0" algn="l" rtl="0">
              <a:spcBef>
                <a:spcPts val="0"/>
              </a:spcBef>
              <a:spcAft>
                <a:spcPts val="0"/>
              </a:spcAft>
              <a:buNone/>
            </a:pPr>
            <a:endParaRPr lang="en-US" baseline="0" dirty="0"/>
          </a:p>
          <a:p>
            <a:pPr marL="228600" lvl="0" indent="-228600" algn="l" rtl="0">
              <a:spcBef>
                <a:spcPts val="0"/>
              </a:spcBef>
              <a:spcAft>
                <a:spcPts val="0"/>
              </a:spcAft>
              <a:buAutoNum type="arabicPeriod"/>
            </a:pPr>
            <a:r>
              <a:rPr lang="en-US" baseline="0" dirty="0"/>
              <a:t>Nutrition Requirements. We were hearing a lot of difficulties in meeting Iowa’s nutrition requirements. We took a look to make sure we weren’t making our requirements any more strict that the DGA’s and DRI’s. So we eliminated some unnecessary requirements, allowed two methods of nutrition compliance (MyPlate- style and electronic weekly average analysis). </a:t>
            </a:r>
            <a:r>
              <a:rPr lang="en-US" baseline="0" dirty="0" err="1"/>
              <a:t>Purhcased</a:t>
            </a:r>
            <a:r>
              <a:rPr lang="en-US" baseline="0" dirty="0"/>
              <a:t> a statewide nutrition analysis software to share menus and cut down on work.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Menu. </a:t>
            </a:r>
            <a:r>
              <a:rPr lang="en-US" dirty="0"/>
              <a:t>we realized just because there’s a meal to eat,</a:t>
            </a:r>
            <a:r>
              <a:rPr lang="en-US" baseline="0" dirty="0"/>
              <a:t> doesn’t mean people will eat it. We’re serving 2 different generations of older adults, so our meals also have to reflect that. We have about double the amount of baby boomers age 60-75 in our state vs. those age 75+. However, only 39% of our current participants were age 60-74, and we also know this age group had higher rates of food insecurity, so this is a big gap to fill. Choices was the big change here! Providing multiple meal options, providing the liver and onions and </a:t>
            </a:r>
            <a:r>
              <a:rPr lang="en-US" baseline="0" dirty="0" err="1"/>
              <a:t>meatloafs</a:t>
            </a:r>
            <a:r>
              <a:rPr lang="en-US" baseline="0" dirty="0"/>
              <a:t> and mashed potatoes along with the lighter sandwich, soup, salad options. </a:t>
            </a:r>
          </a:p>
          <a:p>
            <a:pPr marL="228600" lvl="0" indent="-228600" algn="l" rtl="0">
              <a:spcBef>
                <a:spcPts val="0"/>
              </a:spcBef>
              <a:spcAft>
                <a:spcPts val="0"/>
              </a:spcAft>
              <a:buAutoNum type="arabicPeriod"/>
            </a:pPr>
            <a:r>
              <a:rPr lang="en-US" baseline="0" dirty="0"/>
              <a:t> Environment. Again, just because there is a space where a meal is provided does not mean people will attend. We focused on transitioning to more attractive spaces. Moving from a church basement style to a café- style. One AAA called Heritage partnered with a beautiful new nature lodge to serve meals. Transitioning from Styrofoam meal trays to real plates, and dishes like a restaurant. Opening meal serving times rather than lining up and being called by table. Allowing leftovers to make it feel less institutional. </a:t>
            </a:r>
          </a:p>
          <a:p>
            <a:pPr marL="228600" lvl="0" indent="-228600" algn="l" rtl="0">
              <a:spcBef>
                <a:spcPts val="0"/>
              </a:spcBef>
              <a:spcAft>
                <a:spcPts val="0"/>
              </a:spcAft>
              <a:buAutoNum type="arabicPeriod"/>
            </a:pPr>
            <a:r>
              <a:rPr lang="en-US" baseline="0" dirty="0"/>
              <a:t>Funding. We know this is always a concern. With this, we really emphasized partnership building! building partnerships with local businesses and the county/city. Increase awareness in local government. Heritage AAA gained amazing support from their local mayor who gave free advertising, free public spaces, visited grand opening events, and publicity. </a:t>
            </a:r>
          </a:p>
          <a:p>
            <a:pPr marL="228600" lvl="0" indent="-228600" algn="l" rtl="0">
              <a:spcBef>
                <a:spcPts val="0"/>
              </a:spcBef>
              <a:spcAft>
                <a:spcPts val="0"/>
              </a:spcAft>
              <a:buAutoNum type="arabicPeriod"/>
            </a:pPr>
            <a:r>
              <a:rPr lang="en-US" baseline="0" dirty="0"/>
              <a:t>Intake form. </a:t>
            </a:r>
            <a:r>
              <a:rPr lang="en-US" sz="1200" b="0" i="0" u="none" strike="noStrike" kern="1200" cap="none" baseline="0" dirty="0">
                <a:solidFill>
                  <a:schemeClr val="tx1"/>
                </a:solidFill>
                <a:effectLst/>
                <a:latin typeface="Arial"/>
                <a:ea typeface="Arial"/>
                <a:cs typeface="Arial"/>
                <a:sym typeface="Arial"/>
              </a:rPr>
              <a:t>This is our data requirements that all participants must fill out. It’s a paper form every new participant must fill out, and then again yearly. We heard complaints that people didn’t want to fill it out, so we tried to make it more person-friendly and less bureaucratic </a:t>
            </a:r>
          </a:p>
          <a:p>
            <a:pPr marL="228600" lvl="0" indent="-228600" algn="l" rtl="0">
              <a:spcBef>
                <a:spcPts val="0"/>
              </a:spcBef>
              <a:spcAft>
                <a:spcPts val="0"/>
              </a:spcAft>
              <a:buAutoNum type="arabicPeriod"/>
            </a:pPr>
            <a:r>
              <a:rPr lang="en-US" sz="1200" b="0" i="0" u="none" strike="noStrike" kern="1200" cap="none" baseline="0" dirty="0">
                <a:solidFill>
                  <a:schemeClr val="tx1"/>
                </a:solidFill>
                <a:effectLst/>
                <a:latin typeface="Arial"/>
                <a:ea typeface="Arial"/>
                <a:cs typeface="Arial"/>
                <a:sym typeface="Arial"/>
              </a:rPr>
              <a:t>Marketing. A lot of participants didn’t know the AAA existed, so I know a lot of times people are updating websites, utilizing </a:t>
            </a:r>
            <a:r>
              <a:rPr lang="en-US" sz="1200" b="0" i="0" u="none" strike="noStrike" kern="1200" cap="none" baseline="0" dirty="0" err="1">
                <a:solidFill>
                  <a:schemeClr val="tx1"/>
                </a:solidFill>
                <a:effectLst/>
                <a:latin typeface="Arial"/>
                <a:ea typeface="Arial"/>
                <a:cs typeface="Arial"/>
                <a:sym typeface="Arial"/>
              </a:rPr>
              <a:t>facebook</a:t>
            </a:r>
            <a:r>
              <a:rPr lang="en-US" sz="1200" b="0" i="0" u="none" strike="noStrike" kern="1200" cap="none" baseline="0" dirty="0">
                <a:solidFill>
                  <a:schemeClr val="tx1"/>
                </a:solidFill>
                <a:effectLst/>
                <a:latin typeface="Arial"/>
                <a:ea typeface="Arial"/>
                <a:cs typeface="Arial"/>
                <a:sym typeface="Arial"/>
              </a:rPr>
              <a:t> and traditional methods like newspaper, tv, radio, but we are really finding the most successful modes of marketing are again, increasing those partnerships. Word of mouth and working with local government, senior housing, libraries, food banks, parks &amp; rec, grocery stores, and other non-profits that reach the same population. </a:t>
            </a:r>
          </a:p>
          <a:p>
            <a:pPr marL="228600" lvl="0" indent="-228600" algn="l" rtl="0">
              <a:spcBef>
                <a:spcPts val="0"/>
              </a:spcBef>
              <a:spcAft>
                <a:spcPts val="0"/>
              </a:spcAft>
              <a:buAutoNum type="arabicPeriod"/>
            </a:pPr>
            <a:endParaRPr lang="en-US" sz="1200" b="0" i="0" u="none" strike="noStrike" kern="1200" cap="none" baseline="0" dirty="0">
              <a:solidFill>
                <a:schemeClr val="tx1"/>
              </a:solidFill>
              <a:effectLst/>
              <a:latin typeface="Arial"/>
              <a:ea typeface="Arial"/>
              <a:cs typeface="Arial"/>
              <a:sym typeface="Arial"/>
            </a:endParaRPr>
          </a:p>
          <a:p>
            <a:pPr marL="0" lvl="0" indent="0" algn="l" rtl="0">
              <a:spcBef>
                <a:spcPts val="0"/>
              </a:spcBef>
              <a:spcAft>
                <a:spcPts val="0"/>
              </a:spcAft>
              <a:buNone/>
            </a:pPr>
            <a:r>
              <a:rPr lang="en-US" sz="1200" b="0" i="0" u="none" strike="noStrike" kern="1200" cap="none" baseline="0" dirty="0">
                <a:solidFill>
                  <a:schemeClr val="tx1"/>
                </a:solidFill>
                <a:effectLst/>
                <a:latin typeface="Arial"/>
                <a:ea typeface="Arial"/>
                <a:cs typeface="Arial"/>
                <a:sym typeface="Arial"/>
              </a:rPr>
              <a:t>When the pandemic hit a year ago, we were in the process of implementing all 6 of these. Even though it was geared towards congregate participation, the same tactics to increase attractiveness of the program applied to carry out and to-go meals. People want something that appears high quality. </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33</a:t>
            </a:fld>
            <a:endParaRPr lang="en-US" dirty="0"/>
          </a:p>
        </p:txBody>
      </p:sp>
    </p:spTree>
    <p:extLst>
      <p:ext uri="{BB962C8B-B14F-4D97-AF65-F5344CB8AC3E}">
        <p14:creationId xmlns:p14="http://schemas.microsoft.com/office/powerpoint/2010/main" val="3998372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 when the pandemic a year ago, we had already begun working on nutrition innovation projects. We began with a simple exercise called an asset map. We used a piece of paper and listed all assets a AAA have currently, or want to have to make their innovative project work. What we found, as I’m sure many of you have found, that these partnerships were vital for the success of nutrition throughout the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Some examples: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Some AAAs partnered with local restaurants to provide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Some AAAs contracted with frozen meal companies to deliver food to areas they couldn’t reach with their traditional nutrition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IDA and some AAAs partnered with local food banks to provide senior food or produce boxes in addition to a home delivered meal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IDA partnered with a local non profit focused on homelessness that provided food truck meals with local food trucks in public parks targeted in low income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One AAA partnered with a local refugee to get food boxes to homebound participants.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Our lieutenant governor organized a Feeding Task Force with all state departments that organize feeding activities and the food banks in order to connect services and reconnect the food supply last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I’m sure many of you have thousands of stories just like this, but the moral of the story is—partnerships need to be put at the priority. </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34</a:t>
            </a:fld>
            <a:endParaRPr lang="en-US" dirty="0"/>
          </a:p>
        </p:txBody>
      </p:sp>
    </p:spTree>
    <p:extLst>
      <p:ext uri="{BB962C8B-B14F-4D97-AF65-F5344CB8AC3E}">
        <p14:creationId xmlns:p14="http://schemas.microsoft.com/office/powerpoint/2010/main" val="3400875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 had 40 participants signed up in rural Iowa the first two weeks of launch in a small, rural town. This was one participant who specifically wanted to stop by the AAA office to make a contribution. </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36</a:t>
            </a:fld>
            <a:endParaRPr lang="en-US" dirty="0"/>
          </a:p>
        </p:txBody>
      </p:sp>
    </p:spTree>
    <p:extLst>
      <p:ext uri="{BB962C8B-B14F-4D97-AF65-F5344CB8AC3E}">
        <p14:creationId xmlns:p14="http://schemas.microsoft.com/office/powerpoint/2010/main" val="208611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 what’s next? We are working on expanding this and our Encore Café model statewide for innovation. Working with local and state partners to continue marketing this and strengthening partnerships and continue to address health and well-being for older adults through nutrition, socialization, and nutrition education and wellness programming.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And I really want to challenge everyone to think outside of the box when it comes to meeting the health and wellness needs of older Iowans. It’s hard to change processes that have been in place for decades. We are still trying to get there right along with you. When we started this journey, we asked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eachother</a:t>
            </a:r>
            <a:r>
              <a:rPr kumimoji="0" lang="en-US" sz="1200" b="0" i="0" u="none" strike="noStrike" kern="1200" cap="none" spc="0" normalizeH="0" baseline="0" noProof="0" dirty="0">
                <a:ln>
                  <a:noFill/>
                </a:ln>
                <a:solidFill>
                  <a:prstClr val="black"/>
                </a:solidFill>
                <a:effectLst/>
                <a:uLnTx/>
                <a:uFillTx/>
                <a:latin typeface="Calibri"/>
                <a:ea typeface="+mn-ea"/>
                <a:cs typeface="+mn-cs"/>
              </a:rPr>
              <a:t>: if you had unlimited funding and there weren’t any barriers for your nutrition programs, what would you do?  And then, we figured out what we would need to make those ideas reality. So I’m asking you today—and you can put this in the chat box or write it down, if you had unlimited funding and no barriers, what would you do to deliver the OAA nutrition program in a bigger, bolder way? </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37</a:t>
            </a:fld>
            <a:endParaRPr lang="en-US" dirty="0"/>
          </a:p>
        </p:txBody>
      </p:sp>
    </p:spTree>
    <p:extLst>
      <p:ext uri="{BB962C8B-B14F-4D97-AF65-F5344CB8AC3E}">
        <p14:creationId xmlns:p14="http://schemas.microsoft.com/office/powerpoint/2010/main" val="296195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8</a:t>
            </a:fld>
            <a:endParaRPr lang="en-US" dirty="0"/>
          </a:p>
        </p:txBody>
      </p:sp>
    </p:spTree>
    <p:extLst>
      <p:ext uri="{BB962C8B-B14F-4D97-AF65-F5344CB8AC3E}">
        <p14:creationId xmlns:p14="http://schemas.microsoft.com/office/powerpoint/2010/main" val="855283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39</a:t>
            </a:fld>
            <a:endParaRPr lang="en-US" dirty="0"/>
          </a:p>
        </p:txBody>
      </p:sp>
    </p:spTree>
    <p:extLst>
      <p:ext uri="{BB962C8B-B14F-4D97-AF65-F5344CB8AC3E}">
        <p14:creationId xmlns:p14="http://schemas.microsoft.com/office/powerpoint/2010/main" val="370748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9</a:t>
            </a:fld>
            <a:endParaRPr lang="en-US" dirty="0"/>
          </a:p>
        </p:txBody>
      </p:sp>
    </p:spTree>
    <p:extLst>
      <p:ext uri="{BB962C8B-B14F-4D97-AF65-F5344CB8AC3E}">
        <p14:creationId xmlns:p14="http://schemas.microsoft.com/office/powerpoint/2010/main" val="342997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Assessment of Older Ohioans Key Findings- additional details can be found at: https://aging.ohio.gov/wps/wcm/connect/gov/4e3041b1-f49a-4164-9ed0-c6d7b39e5f7b/SAPA-Summary-Assessment-of-Older-Ohioans-Executive-Summary.pdf?MOD=AJPERES&amp;CVID=ncWcvoc </a:t>
            </a:r>
          </a:p>
        </p:txBody>
      </p:sp>
      <p:sp>
        <p:nvSpPr>
          <p:cNvPr id="4" name="Slide Number Placeholder 3"/>
          <p:cNvSpPr>
            <a:spLocks noGrp="1"/>
          </p:cNvSpPr>
          <p:nvPr>
            <p:ph type="sldNum" sz="quarter" idx="5"/>
          </p:nvPr>
        </p:nvSpPr>
        <p:spPr/>
        <p:txBody>
          <a:bodyPr/>
          <a:lstStyle/>
          <a:p>
            <a:fld id="{957C95EA-F6D1-4A8A-A319-49ED402CEDD8}" type="slidenum">
              <a:rPr lang="en-US" smtClean="0"/>
              <a:t>10</a:t>
            </a:fld>
            <a:endParaRPr lang="en-US" dirty="0"/>
          </a:p>
        </p:txBody>
      </p:sp>
    </p:spTree>
    <p:extLst>
      <p:ext uri="{BB962C8B-B14F-4D97-AF65-F5344CB8AC3E}">
        <p14:creationId xmlns:p14="http://schemas.microsoft.com/office/powerpoint/2010/main" val="355576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43% of Franklinton residents are black, non-Hispanic, compares to less than 1% in Grandview Heights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21% of Franklinton residents have less than a high school education, compared to only 1% in Grandview Heights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Franklinton's median household income is nearly $63,000 less than that of Grandview Heights ($10,176 compared to $72,917)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Summary Assessment of Older Ohioans Key Findings- additional details can be found at: </a:t>
            </a:r>
            <a:r>
              <a:rPr kumimoji="0" lang="en-US" sz="1200" b="0" i="0" u="none" strike="noStrike" kern="1200" cap="none" spc="0" normalizeH="0" baseline="0" noProof="0">
                <a:ln>
                  <a:noFill/>
                </a:ln>
                <a:solidFill>
                  <a:prstClr val="black"/>
                </a:solidFill>
                <a:effectLst/>
                <a:uLnTx/>
                <a:uFillTx/>
                <a:latin typeface="Calibri"/>
                <a:ea typeface="+mn-ea"/>
                <a:cs typeface="+mn-cs"/>
              </a:rPr>
              <a:t>https</a:t>
            </a:r>
            <a:r>
              <a:rPr kumimoji="0" lang="en-US" sz="1200" b="0" i="0" u="none" strike="noStrike" kern="1200" cap="none" spc="0" normalizeH="0" baseline="0" noProof="0" dirty="0">
                <a:ln>
                  <a:noFill/>
                </a:ln>
                <a:solidFill>
                  <a:prstClr val="black"/>
                </a:solidFill>
                <a:effectLst/>
                <a:uLnTx/>
                <a:uFillTx/>
                <a:latin typeface="Calibri"/>
                <a:ea typeface="+mn-ea"/>
                <a:cs typeface="+mn-cs"/>
              </a:rPr>
              <a:t>://aging.ohio.gov/wps/wcm/connect/gov/4e3041b1-f49a-4164-9ed0-c6d7b39e5f7b/SAPA-Summary-Assessment-of-Older-Ohioans-Executive-Summary.pdf?MOD=AJPERES&amp;CVID=ncWcvoc </a:t>
            </a:r>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11</a:t>
            </a:fld>
            <a:endParaRPr lang="en-US" dirty="0"/>
          </a:p>
        </p:txBody>
      </p:sp>
    </p:spTree>
    <p:extLst>
      <p:ext uri="{BB962C8B-B14F-4D97-AF65-F5344CB8AC3E}">
        <p14:creationId xmlns:p14="http://schemas.microsoft.com/office/powerpoint/2010/main" val="233724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care (such as a health care quality and access) –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behaviors (such as physical activity and tobacco use) –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economic and physical environment (Community conditions, such as economic stability, food insecurity, housing and 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Underlying driver of inequity: Poverty, trauma, toxic stress and discrimination and oppression, including ageism, racism, and other “isms”.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Adapted from </a:t>
            </a:r>
            <a:r>
              <a:rPr lang="en-US" dirty="0" err="1"/>
              <a:t>Booske</a:t>
            </a:r>
            <a:r>
              <a:rPr lang="en-US" dirty="0"/>
              <a:t>, Bridget C. et. AL. County Health Rankings Working Paper: Different Perspectives for Assigning weights to Determinants of Health. University of Wisconsin Public Health Institute, 2010.</a:t>
            </a:r>
          </a:p>
        </p:txBody>
      </p:sp>
      <p:sp>
        <p:nvSpPr>
          <p:cNvPr id="4" name="Slide Number Placeholder 3"/>
          <p:cNvSpPr>
            <a:spLocks noGrp="1"/>
          </p:cNvSpPr>
          <p:nvPr>
            <p:ph type="sldNum" sz="quarter" idx="5"/>
          </p:nvPr>
        </p:nvSpPr>
        <p:spPr/>
        <p:txBody>
          <a:bodyPr/>
          <a:lstStyle/>
          <a:p>
            <a:fld id="{38AAFD15-4FDF-4308-85F0-C4173C1D6234}" type="slidenum">
              <a:rPr lang="en-US" smtClean="0"/>
              <a:t>12</a:t>
            </a:fld>
            <a:endParaRPr lang="en-US" dirty="0"/>
          </a:p>
        </p:txBody>
      </p:sp>
    </p:spTree>
    <p:extLst>
      <p:ext uri="{BB962C8B-B14F-4D97-AF65-F5344CB8AC3E}">
        <p14:creationId xmlns:p14="http://schemas.microsoft.com/office/powerpoint/2010/main" val="249136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13</a:t>
            </a:fld>
            <a:endParaRPr lang="en-US" dirty="0"/>
          </a:p>
        </p:txBody>
      </p:sp>
    </p:spTree>
    <p:extLst>
      <p:ext uri="{BB962C8B-B14F-4D97-AF65-F5344CB8AC3E}">
        <p14:creationId xmlns:p14="http://schemas.microsoft.com/office/powerpoint/2010/main" val="411260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FD15-4FDF-4308-85F0-C4173C1D6234}" type="slidenum">
              <a:rPr lang="en-US" smtClean="0"/>
              <a:t>14</a:t>
            </a:fld>
            <a:endParaRPr lang="en-US" dirty="0"/>
          </a:p>
        </p:txBody>
      </p:sp>
    </p:spTree>
    <p:extLst>
      <p:ext uri="{BB962C8B-B14F-4D97-AF65-F5344CB8AC3E}">
        <p14:creationId xmlns:p14="http://schemas.microsoft.com/office/powerpoint/2010/main" val="570391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ging.ohio.gov/"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
        <p:nvSpPr>
          <p:cNvPr id="12" name="Slide Number Placeholder 6">
            <a:extLst>
              <a:ext uri="{FF2B5EF4-FFF2-40B4-BE49-F238E27FC236}">
                <a16:creationId xmlns:a16="http://schemas.microsoft.com/office/drawing/2014/main" id="{60D001E4-5114-44EE-92BF-B672D23F8EFA}"/>
              </a:ext>
            </a:extLst>
          </p:cNvPr>
          <p:cNvSpPr txBox="1">
            <a:spLocks/>
          </p:cNvSpPr>
          <p:nvPr userDrawn="1"/>
        </p:nvSpPr>
        <p:spPr>
          <a:xfrm>
            <a:off x="3505200" y="6400800"/>
            <a:ext cx="2133600" cy="365125"/>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tx2"/>
              </a:buClr>
              <a:buFont typeface="Arial" pitchFamily="34" charset="0"/>
              <a:buNone/>
              <a:defRPr sz="2000" i="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929430-6B08-43A4-BFBA-373860999CD6}"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CCB8C9-4D0C-4DC5-9969-6A05822B2344}" type="slidenum">
              <a:rPr lang="en-US" smtClean="0"/>
              <a:t>‹#›</a:t>
            </a:fld>
            <a:endParaRPr lang="en-US" dirty="0"/>
          </a:p>
        </p:txBody>
      </p:sp>
    </p:spTree>
    <p:extLst>
      <p:ext uri="{BB962C8B-B14F-4D97-AF65-F5344CB8AC3E}">
        <p14:creationId xmlns:p14="http://schemas.microsoft.com/office/powerpoint/2010/main" val="302500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29430-6B08-43A4-BFBA-373860999CD6}" type="datetimeFigureOut">
              <a:rPr lang="en-US" smtClean="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CCB8C9-4D0C-4DC5-9969-6A05822B2344}" type="slidenum">
              <a:rPr lang="en-US" smtClean="0"/>
              <a:t>‹#›</a:t>
            </a:fld>
            <a:endParaRPr lang="en-US" dirty="0"/>
          </a:p>
        </p:txBody>
      </p:sp>
    </p:spTree>
    <p:extLst>
      <p:ext uri="{BB962C8B-B14F-4D97-AF65-F5344CB8AC3E}">
        <p14:creationId xmlns:p14="http://schemas.microsoft.com/office/powerpoint/2010/main" val="5260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 Contac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5CD5BD-6139-45D6-907B-B57E0F1BD6F3}"/>
              </a:ext>
            </a:extLst>
          </p:cNvPr>
          <p:cNvSpPr/>
          <p:nvPr userDrawn="1"/>
        </p:nvSpPr>
        <p:spPr>
          <a:xfrm>
            <a:off x="0" y="6477000"/>
            <a:ext cx="9144000" cy="381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Date Placeholder 1"/>
          <p:cNvSpPr>
            <a:spLocks noGrp="1"/>
          </p:cNvSpPr>
          <p:nvPr>
            <p:ph type="dt" sz="half" idx="10"/>
          </p:nvPr>
        </p:nvSpPr>
        <p:spPr/>
        <p:txBody>
          <a:bodyPr/>
          <a:lstStyle/>
          <a:p>
            <a:fld id="{E5C964A9-7351-4736-8A17-C0E1A75F8BCA}" type="datetimeFigureOut">
              <a:rPr lang="en-US" smtClean="0"/>
              <a:t>4/6/2021</a:t>
            </a:fld>
            <a:endParaRPr lang="en-US" dirty="0"/>
          </a:p>
        </p:txBody>
      </p:sp>
      <p:sp>
        <p:nvSpPr>
          <p:cNvPr id="4" name="Slide Number Placeholder 3"/>
          <p:cNvSpPr>
            <a:spLocks noGrp="1"/>
          </p:cNvSpPr>
          <p:nvPr>
            <p:ph type="sldNum" sz="quarter" idx="12"/>
          </p:nvPr>
        </p:nvSpPr>
        <p:spPr/>
        <p:txBody>
          <a:bodyPr/>
          <a:lstStyle/>
          <a:p>
            <a:fld id="{0AA53B3F-601E-45CA-92DB-7B633FDBFA27}" type="slidenum">
              <a:rPr lang="en-US" smtClean="0"/>
              <a:t>‹#›</a:t>
            </a:fld>
            <a:endParaRPr lang="en-US" dirty="0"/>
          </a:p>
        </p:txBody>
      </p:sp>
      <p:sp>
        <p:nvSpPr>
          <p:cNvPr id="8" name="Subtitle 5">
            <a:extLst>
              <a:ext uri="{FF2B5EF4-FFF2-40B4-BE49-F238E27FC236}">
                <a16:creationId xmlns:a16="http://schemas.microsoft.com/office/drawing/2014/main" id="{5A65B4CF-01B9-417B-93DA-C9AEB8F0E7D7}"/>
              </a:ext>
            </a:extLst>
          </p:cNvPr>
          <p:cNvSpPr txBox="1">
            <a:spLocks/>
          </p:cNvSpPr>
          <p:nvPr userDrawn="1"/>
        </p:nvSpPr>
        <p:spPr>
          <a:xfrm>
            <a:off x="1505495" y="3689647"/>
            <a:ext cx="5886450" cy="643457"/>
          </a:xfrm>
          <a:prstGeom prst="rect">
            <a:avLst/>
          </a:prstGeom>
        </p:spPr>
        <p:txBody>
          <a:bodyPr vert="horz" lIns="68580" tIns="34290" rIns="68580" bIns="34290" rtlCol="0">
            <a:normAutofit/>
          </a:bodyPr>
          <a:lstStyle>
            <a:lvl1pPr marL="0" indent="0" algn="ctr" defTabSz="1219170" rtl="0" eaLnBrk="1" latinLnBrk="0" hangingPunct="1">
              <a:spcBef>
                <a:spcPct val="20000"/>
              </a:spcBef>
              <a:buClr>
                <a:schemeClr val="accent1"/>
              </a:buClr>
              <a:buFont typeface="Arial" panose="020B0604020202020204"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Clr>
                <a:srgbClr val="73A5CC"/>
              </a:buClr>
              <a:buFont typeface="Arial" panose="020B0604020202020204"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Clr>
                <a:srgbClr val="73A5CC"/>
              </a:buClr>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Clr>
                <a:srgbClr val="73A5CC"/>
              </a:buClr>
              <a:buFont typeface="Arial" panose="020B0604020202020204"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Clr>
                <a:srgbClr val="73A5CC"/>
              </a:buClr>
              <a:buFont typeface="Arial" panose="020B0604020202020204"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fontAlgn="auto">
              <a:spcAft>
                <a:spcPts val="0"/>
              </a:spcAft>
            </a:pPr>
            <a:r>
              <a:rPr lang="en-US" sz="2400" dirty="0">
                <a:solidFill>
                  <a:srgbClr val="B50A37"/>
                </a:solidFill>
                <a:hlinkClick r:id="rId2"/>
              </a:rPr>
              <a:t>www.aging.ohio.gov</a:t>
            </a:r>
            <a:endParaRPr lang="en-US" sz="2400" dirty="0"/>
          </a:p>
        </p:txBody>
      </p:sp>
      <p:sp>
        <p:nvSpPr>
          <p:cNvPr id="10" name="Subtitle 2">
            <a:extLst>
              <a:ext uri="{FF2B5EF4-FFF2-40B4-BE49-F238E27FC236}">
                <a16:creationId xmlns:a16="http://schemas.microsoft.com/office/drawing/2014/main" id="{F0B0B901-FC84-4E98-8397-1A20FBA0EEE2}"/>
              </a:ext>
            </a:extLst>
          </p:cNvPr>
          <p:cNvSpPr>
            <a:spLocks noGrp="1"/>
          </p:cNvSpPr>
          <p:nvPr>
            <p:ph type="subTitle" idx="1"/>
          </p:nvPr>
        </p:nvSpPr>
        <p:spPr>
          <a:xfrm>
            <a:off x="2405607" y="4333103"/>
            <a:ext cx="4086226" cy="1598140"/>
          </a:xfrm>
        </p:spPr>
        <p:txBody>
          <a:bodyPr anchor="ctr">
            <a:normAutofit/>
          </a:bodyPr>
          <a:lstStyle>
            <a:lvl1pPr marL="0" indent="0" algn="ctr">
              <a:buNone/>
              <a:defRPr sz="2100">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993878DB-B44C-4C07-82AA-CC455F8922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1754" y="1048619"/>
            <a:ext cx="4876802" cy="1330282"/>
          </a:xfrm>
          <a:prstGeom prst="rect">
            <a:avLst/>
          </a:prstGeom>
        </p:spPr>
      </p:pic>
      <p:sp>
        <p:nvSpPr>
          <p:cNvPr id="12" name="Rectangle 11">
            <a:extLst>
              <a:ext uri="{FF2B5EF4-FFF2-40B4-BE49-F238E27FC236}">
                <a16:creationId xmlns:a16="http://schemas.microsoft.com/office/drawing/2014/main" id="{0E2F522D-CEEA-4E2F-9A1C-3C89CA3764BA}"/>
              </a:ext>
            </a:extLst>
          </p:cNvPr>
          <p:cNvSpPr/>
          <p:nvPr userDrawn="1"/>
        </p:nvSpPr>
        <p:spPr>
          <a:xfrm>
            <a:off x="1203394" y="2626866"/>
            <a:ext cx="6737211" cy="530915"/>
          </a:xfrm>
          <a:prstGeom prst="rect">
            <a:avLst/>
          </a:prstGeom>
        </p:spPr>
        <p:txBody>
          <a:bodyPr wrap="square">
            <a:spAutoFit/>
          </a:bodyPr>
          <a:lstStyle/>
          <a:p>
            <a:pPr algn="ctr"/>
            <a:r>
              <a:rPr lang="en-US" sz="1425" b="1" i="1" dirty="0">
                <a:solidFill>
                  <a:schemeClr val="accent1">
                    <a:lumMod val="50000"/>
                  </a:schemeClr>
                </a:solidFill>
                <a:latin typeface="Cambria" panose="02040503050406030204" pitchFamily="18" charset="0"/>
              </a:rPr>
              <a:t>Fostering sound public policy, research, and initiatives </a:t>
            </a:r>
          </a:p>
          <a:p>
            <a:pPr algn="ctr"/>
            <a:r>
              <a:rPr lang="en-US" sz="1425" b="1" i="1" dirty="0">
                <a:solidFill>
                  <a:schemeClr val="accent1">
                    <a:lumMod val="50000"/>
                  </a:schemeClr>
                </a:solidFill>
                <a:latin typeface="Cambria" panose="02040503050406030204" pitchFamily="18" charset="0"/>
              </a:rPr>
              <a:t>that benefit older Ohioans.</a:t>
            </a:r>
          </a:p>
        </p:txBody>
      </p:sp>
    </p:spTree>
    <p:extLst>
      <p:ext uri="{BB962C8B-B14F-4D97-AF65-F5344CB8AC3E}">
        <p14:creationId xmlns:p14="http://schemas.microsoft.com/office/powerpoint/2010/main" val="1613037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Option B">
  <p:cSld name="1_Title Slide Option B">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0" y="0"/>
            <a:ext cx="9144000" cy="7065818"/>
          </a:xfrm>
          <a:prstGeom prst="rect">
            <a:avLst/>
          </a:prstGeom>
          <a:noFill/>
          <a:ln>
            <a:noFill/>
          </a:ln>
        </p:spPr>
      </p:pic>
      <p:sp>
        <p:nvSpPr>
          <p:cNvPr id="24" name="Google Shape;24;p3"/>
          <p:cNvSpPr txBox="1">
            <a:spLocks noGrp="1"/>
          </p:cNvSpPr>
          <p:nvPr>
            <p:ph type="title"/>
          </p:nvPr>
        </p:nvSpPr>
        <p:spPr>
          <a:xfrm>
            <a:off x="533400" y="1981200"/>
            <a:ext cx="8229600" cy="762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533400" y="27432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body" idx="2"/>
          </p:nvPr>
        </p:nvSpPr>
        <p:spPr>
          <a:xfrm>
            <a:off x="533400" y="33528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
          <p:cNvSpPr txBox="1">
            <a:spLocks noGrp="1"/>
          </p:cNvSpPr>
          <p:nvPr>
            <p:ph type="body" idx="3"/>
          </p:nvPr>
        </p:nvSpPr>
        <p:spPr>
          <a:xfrm>
            <a:off x="533400" y="39624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
          <p:cNvSpPr txBox="1">
            <a:spLocks noGrp="1"/>
          </p:cNvSpPr>
          <p:nvPr>
            <p:ph type="body" idx="4"/>
          </p:nvPr>
        </p:nvSpPr>
        <p:spPr>
          <a:xfrm>
            <a:off x="1447800" y="4800600"/>
            <a:ext cx="64008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400"/>
              </a:spcBef>
              <a:spcAft>
                <a:spcPts val="0"/>
              </a:spcAft>
              <a:buSzPts val="2000"/>
              <a:buNone/>
              <a:defRPr sz="20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 name="Slide Number Placeholder 3">
            <a:extLst>
              <a:ext uri="{FF2B5EF4-FFF2-40B4-BE49-F238E27FC236}">
                <a16:creationId xmlns:a16="http://schemas.microsoft.com/office/drawing/2014/main" id="{1F9F1759-0732-4E3A-B45C-759487CB7877}"/>
              </a:ext>
            </a:extLst>
          </p:cNvPr>
          <p:cNvSpPr txBox="1">
            <a:spLocks/>
          </p:cNvSpPr>
          <p:nvPr userDrawn="1"/>
        </p:nvSpPr>
        <p:spPr>
          <a:xfrm>
            <a:off x="3505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7AA28999-D008-419E-9628-EE1C64F81F4C}" type="slidenum">
              <a:rPr lang="en-US" smtClean="0"/>
              <a:pPr algn="ctr"/>
              <a:t>‹#›</a:t>
            </a:fld>
            <a:endParaRPr lang="en-US" dirty="0"/>
          </a:p>
        </p:txBody>
      </p:sp>
    </p:spTree>
    <p:extLst>
      <p:ext uri="{BB962C8B-B14F-4D97-AF65-F5344CB8AC3E}">
        <p14:creationId xmlns:p14="http://schemas.microsoft.com/office/powerpoint/2010/main" val="33239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
        <p:nvSpPr>
          <p:cNvPr id="7" name="Slide Number Placeholder 6">
            <a:extLst>
              <a:ext uri="{FF2B5EF4-FFF2-40B4-BE49-F238E27FC236}">
                <a16:creationId xmlns:a16="http://schemas.microsoft.com/office/drawing/2014/main" id="{E1CD4DFB-0DD5-46BE-9D4F-9CA711147193}"/>
              </a:ext>
            </a:extLst>
          </p:cNvPr>
          <p:cNvSpPr txBox="1">
            <a:spLocks/>
          </p:cNvSpPr>
          <p:nvPr userDrawn="1"/>
        </p:nvSpPr>
        <p:spPr>
          <a:xfrm>
            <a:off x="3505200" y="63404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
        <p:nvSpPr>
          <p:cNvPr id="6" name="Slide Number Placeholder 6">
            <a:extLst>
              <a:ext uri="{FF2B5EF4-FFF2-40B4-BE49-F238E27FC236}">
                <a16:creationId xmlns:a16="http://schemas.microsoft.com/office/drawing/2014/main" id="{76A9F1C6-DAB6-4574-AD67-6BBCF04195D2}"/>
              </a:ext>
            </a:extLst>
          </p:cNvPr>
          <p:cNvSpPr txBox="1">
            <a:spLocks/>
          </p:cNvSpPr>
          <p:nvPr userDrawn="1"/>
        </p:nvSpPr>
        <p:spPr>
          <a:xfrm>
            <a:off x="3505200" y="63404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 id="2147483659" r:id="rId10"/>
    <p:sldLayoutId id="2147483660" r:id="rId11"/>
    <p:sldLayoutId id="2147483661" r:id="rId12"/>
    <p:sldLayoutId id="2147483662" r:id="rId13"/>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hyperlink" Target="https://www.iowaaging.gov/sites/default/files/librarydocuments/Congregate_Meal_Program_Dec_201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acl.gov/programs/health-wellness/nutrition-service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Nicole.Becerra@acl.hhs.gov"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256089" y="3928744"/>
            <a:ext cx="9144000" cy="762000"/>
          </a:xfrm>
        </p:spPr>
        <p:txBody>
          <a:bodyPr>
            <a:normAutofit fontScale="90000"/>
          </a:bodyPr>
          <a:lstStyle/>
          <a:p>
            <a:r>
              <a:rPr lang="en-US" dirty="0"/>
              <a:t>Trifecta: Health and Well-Being</a:t>
            </a:r>
            <a:br>
              <a:rPr lang="en-US" dirty="0"/>
            </a:br>
            <a:endParaRPr lang="en-US" sz="3600" dirty="0"/>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9015880" cy="685800"/>
          </a:xfrm>
        </p:spPr>
        <p:txBody>
          <a:bodyPr>
            <a:normAutofit fontScale="92500"/>
          </a:bodyPr>
          <a:lstStyle/>
          <a:p>
            <a:r>
              <a:rPr lang="en-US" dirty="0"/>
              <a:t>Celebrate Our Senior Nutrition Program</a:t>
            </a:r>
          </a:p>
        </p:txBody>
      </p:sp>
      <p:sp>
        <p:nvSpPr>
          <p:cNvPr id="8" name="Subtitle 7">
            <a:extLst>
              <a:ext uri="{FF2B5EF4-FFF2-40B4-BE49-F238E27FC236}">
                <a16:creationId xmlns:a16="http://schemas.microsoft.com/office/drawing/2014/main" id="{7BC67644-F15E-9746-A5FA-B90F5EAE9379}"/>
              </a:ext>
            </a:extLst>
          </p:cNvPr>
          <p:cNvSpPr>
            <a:spLocks noGrp="1"/>
          </p:cNvSpPr>
          <p:nvPr>
            <p:ph type="subTitle" idx="1"/>
          </p:nvPr>
        </p:nvSpPr>
        <p:spPr>
          <a:xfrm>
            <a:off x="179408" y="797787"/>
            <a:ext cx="5867400" cy="533400"/>
          </a:xfrm>
        </p:spPr>
        <p:txBody>
          <a:bodyPr>
            <a:normAutofit/>
          </a:bodyPr>
          <a:lstStyle/>
          <a:p>
            <a:r>
              <a:rPr lang="en-US" i="0" dirty="0"/>
              <a:t>March 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53" y="5648270"/>
            <a:ext cx="2060627" cy="1054699"/>
          </a:xfrm>
          <a:prstGeom prst="rect">
            <a:avLst/>
          </a:prstGeom>
        </p:spPr>
      </p:pic>
    </p:spTree>
    <p:extLst>
      <p:ext uri="{BB962C8B-B14F-4D97-AF65-F5344CB8AC3E}">
        <p14:creationId xmlns:p14="http://schemas.microsoft.com/office/powerpoint/2010/main" val="330091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F27A3-B06D-489D-8953-70FA1E3F1CA5}"/>
              </a:ext>
            </a:extLst>
          </p:cNvPr>
          <p:cNvSpPr>
            <a:spLocks noGrp="1"/>
          </p:cNvSpPr>
          <p:nvPr>
            <p:ph type="title"/>
          </p:nvPr>
        </p:nvSpPr>
        <p:spPr>
          <a:xfrm>
            <a:off x="457200" y="-133205"/>
            <a:ext cx="8229600" cy="1143000"/>
          </a:xfrm>
        </p:spPr>
        <p:txBody>
          <a:bodyPr>
            <a:normAutofit/>
          </a:bodyPr>
          <a:lstStyle/>
          <a:p>
            <a:r>
              <a:rPr lang="en-US" sz="4000" dirty="0"/>
              <a:t>Summary Assessment Continued</a:t>
            </a:r>
          </a:p>
        </p:txBody>
      </p:sp>
      <p:pic>
        <p:nvPicPr>
          <p:cNvPr id="2" name="Picture 1" descr="Summary Assessment of Older Ohioans">
            <a:extLst>
              <a:ext uri="{FF2B5EF4-FFF2-40B4-BE49-F238E27FC236}">
                <a16:creationId xmlns:a16="http://schemas.microsoft.com/office/drawing/2014/main" id="{215E2477-EB3D-4F5D-BC91-070E5D9282C1}"/>
              </a:ext>
            </a:extLst>
          </p:cNvPr>
          <p:cNvPicPr>
            <a:picLocks noChangeAspect="1"/>
          </p:cNvPicPr>
          <p:nvPr/>
        </p:nvPicPr>
        <p:blipFill>
          <a:blip r:embed="rId3"/>
          <a:stretch>
            <a:fillRect/>
          </a:stretch>
        </p:blipFill>
        <p:spPr>
          <a:xfrm>
            <a:off x="619760" y="1175916"/>
            <a:ext cx="2740830" cy="3534762"/>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4DB6D933-C332-4B24-9704-C930A2570A17}"/>
              </a:ext>
            </a:extLst>
          </p:cNvPr>
          <p:cNvSpPr txBox="1"/>
          <p:nvPr/>
        </p:nvSpPr>
        <p:spPr>
          <a:xfrm>
            <a:off x="589280" y="4726229"/>
            <a:ext cx="2771310" cy="646331"/>
          </a:xfrm>
          <a:prstGeom prst="rect">
            <a:avLst/>
          </a:prstGeom>
          <a:noFill/>
        </p:spPr>
        <p:txBody>
          <a:bodyPr wrap="square" rtlCol="0">
            <a:spAutoFit/>
          </a:bodyPr>
          <a:lstStyle/>
          <a:p>
            <a:pPr algn="ctr"/>
            <a:r>
              <a:rPr lang="en-US" sz="1200" dirty="0"/>
              <a:t>Summary Assessment of Older Ohioans. Ohio Department of Aging. June 1, 2020</a:t>
            </a:r>
          </a:p>
        </p:txBody>
      </p:sp>
      <p:pic>
        <p:nvPicPr>
          <p:cNvPr id="7" name="Picture 6" descr="Summary Assessment Key Findings. Additional details are available in the slide notes of this slide">
            <a:extLst>
              <a:ext uri="{FF2B5EF4-FFF2-40B4-BE49-F238E27FC236}">
                <a16:creationId xmlns:a16="http://schemas.microsoft.com/office/drawing/2014/main" id="{2CC7E971-08DD-4AA3-8E8A-28A8DF3DBF8B}"/>
              </a:ext>
            </a:extLst>
          </p:cNvPr>
          <p:cNvPicPr>
            <a:picLocks noChangeAspect="1"/>
          </p:cNvPicPr>
          <p:nvPr/>
        </p:nvPicPr>
        <p:blipFill>
          <a:blip r:embed="rId4"/>
          <a:stretch>
            <a:fillRect/>
          </a:stretch>
        </p:blipFill>
        <p:spPr>
          <a:xfrm>
            <a:off x="4007666" y="783695"/>
            <a:ext cx="4874654" cy="4838411"/>
          </a:xfrm>
          <a:prstGeom prst="rect">
            <a:avLst/>
          </a:prstGeom>
        </p:spPr>
      </p:pic>
    </p:spTree>
    <p:extLst>
      <p:ext uri="{BB962C8B-B14F-4D97-AF65-F5344CB8AC3E}">
        <p14:creationId xmlns:p14="http://schemas.microsoft.com/office/powerpoint/2010/main" val="389511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65BD-BA68-4A43-AECA-0FC49763A541}"/>
              </a:ext>
            </a:extLst>
          </p:cNvPr>
          <p:cNvSpPr>
            <a:spLocks noGrp="1"/>
          </p:cNvSpPr>
          <p:nvPr>
            <p:ph type="title"/>
          </p:nvPr>
        </p:nvSpPr>
        <p:spPr>
          <a:xfrm>
            <a:off x="457200" y="17721"/>
            <a:ext cx="8229600" cy="1143000"/>
          </a:xfrm>
        </p:spPr>
        <p:txBody>
          <a:bodyPr>
            <a:normAutofit/>
          </a:bodyPr>
          <a:lstStyle/>
          <a:p>
            <a:r>
              <a:rPr lang="en-US" sz="4000" dirty="0">
                <a:solidFill>
                  <a:srgbClr val="0A4F90"/>
                </a:solidFill>
              </a:rPr>
              <a:t>Gap in Life Expectancy</a:t>
            </a:r>
          </a:p>
        </p:txBody>
      </p:sp>
      <p:pic>
        <p:nvPicPr>
          <p:cNvPr id="3" name="Picture 2" descr="21.9 year gap. Grandview Heights 81.9 years life expectancy 4 miles apart from Franklinton 60 years life expectancy. Additional information is available in the slide notes of this slide.&#10;">
            <a:extLst>
              <a:ext uri="{FF2B5EF4-FFF2-40B4-BE49-F238E27FC236}">
                <a16:creationId xmlns:a16="http://schemas.microsoft.com/office/drawing/2014/main" id="{328791DB-AEAA-42F3-807D-270446DE4351}"/>
              </a:ext>
            </a:extLst>
          </p:cNvPr>
          <p:cNvPicPr>
            <a:picLocks noChangeAspect="1"/>
          </p:cNvPicPr>
          <p:nvPr/>
        </p:nvPicPr>
        <p:blipFill rotWithShape="1">
          <a:blip r:embed="rId3"/>
          <a:srcRect l="4504" r="7034" b="4379"/>
          <a:stretch/>
        </p:blipFill>
        <p:spPr>
          <a:xfrm>
            <a:off x="799164" y="1447800"/>
            <a:ext cx="7545672" cy="3567010"/>
          </a:xfrm>
          <a:prstGeom prst="rect">
            <a:avLst/>
          </a:prstGeom>
        </p:spPr>
      </p:pic>
    </p:spTree>
    <p:extLst>
      <p:ext uri="{BB962C8B-B14F-4D97-AF65-F5344CB8AC3E}">
        <p14:creationId xmlns:p14="http://schemas.microsoft.com/office/powerpoint/2010/main" val="89535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3CB7-BDF8-4844-9837-1529680E2B97}"/>
              </a:ext>
            </a:extLst>
          </p:cNvPr>
          <p:cNvSpPr>
            <a:spLocks noGrp="1"/>
          </p:cNvSpPr>
          <p:nvPr>
            <p:ph type="title"/>
          </p:nvPr>
        </p:nvSpPr>
        <p:spPr>
          <a:xfrm>
            <a:off x="457200" y="274638"/>
            <a:ext cx="8229600" cy="792162"/>
          </a:xfrm>
        </p:spPr>
        <p:txBody>
          <a:bodyPr>
            <a:normAutofit/>
          </a:bodyPr>
          <a:lstStyle/>
          <a:p>
            <a:r>
              <a:rPr lang="en-US" sz="4000" dirty="0">
                <a:solidFill>
                  <a:srgbClr val="0A4F90"/>
                </a:solidFill>
              </a:rPr>
              <a:t>Drivers of Health and Wellness</a:t>
            </a:r>
            <a:endParaRPr lang="en-US" sz="4000" dirty="0">
              <a:solidFill>
                <a:srgbClr val="FF0000"/>
              </a:solidFill>
            </a:endParaRPr>
          </a:p>
        </p:txBody>
      </p:sp>
      <p:pic>
        <p:nvPicPr>
          <p:cNvPr id="11" name="Picture 10" descr="Clinical care; Health behaviors; Social economic and physical environment pie chart. Additional data is available in the slide notes of this page.">
            <a:extLst>
              <a:ext uri="{FF2B5EF4-FFF2-40B4-BE49-F238E27FC236}">
                <a16:creationId xmlns:a16="http://schemas.microsoft.com/office/drawing/2014/main" id="{981E335F-EBB2-4B73-89CE-1422AEC5617A}"/>
              </a:ext>
            </a:extLst>
          </p:cNvPr>
          <p:cNvPicPr>
            <a:picLocks noChangeAspect="1"/>
          </p:cNvPicPr>
          <p:nvPr/>
        </p:nvPicPr>
        <p:blipFill>
          <a:blip r:embed="rId3"/>
          <a:stretch>
            <a:fillRect/>
          </a:stretch>
        </p:blipFill>
        <p:spPr>
          <a:xfrm>
            <a:off x="633642" y="1600200"/>
            <a:ext cx="7876715" cy="3395766"/>
          </a:xfrm>
          <a:prstGeom prst="rect">
            <a:avLst/>
          </a:prstGeom>
        </p:spPr>
      </p:pic>
    </p:spTree>
    <p:extLst>
      <p:ext uri="{BB962C8B-B14F-4D97-AF65-F5344CB8AC3E}">
        <p14:creationId xmlns:p14="http://schemas.microsoft.com/office/powerpoint/2010/main" val="326131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DB4C-561E-43F6-85C4-45F766F4C133}"/>
              </a:ext>
            </a:extLst>
          </p:cNvPr>
          <p:cNvSpPr>
            <a:spLocks noGrp="1"/>
          </p:cNvSpPr>
          <p:nvPr>
            <p:ph type="title"/>
          </p:nvPr>
        </p:nvSpPr>
        <p:spPr>
          <a:xfrm>
            <a:off x="446942" y="0"/>
            <a:ext cx="8229600" cy="1143000"/>
          </a:xfrm>
        </p:spPr>
        <p:txBody>
          <a:bodyPr>
            <a:normAutofit/>
          </a:bodyPr>
          <a:lstStyle/>
          <a:p>
            <a:r>
              <a:rPr lang="en-US" sz="4000" i="0" dirty="0"/>
              <a:t>Nutrition Strategies</a:t>
            </a:r>
          </a:p>
        </p:txBody>
      </p:sp>
      <p:sp>
        <p:nvSpPr>
          <p:cNvPr id="3" name="Subtitle 2">
            <a:extLst>
              <a:ext uri="{FF2B5EF4-FFF2-40B4-BE49-F238E27FC236}">
                <a16:creationId xmlns:a16="http://schemas.microsoft.com/office/drawing/2014/main" id="{ABC6F8FB-20BF-4A37-AFF0-6E273E9EB904}"/>
              </a:ext>
            </a:extLst>
          </p:cNvPr>
          <p:cNvSpPr>
            <a:spLocks noGrp="1"/>
          </p:cNvSpPr>
          <p:nvPr>
            <p:ph idx="1"/>
          </p:nvPr>
        </p:nvSpPr>
        <p:spPr>
          <a:xfrm>
            <a:off x="469230" y="1485900"/>
            <a:ext cx="8229600" cy="1143001"/>
          </a:xfrm>
        </p:spPr>
        <p:txBody>
          <a:bodyPr>
            <a:normAutofit/>
          </a:bodyPr>
          <a:lstStyle/>
          <a:p>
            <a:r>
              <a:rPr lang="en-US" dirty="0">
                <a:latin typeface="Montserrat"/>
              </a:rPr>
              <a:t>Supporting older Ohioan’s during the Pandemic</a:t>
            </a:r>
          </a:p>
        </p:txBody>
      </p:sp>
      <p:pic>
        <p:nvPicPr>
          <p:cNvPr id="7" name="Picture 6" descr="Photo of older American receiving meals in plastic bags">
            <a:extLst>
              <a:ext uri="{FF2B5EF4-FFF2-40B4-BE49-F238E27FC236}">
                <a16:creationId xmlns:a16="http://schemas.microsoft.com/office/drawing/2014/main" id="{C5DC1FDB-9037-465E-AA64-B95AFB47B9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943818"/>
            <a:ext cx="3018833" cy="2012555"/>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A3B10112-89EB-430C-A234-3F330FAFF778}"/>
              </a:ext>
            </a:extLst>
          </p:cNvPr>
          <p:cNvSpPr/>
          <p:nvPr/>
        </p:nvSpPr>
        <p:spPr>
          <a:xfrm>
            <a:off x="1905000" y="4960520"/>
            <a:ext cx="1338828" cy="276999"/>
          </a:xfrm>
          <a:prstGeom prst="rect">
            <a:avLst/>
          </a:prstGeom>
        </p:spPr>
        <p:txBody>
          <a:bodyPr wrap="none">
            <a:spAutoFit/>
          </a:bodyPr>
          <a:lstStyle/>
          <a:p>
            <a:r>
              <a:rPr lang="en-US" sz="1200" dirty="0"/>
              <a:t>via Getty Images</a:t>
            </a:r>
          </a:p>
        </p:txBody>
      </p:sp>
      <p:pic>
        <p:nvPicPr>
          <p:cNvPr id="5" name="Picture 4" descr="A picture of an older couple with fruits and vegetables">
            <a:extLst>
              <a:ext uri="{FF2B5EF4-FFF2-40B4-BE49-F238E27FC236}">
                <a16:creationId xmlns:a16="http://schemas.microsoft.com/office/drawing/2014/main" id="{5A7C8948-6ED0-4CD2-9454-E64B66E33B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929797"/>
            <a:ext cx="3124200" cy="2010041"/>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D2FD45ED-279D-4EE1-86EF-897A8C961453}"/>
              </a:ext>
            </a:extLst>
          </p:cNvPr>
          <p:cNvSpPr/>
          <p:nvPr/>
        </p:nvSpPr>
        <p:spPr>
          <a:xfrm>
            <a:off x="5657850" y="4960520"/>
            <a:ext cx="1338828" cy="276999"/>
          </a:xfrm>
          <a:prstGeom prst="rect">
            <a:avLst/>
          </a:prstGeom>
        </p:spPr>
        <p:txBody>
          <a:bodyPr wrap="none">
            <a:spAutoFit/>
          </a:bodyPr>
          <a:lstStyle/>
          <a:p>
            <a:r>
              <a:rPr lang="en-US" sz="1200" dirty="0"/>
              <a:t>via Getty Images</a:t>
            </a:r>
          </a:p>
        </p:txBody>
      </p:sp>
    </p:spTree>
    <p:extLst>
      <p:ext uri="{BB962C8B-B14F-4D97-AF65-F5344CB8AC3E}">
        <p14:creationId xmlns:p14="http://schemas.microsoft.com/office/powerpoint/2010/main" val="312720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F711-FB19-4B49-8B7D-4395CCB0E922}"/>
              </a:ext>
            </a:extLst>
          </p:cNvPr>
          <p:cNvSpPr>
            <a:spLocks noGrp="1"/>
          </p:cNvSpPr>
          <p:nvPr>
            <p:ph type="title"/>
          </p:nvPr>
        </p:nvSpPr>
        <p:spPr>
          <a:xfrm>
            <a:off x="473148" y="152400"/>
            <a:ext cx="8229600" cy="662127"/>
          </a:xfrm>
        </p:spPr>
        <p:txBody>
          <a:bodyPr>
            <a:normAutofit fontScale="90000"/>
          </a:bodyPr>
          <a:lstStyle/>
          <a:p>
            <a:r>
              <a:rPr lang="en-US" i="0" dirty="0"/>
              <a:t>Prioritizing Essential Services</a:t>
            </a:r>
          </a:p>
        </p:txBody>
      </p:sp>
      <p:sp>
        <p:nvSpPr>
          <p:cNvPr id="3" name="Content Placeholder 2">
            <a:extLst>
              <a:ext uri="{FF2B5EF4-FFF2-40B4-BE49-F238E27FC236}">
                <a16:creationId xmlns:a16="http://schemas.microsoft.com/office/drawing/2014/main" id="{3558EC39-B076-40E9-8950-51170EBF6E10}"/>
              </a:ext>
            </a:extLst>
          </p:cNvPr>
          <p:cNvSpPr>
            <a:spLocks noGrp="1"/>
          </p:cNvSpPr>
          <p:nvPr>
            <p:ph idx="1"/>
          </p:nvPr>
        </p:nvSpPr>
        <p:spPr>
          <a:xfrm>
            <a:off x="393966" y="1061427"/>
            <a:ext cx="4826977" cy="4599620"/>
          </a:xfrm>
        </p:spPr>
        <p:txBody>
          <a:bodyPr>
            <a:normAutofit fontScale="92500" lnSpcReduction="10000"/>
          </a:bodyPr>
          <a:lstStyle/>
          <a:p>
            <a:r>
              <a:rPr lang="en-US" dirty="0"/>
              <a:t>Essential Services</a:t>
            </a:r>
          </a:p>
          <a:p>
            <a:pPr lvl="1"/>
            <a:r>
              <a:rPr lang="en-US" dirty="0"/>
              <a:t>Personal Care</a:t>
            </a:r>
          </a:p>
          <a:p>
            <a:pPr lvl="1"/>
            <a:r>
              <a:rPr lang="en-US" dirty="0"/>
              <a:t>Adult Day Services</a:t>
            </a:r>
          </a:p>
          <a:p>
            <a:pPr lvl="1"/>
            <a:r>
              <a:rPr lang="en-US" dirty="0"/>
              <a:t>Assisted Transportation</a:t>
            </a:r>
          </a:p>
          <a:p>
            <a:pPr lvl="1"/>
            <a:r>
              <a:rPr lang="en-US" dirty="0"/>
              <a:t>Home-Delivered Meals</a:t>
            </a:r>
          </a:p>
          <a:p>
            <a:pPr lvl="1"/>
            <a:r>
              <a:rPr lang="en-US" dirty="0"/>
              <a:t>Care Coordination</a:t>
            </a:r>
          </a:p>
          <a:p>
            <a:r>
              <a:rPr lang="en-US" dirty="0"/>
              <a:t>Disaster Priority Ranking</a:t>
            </a:r>
          </a:p>
          <a:p>
            <a:pPr lvl="1"/>
            <a:r>
              <a:rPr lang="en-US" dirty="0"/>
              <a:t>High Risk</a:t>
            </a:r>
          </a:p>
          <a:p>
            <a:pPr lvl="1"/>
            <a:r>
              <a:rPr lang="en-US" dirty="0"/>
              <a:t>Medium Risk</a:t>
            </a:r>
          </a:p>
          <a:p>
            <a:pPr lvl="1"/>
            <a:r>
              <a:rPr lang="en-US" dirty="0"/>
              <a:t>Low Risk</a:t>
            </a:r>
          </a:p>
          <a:p>
            <a:endParaRPr lang="en-US" dirty="0"/>
          </a:p>
        </p:txBody>
      </p:sp>
      <p:pic>
        <p:nvPicPr>
          <p:cNvPr id="4" name="Picture 3">
            <a:extLst>
              <a:ext uri="{FF2B5EF4-FFF2-40B4-BE49-F238E27FC236}">
                <a16:creationId xmlns:a16="http://schemas.microsoft.com/office/drawing/2014/main" id="{7010C8D9-70F0-43E2-85BA-972777D716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09860" y="2311302"/>
            <a:ext cx="1900540" cy="2452493"/>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EF5E7BE6-1F43-44A5-9EF1-6E9C4FFD48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68604" y="1734608"/>
            <a:ext cx="1850163" cy="245577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0E97915E-DCD4-457D-A136-26082C1A381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10400" y="1061426"/>
            <a:ext cx="1854969" cy="2433430"/>
          </a:xfrm>
          <a:prstGeom prst="rect">
            <a:avLst/>
          </a:prstGeom>
          <a:ln>
            <a:noFill/>
          </a:ln>
          <a:effectLst>
            <a:outerShdw blurRad="190500" algn="tl" rotWithShape="0">
              <a:srgbClr val="000000">
                <a:alpha val="70000"/>
              </a:srgbClr>
            </a:outerShdw>
          </a:effectLst>
        </p:spPr>
      </p:pic>
      <p:pic>
        <p:nvPicPr>
          <p:cNvPr id="1026" name="Picture 2" descr="Well Sky Logo">
            <a:extLst>
              <a:ext uri="{FF2B5EF4-FFF2-40B4-BE49-F238E27FC236}">
                <a16:creationId xmlns:a16="http://schemas.microsoft.com/office/drawing/2014/main" id="{3B728CA9-726E-49E6-AF33-1E5FF87217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010" t="32793" r="10174" b="29512"/>
          <a:stretch/>
        </p:blipFill>
        <p:spPr bwMode="auto">
          <a:xfrm>
            <a:off x="7010400" y="5015555"/>
            <a:ext cx="1600492" cy="39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8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E4A6-6441-42A6-8085-8454C91B4197}"/>
              </a:ext>
            </a:extLst>
          </p:cNvPr>
          <p:cNvSpPr>
            <a:spLocks noGrp="1"/>
          </p:cNvSpPr>
          <p:nvPr>
            <p:ph type="title"/>
          </p:nvPr>
        </p:nvSpPr>
        <p:spPr>
          <a:xfrm>
            <a:off x="457200" y="274638"/>
            <a:ext cx="8229600" cy="792162"/>
          </a:xfrm>
        </p:spPr>
        <p:txBody>
          <a:bodyPr>
            <a:noAutofit/>
          </a:bodyPr>
          <a:lstStyle/>
          <a:p>
            <a:r>
              <a:rPr lang="en-US" sz="4000" dirty="0"/>
              <a:t>Ohio’s Small-Business </a:t>
            </a:r>
            <a:br>
              <a:rPr lang="en-US" sz="4000" dirty="0"/>
            </a:br>
            <a:r>
              <a:rPr lang="en-US" sz="4000" dirty="0"/>
              <a:t>Restaurant Initiative</a:t>
            </a:r>
          </a:p>
        </p:txBody>
      </p:sp>
      <p:sp>
        <p:nvSpPr>
          <p:cNvPr id="11" name="Content Placeholder 10">
            <a:extLst>
              <a:ext uri="{FF2B5EF4-FFF2-40B4-BE49-F238E27FC236}">
                <a16:creationId xmlns:a16="http://schemas.microsoft.com/office/drawing/2014/main" id="{956FDEB1-50D9-4DB0-9CF6-3D92EF12BB29}"/>
              </a:ext>
            </a:extLst>
          </p:cNvPr>
          <p:cNvSpPr>
            <a:spLocks noGrp="1"/>
          </p:cNvSpPr>
          <p:nvPr>
            <p:ph idx="1"/>
          </p:nvPr>
        </p:nvSpPr>
        <p:spPr>
          <a:xfrm>
            <a:off x="373985" y="1709778"/>
            <a:ext cx="5405669" cy="3886200"/>
          </a:xfrm>
        </p:spPr>
        <p:txBody>
          <a:bodyPr>
            <a:normAutofit/>
          </a:bodyPr>
          <a:lstStyle/>
          <a:p>
            <a:r>
              <a:rPr lang="en-US" sz="3000" dirty="0"/>
              <a:t>Spur local investment</a:t>
            </a:r>
          </a:p>
          <a:p>
            <a:r>
              <a:rPr lang="en-US" sz="3000" dirty="0"/>
              <a:t>Increase small-business restaurant</a:t>
            </a:r>
          </a:p>
          <a:p>
            <a:r>
              <a:rPr lang="en-US" sz="3000" dirty="0"/>
              <a:t>Meet the increased demand of home-delivered meals</a:t>
            </a:r>
          </a:p>
        </p:txBody>
      </p:sp>
      <p:pic>
        <p:nvPicPr>
          <p:cNvPr id="4" name="Picture 3" descr="Staying Healthy Publication">
            <a:extLst>
              <a:ext uri="{FF2B5EF4-FFF2-40B4-BE49-F238E27FC236}">
                <a16:creationId xmlns:a16="http://schemas.microsoft.com/office/drawing/2014/main" id="{0675681E-04DC-4BB9-8A29-C53DCCCDD3FA}"/>
              </a:ext>
            </a:extLst>
          </p:cNvPr>
          <p:cNvPicPr>
            <a:picLocks noChangeAspect="1"/>
          </p:cNvPicPr>
          <p:nvPr/>
        </p:nvPicPr>
        <p:blipFill>
          <a:blip r:embed="rId3"/>
          <a:stretch>
            <a:fillRect/>
          </a:stretch>
        </p:blipFill>
        <p:spPr>
          <a:xfrm>
            <a:off x="6172200" y="1709778"/>
            <a:ext cx="2196442" cy="34504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0411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43122-AF18-4E68-8D51-FF8D7B531EEA}"/>
              </a:ext>
            </a:extLst>
          </p:cNvPr>
          <p:cNvSpPr>
            <a:spLocks noGrp="1"/>
          </p:cNvSpPr>
          <p:nvPr>
            <p:ph type="title"/>
          </p:nvPr>
        </p:nvSpPr>
        <p:spPr>
          <a:xfrm>
            <a:off x="457200" y="274638"/>
            <a:ext cx="8229600" cy="1173162"/>
          </a:xfrm>
        </p:spPr>
        <p:txBody>
          <a:bodyPr>
            <a:normAutofit fontScale="90000"/>
          </a:bodyPr>
          <a:lstStyle/>
          <a:p>
            <a:r>
              <a:rPr lang="en-US" dirty="0"/>
              <a:t>Ohio’s Small-Business </a:t>
            </a:r>
            <a:br>
              <a:rPr lang="en-US" dirty="0"/>
            </a:br>
            <a:r>
              <a:rPr lang="en-US" dirty="0"/>
              <a:t>Restaurant Initiative Continued</a:t>
            </a:r>
          </a:p>
        </p:txBody>
      </p:sp>
      <p:pic>
        <p:nvPicPr>
          <p:cNvPr id="4" name="Picture 3" descr="Staying Healthy Publication">
            <a:extLst>
              <a:ext uri="{FF2B5EF4-FFF2-40B4-BE49-F238E27FC236}">
                <a16:creationId xmlns:a16="http://schemas.microsoft.com/office/drawing/2014/main" id="{7BFEC8C1-84DA-4A7E-B45B-CEE50BEB9DDE}"/>
              </a:ext>
            </a:extLst>
          </p:cNvPr>
          <p:cNvPicPr>
            <a:picLocks noChangeAspect="1"/>
          </p:cNvPicPr>
          <p:nvPr/>
        </p:nvPicPr>
        <p:blipFill>
          <a:blip r:embed="rId3"/>
          <a:stretch>
            <a:fillRect/>
          </a:stretch>
        </p:blipFill>
        <p:spPr>
          <a:xfrm>
            <a:off x="1056689" y="2398338"/>
            <a:ext cx="1727479" cy="2285447"/>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B9B8C850-AFC0-4134-B884-B0D296E068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67676" y="2400306"/>
            <a:ext cx="1727479" cy="2283479"/>
          </a:xfrm>
          <a:prstGeom prst="rect">
            <a:avLst/>
          </a:prstGeom>
          <a:ln>
            <a:noFill/>
          </a:ln>
          <a:effectLst>
            <a:outerShdw blurRad="190500" algn="tl" rotWithShape="0">
              <a:srgbClr val="000000">
                <a:alpha val="70000"/>
              </a:srgbClr>
            </a:outerShdw>
          </a:effectLst>
        </p:spPr>
      </p:pic>
      <p:sp>
        <p:nvSpPr>
          <p:cNvPr id="9" name="Left Bracket 8" descr="Bracket">
            <a:extLst>
              <a:ext uri="{FF2B5EF4-FFF2-40B4-BE49-F238E27FC236}">
                <a16:creationId xmlns:a16="http://schemas.microsoft.com/office/drawing/2014/main" id="{D85A3349-E38D-416A-B15E-A44468516A97}"/>
              </a:ext>
            </a:extLst>
          </p:cNvPr>
          <p:cNvSpPr/>
          <p:nvPr/>
        </p:nvSpPr>
        <p:spPr>
          <a:xfrm>
            <a:off x="5704134" y="2400306"/>
            <a:ext cx="258619" cy="2283479"/>
          </a:xfrm>
          <a:prstGeom prst="leftBracket">
            <a:avLst/>
          </a:prstGeom>
          <a:ln w="762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1350" dirty="0"/>
          </a:p>
        </p:txBody>
      </p:sp>
      <p:pic>
        <p:nvPicPr>
          <p:cNvPr id="2" name="Picture 1" descr="Picture of a hand-out">
            <a:extLst>
              <a:ext uri="{FF2B5EF4-FFF2-40B4-BE49-F238E27FC236}">
                <a16:creationId xmlns:a16="http://schemas.microsoft.com/office/drawing/2014/main" id="{40CA6EFA-87CC-4BE6-B00D-6672ADB6C39F}"/>
              </a:ext>
            </a:extLst>
          </p:cNvPr>
          <p:cNvPicPr>
            <a:picLocks noChangeAspect="1"/>
          </p:cNvPicPr>
          <p:nvPr/>
        </p:nvPicPr>
        <p:blipFill>
          <a:blip r:embed="rId5"/>
          <a:stretch>
            <a:fillRect/>
          </a:stretch>
        </p:blipFill>
        <p:spPr>
          <a:xfrm>
            <a:off x="6082521" y="1832872"/>
            <a:ext cx="1207490" cy="1596128"/>
          </a:xfrm>
          <a:prstGeom prst="rect">
            <a:avLst/>
          </a:prstGeom>
          <a:ln>
            <a:noFill/>
          </a:ln>
          <a:effectLst>
            <a:outerShdw blurRad="190500" algn="tl" rotWithShape="0">
              <a:srgbClr val="000000">
                <a:alpha val="70000"/>
              </a:srgbClr>
            </a:outerShdw>
          </a:effectLst>
        </p:spPr>
      </p:pic>
      <p:pic>
        <p:nvPicPr>
          <p:cNvPr id="3" name="Picture 2" descr="Picture of a hand-out">
            <a:extLst>
              <a:ext uri="{FF2B5EF4-FFF2-40B4-BE49-F238E27FC236}">
                <a16:creationId xmlns:a16="http://schemas.microsoft.com/office/drawing/2014/main" id="{545EA3E1-8DFA-4881-9606-75E8FF8B4794}"/>
              </a:ext>
            </a:extLst>
          </p:cNvPr>
          <p:cNvPicPr>
            <a:picLocks noChangeAspect="1"/>
          </p:cNvPicPr>
          <p:nvPr/>
        </p:nvPicPr>
        <p:blipFill>
          <a:blip r:embed="rId6"/>
          <a:stretch>
            <a:fillRect/>
          </a:stretch>
        </p:blipFill>
        <p:spPr>
          <a:xfrm>
            <a:off x="7529548" y="1832872"/>
            <a:ext cx="1230575" cy="1596128"/>
          </a:xfrm>
          <a:prstGeom prst="rect">
            <a:avLst/>
          </a:prstGeom>
          <a:ln>
            <a:noFill/>
          </a:ln>
          <a:effectLst>
            <a:outerShdw blurRad="190500" algn="tl" rotWithShape="0">
              <a:srgbClr val="000000">
                <a:alpha val="70000"/>
              </a:srgbClr>
            </a:outerShdw>
          </a:effectLst>
        </p:spPr>
      </p:pic>
      <p:pic>
        <p:nvPicPr>
          <p:cNvPr id="6" name="Picture 5" descr="Picture of a hand-out">
            <a:extLst>
              <a:ext uri="{FF2B5EF4-FFF2-40B4-BE49-F238E27FC236}">
                <a16:creationId xmlns:a16="http://schemas.microsoft.com/office/drawing/2014/main" id="{68A3A3E2-0EFC-4262-9F84-C13B2FE16624}"/>
              </a:ext>
            </a:extLst>
          </p:cNvPr>
          <p:cNvPicPr>
            <a:picLocks noChangeAspect="1"/>
          </p:cNvPicPr>
          <p:nvPr/>
        </p:nvPicPr>
        <p:blipFill>
          <a:blip r:embed="rId7"/>
          <a:stretch>
            <a:fillRect/>
          </a:stretch>
        </p:blipFill>
        <p:spPr>
          <a:xfrm>
            <a:off x="6082522" y="3599437"/>
            <a:ext cx="1207490" cy="1653044"/>
          </a:xfrm>
          <a:prstGeom prst="rect">
            <a:avLst/>
          </a:prstGeom>
          <a:ln>
            <a:noFill/>
          </a:ln>
          <a:effectLst>
            <a:outerShdw blurRad="190500" algn="tl" rotWithShape="0">
              <a:srgbClr val="000000">
                <a:alpha val="70000"/>
              </a:srgbClr>
            </a:outerShdw>
          </a:effectLst>
        </p:spPr>
      </p:pic>
      <p:pic>
        <p:nvPicPr>
          <p:cNvPr id="7" name="Picture 6" descr="Picture of a hand-out">
            <a:extLst>
              <a:ext uri="{FF2B5EF4-FFF2-40B4-BE49-F238E27FC236}">
                <a16:creationId xmlns:a16="http://schemas.microsoft.com/office/drawing/2014/main" id="{89398109-5982-482F-B653-A4DC607F733A}"/>
              </a:ext>
            </a:extLst>
          </p:cNvPr>
          <p:cNvPicPr>
            <a:picLocks noChangeAspect="1"/>
          </p:cNvPicPr>
          <p:nvPr/>
        </p:nvPicPr>
        <p:blipFill>
          <a:blip r:embed="rId8"/>
          <a:stretch>
            <a:fillRect/>
          </a:stretch>
        </p:blipFill>
        <p:spPr>
          <a:xfrm>
            <a:off x="7529547" y="3599437"/>
            <a:ext cx="1251457" cy="16530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551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F711-FB19-4B49-8B7D-4395CCB0E922}"/>
              </a:ext>
            </a:extLst>
          </p:cNvPr>
          <p:cNvSpPr>
            <a:spLocks noGrp="1"/>
          </p:cNvSpPr>
          <p:nvPr>
            <p:ph type="title"/>
          </p:nvPr>
        </p:nvSpPr>
        <p:spPr>
          <a:xfrm>
            <a:off x="152400" y="85111"/>
            <a:ext cx="8763000" cy="981690"/>
          </a:xfrm>
        </p:spPr>
        <p:txBody>
          <a:bodyPr>
            <a:normAutofit/>
          </a:bodyPr>
          <a:lstStyle/>
          <a:p>
            <a:r>
              <a:rPr lang="en-US" sz="4000" i="0" dirty="0"/>
              <a:t>Grocery Ordering &amp; Delivery Services</a:t>
            </a:r>
          </a:p>
        </p:txBody>
      </p:sp>
      <p:sp>
        <p:nvSpPr>
          <p:cNvPr id="13" name="Content Placeholder 12">
            <a:extLst>
              <a:ext uri="{FF2B5EF4-FFF2-40B4-BE49-F238E27FC236}">
                <a16:creationId xmlns:a16="http://schemas.microsoft.com/office/drawing/2014/main" id="{0FB78225-4648-4065-A96A-DE1DC7F22790}"/>
              </a:ext>
            </a:extLst>
          </p:cNvPr>
          <p:cNvSpPr>
            <a:spLocks noGrp="1"/>
          </p:cNvSpPr>
          <p:nvPr>
            <p:ph idx="1"/>
          </p:nvPr>
        </p:nvSpPr>
        <p:spPr>
          <a:xfrm>
            <a:off x="435113" y="1706123"/>
            <a:ext cx="4136887" cy="2731925"/>
          </a:xfrm>
        </p:spPr>
        <p:txBody>
          <a:bodyPr>
            <a:normAutofit/>
          </a:bodyPr>
          <a:lstStyle/>
          <a:p>
            <a:r>
              <a:rPr lang="en-US" sz="3000" dirty="0"/>
              <a:t>Title III-B funds</a:t>
            </a:r>
          </a:p>
          <a:p>
            <a:r>
              <a:rPr lang="en-US" sz="3000" dirty="0"/>
              <a:t>Expand services with contracted providers</a:t>
            </a:r>
          </a:p>
          <a:p>
            <a:r>
              <a:rPr lang="en-US" sz="3000" dirty="0"/>
              <a:t>No re-bidding </a:t>
            </a:r>
          </a:p>
        </p:txBody>
      </p:sp>
      <p:pic>
        <p:nvPicPr>
          <p:cNvPr id="9" name="Picture 8" descr="Man delivering good to an older woman">
            <a:extLst>
              <a:ext uri="{FF2B5EF4-FFF2-40B4-BE49-F238E27FC236}">
                <a16:creationId xmlns:a16="http://schemas.microsoft.com/office/drawing/2014/main" id="{A176C3A5-4E05-489C-A2D2-6EE2F953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6976" y="998856"/>
            <a:ext cx="3124200" cy="2077593"/>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29D975ED-F270-4FDC-8C48-219781108203}"/>
              </a:ext>
            </a:extLst>
          </p:cNvPr>
          <p:cNvSpPr/>
          <p:nvPr/>
        </p:nvSpPr>
        <p:spPr>
          <a:xfrm>
            <a:off x="6019800" y="3053035"/>
            <a:ext cx="1338828" cy="276999"/>
          </a:xfrm>
          <a:prstGeom prst="rect">
            <a:avLst/>
          </a:prstGeom>
        </p:spPr>
        <p:txBody>
          <a:bodyPr wrap="none">
            <a:spAutoFit/>
          </a:bodyPr>
          <a:lstStyle/>
          <a:p>
            <a:r>
              <a:rPr lang="en-US" sz="1200" dirty="0"/>
              <a:t>via Getty Images</a:t>
            </a:r>
          </a:p>
        </p:txBody>
      </p:sp>
      <p:pic>
        <p:nvPicPr>
          <p:cNvPr id="11" name="Picture 10" descr="Older man with grocery bags on a front porch">
            <a:extLst>
              <a:ext uri="{FF2B5EF4-FFF2-40B4-BE49-F238E27FC236}">
                <a16:creationId xmlns:a16="http://schemas.microsoft.com/office/drawing/2014/main" id="{4C314073-4321-487E-86A2-4631B36ABF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03" t="10450" r="16164" b="10679"/>
          <a:stretch/>
        </p:blipFill>
        <p:spPr>
          <a:xfrm>
            <a:off x="5036976" y="3319191"/>
            <a:ext cx="3116424" cy="2143922"/>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3D31E1B9-623F-4055-9A76-48D5329C69EC}"/>
              </a:ext>
            </a:extLst>
          </p:cNvPr>
          <p:cNvSpPr/>
          <p:nvPr/>
        </p:nvSpPr>
        <p:spPr>
          <a:xfrm>
            <a:off x="6038850" y="5463113"/>
            <a:ext cx="1338828" cy="276999"/>
          </a:xfrm>
          <a:prstGeom prst="rect">
            <a:avLst/>
          </a:prstGeom>
        </p:spPr>
        <p:txBody>
          <a:bodyPr wrap="none">
            <a:spAutoFit/>
          </a:bodyPr>
          <a:lstStyle/>
          <a:p>
            <a:r>
              <a:rPr lang="en-US" sz="1200" dirty="0"/>
              <a:t>via Getty Images</a:t>
            </a:r>
          </a:p>
        </p:txBody>
      </p:sp>
    </p:spTree>
    <p:extLst>
      <p:ext uri="{BB962C8B-B14F-4D97-AF65-F5344CB8AC3E}">
        <p14:creationId xmlns:p14="http://schemas.microsoft.com/office/powerpoint/2010/main" val="78559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F711-FB19-4B49-8B7D-4395CCB0E922}"/>
              </a:ext>
            </a:extLst>
          </p:cNvPr>
          <p:cNvSpPr>
            <a:spLocks noGrp="1"/>
          </p:cNvSpPr>
          <p:nvPr>
            <p:ph type="title"/>
          </p:nvPr>
        </p:nvSpPr>
        <p:spPr>
          <a:xfrm>
            <a:off x="406401" y="233461"/>
            <a:ext cx="8432799" cy="909539"/>
          </a:xfrm>
        </p:spPr>
        <p:txBody>
          <a:bodyPr>
            <a:normAutofit/>
          </a:bodyPr>
          <a:lstStyle/>
          <a:p>
            <a:r>
              <a:rPr lang="en-US" sz="4000" i="0" dirty="0"/>
              <a:t>Ohio SFMNP Innovations</a:t>
            </a:r>
          </a:p>
        </p:txBody>
      </p:sp>
      <p:sp>
        <p:nvSpPr>
          <p:cNvPr id="8" name="Content Placeholder 12">
            <a:extLst>
              <a:ext uri="{FF2B5EF4-FFF2-40B4-BE49-F238E27FC236}">
                <a16:creationId xmlns:a16="http://schemas.microsoft.com/office/drawing/2014/main" id="{0467F927-3DA8-42C8-8087-6FC7BA681811}"/>
              </a:ext>
            </a:extLst>
          </p:cNvPr>
          <p:cNvSpPr txBox="1">
            <a:spLocks/>
          </p:cNvSpPr>
          <p:nvPr/>
        </p:nvSpPr>
        <p:spPr>
          <a:xfrm>
            <a:off x="533400" y="1752600"/>
            <a:ext cx="4267200" cy="3124200"/>
          </a:xfrm>
          <a:prstGeom prst="rect">
            <a:avLst/>
          </a:prstGeom>
        </p:spPr>
        <p:txBody>
          <a:bodyPr vert="horz" lIns="68580" tIns="34290" rIns="68580" bIns="34290" rtlCol="0">
            <a:normAutofit/>
          </a:bodyPr>
          <a:lstStyle>
            <a:lvl1pPr marL="457189" indent="-457189" algn="l" defTabSz="1219170" rtl="0" eaLnBrk="1" latinLnBrk="0" hangingPunct="1">
              <a:spcBef>
                <a:spcPct val="20000"/>
              </a:spcBef>
              <a:buClr>
                <a:srgbClr val="C00000"/>
              </a:buClr>
              <a:buFont typeface="Arial" panose="020B0604020202020204" pitchFamily="34" charset="0"/>
              <a:buChar char="•"/>
              <a:defRPr sz="4267" kern="1200">
                <a:solidFill>
                  <a:schemeClr val="tx1">
                    <a:lumMod val="65000"/>
                    <a:lumOff val="35000"/>
                  </a:schemeClr>
                </a:solidFill>
                <a:latin typeface="+mn-lt"/>
                <a:ea typeface="+mn-ea"/>
                <a:cs typeface="+mn-cs"/>
              </a:defRPr>
            </a:lvl1pPr>
            <a:lvl2pPr marL="914400" indent="-457200" algn="l" defTabSz="1219170" rtl="0" eaLnBrk="1" latinLnBrk="0" hangingPunct="1">
              <a:spcBef>
                <a:spcPct val="20000"/>
              </a:spcBef>
              <a:buClr>
                <a:srgbClr val="C00000"/>
              </a:buClr>
              <a:buFont typeface="Arial" panose="020B0604020202020204" pitchFamily="34" charset="0"/>
              <a:buChar char="–"/>
              <a:defRPr sz="3733" kern="1200">
                <a:solidFill>
                  <a:schemeClr val="tx1">
                    <a:lumMod val="65000"/>
                    <a:lumOff val="35000"/>
                  </a:schemeClr>
                </a:solidFill>
                <a:latin typeface="+mn-lt"/>
                <a:ea typeface="+mn-ea"/>
                <a:cs typeface="+mn-cs"/>
              </a:defRPr>
            </a:lvl2pPr>
            <a:lvl3pPr marL="1371600" indent="-457200" algn="l" defTabSz="1219170" rtl="0" eaLnBrk="1" latinLnBrk="0" hangingPunct="1">
              <a:spcBef>
                <a:spcPct val="20000"/>
              </a:spcBef>
              <a:buClr>
                <a:srgbClr val="C00000"/>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1828800" indent="-457200" algn="l" defTabSz="1219170" rtl="0" eaLnBrk="1" latinLnBrk="0" hangingPunct="1">
              <a:spcBef>
                <a:spcPct val="20000"/>
              </a:spcBef>
              <a:buClr>
                <a:srgbClr val="C00000"/>
              </a:buClr>
              <a:buFont typeface="Arial" panose="020B0604020202020204" pitchFamily="34" charset="0"/>
              <a:buChar char="–"/>
              <a:defRPr sz="2667" kern="1200">
                <a:solidFill>
                  <a:schemeClr val="tx1">
                    <a:lumMod val="65000"/>
                    <a:lumOff val="35000"/>
                  </a:schemeClr>
                </a:solidFill>
                <a:latin typeface="+mn-lt"/>
                <a:ea typeface="+mn-ea"/>
                <a:cs typeface="+mn-cs"/>
              </a:defRPr>
            </a:lvl4pPr>
            <a:lvl5pPr marL="2286000" indent="-457200" algn="l" defTabSz="1219170" rtl="0" eaLnBrk="1" latinLnBrk="0" hangingPunct="1">
              <a:spcBef>
                <a:spcPct val="20000"/>
              </a:spcBef>
              <a:buClr>
                <a:srgbClr val="C00000"/>
              </a:buClr>
              <a:buFont typeface="Arial" panose="020B0604020202020204" pitchFamily="34" charset="0"/>
              <a:buChar char="»"/>
              <a:defRPr sz="2667"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buClr>
                <a:schemeClr val="accent4"/>
              </a:buClr>
            </a:pPr>
            <a:r>
              <a:rPr lang="en-US" sz="3000" dirty="0">
                <a:solidFill>
                  <a:schemeClr val="tx1"/>
                </a:solidFill>
              </a:rPr>
              <a:t>Bulk-Purchasing with Ohio Farmers</a:t>
            </a:r>
          </a:p>
          <a:p>
            <a:pPr>
              <a:buClr>
                <a:schemeClr val="accent4"/>
              </a:buClr>
            </a:pPr>
            <a:r>
              <a:rPr lang="en-US" sz="3000" dirty="0">
                <a:solidFill>
                  <a:schemeClr val="tx1"/>
                </a:solidFill>
              </a:rPr>
              <a:t>Drive-Thru Pick Up</a:t>
            </a:r>
          </a:p>
          <a:p>
            <a:pPr>
              <a:buClr>
                <a:schemeClr val="accent4"/>
              </a:buClr>
            </a:pPr>
            <a:r>
              <a:rPr lang="en-US" sz="3000" dirty="0">
                <a:solidFill>
                  <a:schemeClr val="tx1"/>
                </a:solidFill>
              </a:rPr>
              <a:t>Home-Delivered Produce</a:t>
            </a:r>
          </a:p>
        </p:txBody>
      </p:sp>
      <p:pic>
        <p:nvPicPr>
          <p:cNvPr id="5" name="Picture 4" descr="Food in a box with an inventory list">
            <a:extLst>
              <a:ext uri="{FF2B5EF4-FFF2-40B4-BE49-F238E27FC236}">
                <a16:creationId xmlns:a16="http://schemas.microsoft.com/office/drawing/2014/main" id="{AD4FC2DB-A2B6-4A08-A6F3-759E691F28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568" b="3951"/>
          <a:stretch/>
        </p:blipFill>
        <p:spPr>
          <a:xfrm rot="10800000">
            <a:off x="5360832" y="1515898"/>
            <a:ext cx="1569707" cy="1551752"/>
          </a:xfrm>
          <a:prstGeom prst="rect">
            <a:avLst/>
          </a:prstGeom>
          <a:ln>
            <a:noFill/>
          </a:ln>
          <a:effectLst>
            <a:outerShdw blurRad="190500" algn="tl" rotWithShape="0">
              <a:srgbClr val="000000">
                <a:alpha val="70000"/>
              </a:srgbClr>
            </a:outerShdw>
          </a:effectLst>
        </p:spPr>
      </p:pic>
      <p:pic>
        <p:nvPicPr>
          <p:cNvPr id="11" name="Picture 10" descr="Man, woman and two children with boxes of food on a cart">
            <a:extLst>
              <a:ext uri="{FF2B5EF4-FFF2-40B4-BE49-F238E27FC236}">
                <a16:creationId xmlns:a16="http://schemas.microsoft.com/office/drawing/2014/main" id="{BAA9ED9A-021F-48E9-8282-DB6B13F7F4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366" t="16714" r="12024" b="3850"/>
          <a:stretch/>
        </p:blipFill>
        <p:spPr>
          <a:xfrm>
            <a:off x="5316447" y="3223743"/>
            <a:ext cx="1614092" cy="2421138"/>
          </a:xfrm>
          <a:prstGeom prst="rect">
            <a:avLst/>
          </a:prstGeom>
          <a:ln>
            <a:noFill/>
          </a:ln>
          <a:effectLst>
            <a:outerShdw blurRad="190500" algn="tl" rotWithShape="0">
              <a:srgbClr val="000000">
                <a:alpha val="70000"/>
              </a:srgbClr>
            </a:outerShdw>
          </a:effectLst>
        </p:spPr>
      </p:pic>
      <p:pic>
        <p:nvPicPr>
          <p:cNvPr id="7" name="Picture 6" descr="Woman with boxes of food on a cart delivering to tables in a room">
            <a:extLst>
              <a:ext uri="{FF2B5EF4-FFF2-40B4-BE49-F238E27FC236}">
                <a16:creationId xmlns:a16="http://schemas.microsoft.com/office/drawing/2014/main" id="{F480F488-286D-4DD8-A930-47B511D4C3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87" b="7407"/>
          <a:stretch/>
        </p:blipFill>
        <p:spPr>
          <a:xfrm>
            <a:off x="7037878" y="1515897"/>
            <a:ext cx="2000647" cy="1993916"/>
          </a:xfrm>
          <a:prstGeom prst="rect">
            <a:avLst/>
          </a:prstGeom>
          <a:ln>
            <a:noFill/>
          </a:ln>
          <a:effectLst>
            <a:outerShdw blurRad="190500" algn="tl" rotWithShape="0">
              <a:srgbClr val="000000">
                <a:alpha val="70000"/>
              </a:srgbClr>
            </a:outerShdw>
          </a:effectLst>
        </p:spPr>
      </p:pic>
      <p:pic>
        <p:nvPicPr>
          <p:cNvPr id="6" name="Picture 5" descr="Man handing a passenger in a car bags of food">
            <a:extLst>
              <a:ext uri="{FF2B5EF4-FFF2-40B4-BE49-F238E27FC236}">
                <a16:creationId xmlns:a16="http://schemas.microsoft.com/office/drawing/2014/main" id="{DB8F18D9-7514-4859-831F-63189BA5937A}"/>
              </a:ext>
            </a:extLst>
          </p:cNvPr>
          <p:cNvPicPr>
            <a:picLocks noChangeAspect="1"/>
          </p:cNvPicPr>
          <p:nvPr/>
        </p:nvPicPr>
        <p:blipFill>
          <a:blip r:embed="rId6"/>
          <a:stretch>
            <a:fillRect/>
          </a:stretch>
        </p:blipFill>
        <p:spPr>
          <a:xfrm>
            <a:off x="6781800" y="3429000"/>
            <a:ext cx="2389839" cy="2456901"/>
          </a:xfrm>
          <a:prstGeom prst="rect">
            <a:avLst/>
          </a:prstGeom>
        </p:spPr>
      </p:pic>
    </p:spTree>
    <p:extLst>
      <p:ext uri="{BB962C8B-B14F-4D97-AF65-F5344CB8AC3E}">
        <p14:creationId xmlns:p14="http://schemas.microsoft.com/office/powerpoint/2010/main" val="178939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8851E8-EA81-41E7-B30E-4ED51DBD4D91}"/>
              </a:ext>
            </a:extLst>
          </p:cNvPr>
          <p:cNvSpPr>
            <a:spLocks noGrp="1"/>
          </p:cNvSpPr>
          <p:nvPr>
            <p:ph type="title"/>
          </p:nvPr>
        </p:nvSpPr>
        <p:spPr>
          <a:xfrm>
            <a:off x="457200" y="-28211"/>
            <a:ext cx="8229600" cy="1143000"/>
          </a:xfrm>
        </p:spPr>
        <p:txBody>
          <a:bodyPr>
            <a:normAutofit/>
          </a:bodyPr>
          <a:lstStyle/>
          <a:p>
            <a:r>
              <a:rPr lang="en-US" sz="4000" dirty="0"/>
              <a:t>What is the SAPA?</a:t>
            </a:r>
          </a:p>
        </p:txBody>
      </p:sp>
      <p:pic>
        <p:nvPicPr>
          <p:cNvPr id="2" name="Picture 1" descr="2020-2022 Strategic Action Plan on Aging Publication">
            <a:extLst>
              <a:ext uri="{FF2B5EF4-FFF2-40B4-BE49-F238E27FC236}">
                <a16:creationId xmlns:a16="http://schemas.microsoft.com/office/drawing/2014/main" id="{0200CFEB-10C5-4D41-92E7-5ED0DF1E8027}"/>
              </a:ext>
            </a:extLst>
          </p:cNvPr>
          <p:cNvPicPr>
            <a:picLocks noChangeAspect="1"/>
          </p:cNvPicPr>
          <p:nvPr/>
        </p:nvPicPr>
        <p:blipFill>
          <a:blip r:embed="rId3"/>
          <a:stretch>
            <a:fillRect/>
          </a:stretch>
        </p:blipFill>
        <p:spPr>
          <a:xfrm rot="20658337">
            <a:off x="673009" y="1907698"/>
            <a:ext cx="2184614" cy="2832835"/>
          </a:xfrm>
          <a:prstGeom prst="rect">
            <a:avLst/>
          </a:prstGeom>
          <a:ln>
            <a:noFill/>
          </a:ln>
          <a:effectLst>
            <a:outerShdw blurRad="190500" algn="tl" rotWithShape="0">
              <a:srgbClr val="000000">
                <a:alpha val="70000"/>
              </a:srgbClr>
            </a:outerShdw>
          </a:effectLst>
        </p:spPr>
      </p:pic>
      <p:sp>
        <p:nvSpPr>
          <p:cNvPr id="5" name="Content Placeholder 4">
            <a:extLst>
              <a:ext uri="{FF2B5EF4-FFF2-40B4-BE49-F238E27FC236}">
                <a16:creationId xmlns:a16="http://schemas.microsoft.com/office/drawing/2014/main" id="{2FE4BC88-4924-4F61-B7F5-486D78234380}"/>
              </a:ext>
            </a:extLst>
          </p:cNvPr>
          <p:cNvSpPr>
            <a:spLocks noGrp="1"/>
          </p:cNvSpPr>
          <p:nvPr>
            <p:ph idx="1"/>
          </p:nvPr>
        </p:nvSpPr>
        <p:spPr>
          <a:xfrm>
            <a:off x="3352800" y="2236258"/>
            <a:ext cx="5460618" cy="2749208"/>
          </a:xfrm>
        </p:spPr>
        <p:txBody>
          <a:bodyPr>
            <a:normAutofit/>
          </a:bodyPr>
          <a:lstStyle/>
          <a:p>
            <a:pPr marL="0" indent="0">
              <a:buNone/>
            </a:pPr>
            <a:r>
              <a:rPr lang="en-US" sz="3000" dirty="0">
                <a:solidFill>
                  <a:srgbClr val="221E1F"/>
                </a:solidFill>
                <a:latin typeface="Montserrat" panose="00000500000000000000" pitchFamily="2" charset="0"/>
              </a:rPr>
              <a:t>Prioritized action plan to </a:t>
            </a:r>
            <a:r>
              <a:rPr lang="en-US" sz="3000" b="1" dirty="0">
                <a:solidFill>
                  <a:srgbClr val="221E1F"/>
                </a:solidFill>
                <a:latin typeface="Montserrat" panose="00000500000000000000" pitchFamily="2" charset="0"/>
              </a:rPr>
              <a:t>advance elder justice and equity </a:t>
            </a:r>
            <a:r>
              <a:rPr lang="en-US" sz="3000" dirty="0">
                <a:solidFill>
                  <a:srgbClr val="221E1F"/>
                </a:solidFill>
                <a:latin typeface="Montserrat" panose="00000500000000000000" pitchFamily="2" charset="0"/>
              </a:rPr>
              <a:t>and </a:t>
            </a:r>
            <a:r>
              <a:rPr lang="en-US" sz="3000" b="1" dirty="0">
                <a:solidFill>
                  <a:srgbClr val="221E1F"/>
                </a:solidFill>
                <a:latin typeface="Montserrat" panose="00000500000000000000" pitchFamily="2" charset="0"/>
              </a:rPr>
              <a:t>achieve optimal health and well-being </a:t>
            </a:r>
            <a:r>
              <a:rPr lang="en-US" sz="3000" dirty="0">
                <a:solidFill>
                  <a:srgbClr val="221E1F"/>
                </a:solidFill>
                <a:latin typeface="Montserrat" panose="00000500000000000000" pitchFamily="2" charset="0"/>
              </a:rPr>
              <a:t>for older Ohioans.</a:t>
            </a:r>
            <a:endParaRPr lang="en-US" sz="3000" dirty="0"/>
          </a:p>
        </p:txBody>
      </p:sp>
    </p:spTree>
    <p:extLst>
      <p:ext uri="{BB962C8B-B14F-4D97-AF65-F5344CB8AC3E}">
        <p14:creationId xmlns:p14="http://schemas.microsoft.com/office/powerpoint/2010/main" val="280399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a:xfrm>
            <a:off x="457200" y="102575"/>
            <a:ext cx="8229600" cy="757504"/>
          </a:xfrm>
        </p:spPr>
        <p:txBody>
          <a:bodyPr/>
          <a:lstStyle/>
          <a:p>
            <a:r>
              <a:rPr lang="en-US" sz="4000" dirty="0">
                <a:latin typeface="+mj-lt"/>
                <a:cs typeface="Calibri" panose="020F0502020204030204" pitchFamily="34" charset="0"/>
              </a:rPr>
              <a:t>Agenda</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a:xfrm>
            <a:off x="457200" y="1295400"/>
            <a:ext cx="8532891" cy="4467169"/>
          </a:xfrm>
        </p:spPr>
        <p:txBody>
          <a:bodyPr>
            <a:normAutofit fontScale="85000" lnSpcReduction="20000"/>
          </a:bodyPr>
          <a:lstStyle/>
          <a:p>
            <a:r>
              <a:rPr lang="en-US" dirty="0"/>
              <a:t>Welcome</a:t>
            </a:r>
          </a:p>
          <a:p>
            <a:r>
              <a:rPr lang="en-US" dirty="0"/>
              <a:t>Opening Comments</a:t>
            </a:r>
          </a:p>
          <a:p>
            <a:r>
              <a:rPr lang="en-US" dirty="0"/>
              <a:t>Speakers</a:t>
            </a:r>
          </a:p>
          <a:p>
            <a:pPr lvl="1"/>
            <a:r>
              <a:rPr lang="en-US" dirty="0"/>
              <a:t>Carmen Clutter, MS, RDN, LD, Population Health and Nutrition Manager, Ohio Department on Aging</a:t>
            </a:r>
          </a:p>
          <a:p>
            <a:pPr lvl="1"/>
            <a:r>
              <a:rPr lang="en-US" dirty="0"/>
              <a:t>Alexandra Bauman, RD, LDN, Nutrition, Health &amp; Wellness Director, Iowa Department on Aging</a:t>
            </a:r>
            <a:endParaRPr lang="en-US" sz="3300" dirty="0"/>
          </a:p>
          <a:p>
            <a:r>
              <a:rPr lang="en-US" dirty="0"/>
              <a:t>Question and Answer</a:t>
            </a:r>
          </a:p>
          <a:p>
            <a:r>
              <a:rPr lang="en-US" dirty="0"/>
              <a:t>Closing Comments </a:t>
            </a:r>
          </a:p>
          <a:p>
            <a:pPr lvl="1"/>
            <a:r>
              <a:rPr lang="en-US" dirty="0"/>
              <a:t>Keri Lipperini, Director of the Office of Nutrition and Health Promotion Programs at the Administration for Community Living, will offer closing comments</a:t>
            </a:r>
          </a:p>
          <a:p>
            <a:endParaRPr lang="en-US" dirty="0"/>
          </a:p>
          <a:p>
            <a:endParaRPr lang="en-US" dirty="0"/>
          </a:p>
        </p:txBody>
      </p:sp>
    </p:spTree>
    <p:extLst>
      <p:ext uri="{BB962C8B-B14F-4D97-AF65-F5344CB8AC3E}">
        <p14:creationId xmlns:p14="http://schemas.microsoft.com/office/powerpoint/2010/main" val="46252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F77F61-95DD-4D70-89E6-16FE6FC7A516}"/>
              </a:ext>
            </a:extLst>
          </p:cNvPr>
          <p:cNvSpPr>
            <a:spLocks noGrp="1"/>
          </p:cNvSpPr>
          <p:nvPr>
            <p:ph type="title"/>
          </p:nvPr>
        </p:nvSpPr>
        <p:spPr>
          <a:xfrm>
            <a:off x="457200" y="0"/>
            <a:ext cx="8229600" cy="1143000"/>
          </a:xfrm>
        </p:spPr>
        <p:txBody>
          <a:bodyPr>
            <a:normAutofit/>
          </a:bodyPr>
          <a:lstStyle/>
          <a:p>
            <a:r>
              <a:rPr lang="en-US" sz="4000" dirty="0"/>
              <a:t>SAPA Goals &amp; Vision</a:t>
            </a:r>
          </a:p>
        </p:txBody>
      </p:sp>
      <p:pic>
        <p:nvPicPr>
          <p:cNvPr id="4" name="Picture 3" descr="Photos of older Americans having fun and being active">
            <a:extLst>
              <a:ext uri="{FF2B5EF4-FFF2-40B4-BE49-F238E27FC236}">
                <a16:creationId xmlns:a16="http://schemas.microsoft.com/office/drawing/2014/main" id="{2B914219-E4A2-49B3-A75A-24514360B0C1}"/>
              </a:ext>
            </a:extLst>
          </p:cNvPr>
          <p:cNvPicPr>
            <a:picLocks noChangeAspect="1"/>
          </p:cNvPicPr>
          <p:nvPr/>
        </p:nvPicPr>
        <p:blipFill rotWithShape="1">
          <a:blip r:embed="rId3"/>
          <a:srcRect l="922" t="8312" r="1355" b="6996"/>
          <a:stretch/>
        </p:blipFill>
        <p:spPr>
          <a:xfrm>
            <a:off x="990902" y="1699205"/>
            <a:ext cx="7340009" cy="1501195"/>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8E8CECD9-4C83-4F31-9017-C8ACA42DCD1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718" y="4026932"/>
            <a:ext cx="8102286" cy="1225402"/>
          </a:xfrm>
          <a:prstGeom prst="rect">
            <a:avLst/>
          </a:prstGeom>
        </p:spPr>
      </p:pic>
      <p:sp>
        <p:nvSpPr>
          <p:cNvPr id="9" name="TextBox 8">
            <a:extLst>
              <a:ext uri="{FF2B5EF4-FFF2-40B4-BE49-F238E27FC236}">
                <a16:creationId xmlns:a16="http://schemas.microsoft.com/office/drawing/2014/main" id="{7B7826DA-7804-4F47-80C4-8742E1E745D9}"/>
              </a:ext>
            </a:extLst>
          </p:cNvPr>
          <p:cNvSpPr txBox="1"/>
          <p:nvPr/>
        </p:nvSpPr>
        <p:spPr>
          <a:xfrm>
            <a:off x="512781" y="3713575"/>
            <a:ext cx="554019" cy="307777"/>
          </a:xfrm>
          <a:prstGeom prst="rect">
            <a:avLst/>
          </a:prstGeom>
          <a:noFill/>
        </p:spPr>
        <p:txBody>
          <a:bodyPr wrap="square">
            <a:spAutoFit/>
          </a:bodyPr>
          <a:lstStyle/>
          <a:p>
            <a:r>
              <a:rPr kumimoji="0" lang="en-US" sz="1400" b="1" i="0" u="none" strike="noStrike" kern="1200" cap="none" spc="0" normalizeH="0" baseline="0" noProof="0" dirty="0">
                <a:ln>
                  <a:noFill/>
                </a:ln>
                <a:solidFill>
                  <a:prstClr val="black"/>
                </a:solidFill>
                <a:effectLst/>
                <a:uLnTx/>
                <a:uFillTx/>
                <a:latin typeface="Calibri"/>
                <a:ea typeface="+mn-ea"/>
                <a:cs typeface="+mn-cs"/>
              </a:rPr>
              <a:t>Goal</a:t>
            </a:r>
            <a:endParaRPr lang="en-US" sz="2000" b="1" dirty="0"/>
          </a:p>
        </p:txBody>
      </p:sp>
      <p:sp>
        <p:nvSpPr>
          <p:cNvPr id="15" name="TextBox 14">
            <a:extLst>
              <a:ext uri="{FF2B5EF4-FFF2-40B4-BE49-F238E27FC236}">
                <a16:creationId xmlns:a16="http://schemas.microsoft.com/office/drawing/2014/main" id="{E596142B-32FA-438E-88CC-86D66F3DD45C}"/>
              </a:ext>
            </a:extLst>
          </p:cNvPr>
          <p:cNvSpPr txBox="1"/>
          <p:nvPr/>
        </p:nvSpPr>
        <p:spPr>
          <a:xfrm>
            <a:off x="452718" y="4029909"/>
            <a:ext cx="52730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All Ohioans live longer, healthier lives with dignity and autonomy. Disparities and inequities are eliminated.</a:t>
            </a:r>
          </a:p>
        </p:txBody>
      </p:sp>
      <p:sp>
        <p:nvSpPr>
          <p:cNvPr id="16" name="TextBox 15">
            <a:extLst>
              <a:ext uri="{FF2B5EF4-FFF2-40B4-BE49-F238E27FC236}">
                <a16:creationId xmlns:a16="http://schemas.microsoft.com/office/drawing/2014/main" id="{BE0F08AD-901C-4F66-898D-4F64F8A16E87}"/>
              </a:ext>
            </a:extLst>
          </p:cNvPr>
          <p:cNvSpPr txBox="1"/>
          <p:nvPr/>
        </p:nvSpPr>
        <p:spPr>
          <a:xfrm>
            <a:off x="569274" y="4445239"/>
            <a:ext cx="44958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Increase life expectancy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Reduced premature death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Improved health 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Reduced elder abuse neglect</a:t>
            </a:r>
          </a:p>
        </p:txBody>
      </p:sp>
      <p:sp>
        <p:nvSpPr>
          <p:cNvPr id="7" name="TextBox 6">
            <a:extLst>
              <a:ext uri="{FF2B5EF4-FFF2-40B4-BE49-F238E27FC236}">
                <a16:creationId xmlns:a16="http://schemas.microsoft.com/office/drawing/2014/main" id="{39FAA8F8-84B7-42B9-8FBF-FD8EEAA6298B}"/>
              </a:ext>
            </a:extLst>
          </p:cNvPr>
          <p:cNvSpPr txBox="1"/>
          <p:nvPr/>
        </p:nvSpPr>
        <p:spPr>
          <a:xfrm>
            <a:off x="7162800" y="3695253"/>
            <a:ext cx="762000" cy="307777"/>
          </a:xfrm>
          <a:prstGeom prst="rect">
            <a:avLst/>
          </a:prstGeom>
          <a:noFill/>
        </p:spPr>
        <p:txBody>
          <a:bodyPr wrap="square">
            <a:spAutoFit/>
          </a:bodyPr>
          <a:lstStyle/>
          <a:p>
            <a:r>
              <a:rPr lang="en-US" sz="1400" b="1" dirty="0"/>
              <a:t>Vision</a:t>
            </a:r>
            <a:endParaRPr lang="en-US" b="1" dirty="0"/>
          </a:p>
        </p:txBody>
      </p:sp>
      <p:sp>
        <p:nvSpPr>
          <p:cNvPr id="18" name="TextBox 17">
            <a:extLst>
              <a:ext uri="{FF2B5EF4-FFF2-40B4-BE49-F238E27FC236}">
                <a16:creationId xmlns:a16="http://schemas.microsoft.com/office/drawing/2014/main" id="{5269CE50-AFA0-47FA-A3A6-D7238C1DE50F}"/>
              </a:ext>
            </a:extLst>
          </p:cNvPr>
          <p:cNvSpPr txBox="1"/>
          <p:nvPr/>
        </p:nvSpPr>
        <p:spPr>
          <a:xfrm>
            <a:off x="7228698" y="4076075"/>
            <a:ext cx="1102213" cy="954107"/>
          </a:xfrm>
          <a:prstGeom prst="rect">
            <a:avLst/>
          </a:prstGeom>
          <a:noFill/>
        </p:spPr>
        <p:txBody>
          <a:bodyPr wrap="square">
            <a:spAutoFit/>
          </a:bodyPr>
          <a:lstStyle/>
          <a:p>
            <a:r>
              <a:rPr lang="en-US" sz="1400" b="1" dirty="0"/>
              <a:t>Ohio is the best place to age in the nation</a:t>
            </a:r>
          </a:p>
        </p:txBody>
      </p:sp>
    </p:spTree>
    <p:extLst>
      <p:ext uri="{BB962C8B-B14F-4D97-AF65-F5344CB8AC3E}">
        <p14:creationId xmlns:p14="http://schemas.microsoft.com/office/powerpoint/2010/main" val="110242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0A4F-94A3-47F2-981C-8ACA7D7C9C64}"/>
              </a:ext>
            </a:extLst>
          </p:cNvPr>
          <p:cNvSpPr>
            <a:spLocks noGrp="1"/>
          </p:cNvSpPr>
          <p:nvPr>
            <p:ph type="title"/>
          </p:nvPr>
        </p:nvSpPr>
        <p:spPr>
          <a:xfrm>
            <a:off x="457200" y="274638"/>
            <a:ext cx="8229600" cy="715962"/>
          </a:xfrm>
        </p:spPr>
        <p:txBody>
          <a:bodyPr>
            <a:normAutofit fontScale="90000"/>
          </a:bodyPr>
          <a:lstStyle/>
          <a:p>
            <a:r>
              <a:rPr lang="en-US" dirty="0"/>
              <a:t>SAPA Nutrition Strategies</a:t>
            </a:r>
          </a:p>
        </p:txBody>
      </p:sp>
      <p:pic>
        <p:nvPicPr>
          <p:cNvPr id="4" name="Picture 3" descr="Healthy Living hand-out">
            <a:extLst>
              <a:ext uri="{FF2B5EF4-FFF2-40B4-BE49-F238E27FC236}">
                <a16:creationId xmlns:a16="http://schemas.microsoft.com/office/drawing/2014/main" id="{79591EAB-BE3C-4F24-AF4C-C5792ACF658D}"/>
              </a:ext>
            </a:extLst>
          </p:cNvPr>
          <p:cNvPicPr>
            <a:picLocks noChangeAspect="1"/>
          </p:cNvPicPr>
          <p:nvPr/>
        </p:nvPicPr>
        <p:blipFill>
          <a:blip r:embed="rId3"/>
          <a:stretch>
            <a:fillRect/>
          </a:stretch>
        </p:blipFill>
        <p:spPr>
          <a:xfrm>
            <a:off x="457200" y="1600200"/>
            <a:ext cx="2498407" cy="314092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87C3C79F-9DE8-4726-B132-9468BF9230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22796" y="1638180"/>
            <a:ext cx="2498407" cy="3162824"/>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7FA56830-8542-46A8-8D0C-72A504E5EC6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88393" y="1662238"/>
            <a:ext cx="2498407" cy="31387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46592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6F0F-CC23-45C9-BDE0-FAB590B12D17}"/>
              </a:ext>
            </a:extLst>
          </p:cNvPr>
          <p:cNvSpPr>
            <a:spLocks noGrp="1"/>
          </p:cNvSpPr>
          <p:nvPr>
            <p:ph type="title"/>
          </p:nvPr>
        </p:nvSpPr>
        <p:spPr>
          <a:xfrm>
            <a:off x="457200" y="152400"/>
            <a:ext cx="8229600" cy="792162"/>
          </a:xfrm>
        </p:spPr>
        <p:txBody>
          <a:bodyPr>
            <a:normAutofit/>
          </a:bodyPr>
          <a:lstStyle/>
          <a:p>
            <a:r>
              <a:rPr lang="en-US" sz="4000" dirty="0"/>
              <a:t>Measuring Nutrition Strategies</a:t>
            </a:r>
          </a:p>
        </p:txBody>
      </p:sp>
      <p:sp>
        <p:nvSpPr>
          <p:cNvPr id="4" name="TextBox 3">
            <a:extLst>
              <a:ext uri="{FF2B5EF4-FFF2-40B4-BE49-F238E27FC236}">
                <a16:creationId xmlns:a16="http://schemas.microsoft.com/office/drawing/2014/main" id="{DE9432A0-19C2-485D-8FBE-EF2B44392907}"/>
              </a:ext>
            </a:extLst>
          </p:cNvPr>
          <p:cNvSpPr txBox="1"/>
          <p:nvPr/>
        </p:nvSpPr>
        <p:spPr>
          <a:xfrm>
            <a:off x="384696" y="1077828"/>
            <a:ext cx="1635576" cy="400110"/>
          </a:xfrm>
          <a:prstGeom prst="rect">
            <a:avLst/>
          </a:prstGeom>
          <a:noFill/>
        </p:spPr>
        <p:txBody>
          <a:bodyPr wrap="none" rtlCol="0">
            <a:spAutoFit/>
          </a:bodyPr>
          <a:lstStyle/>
          <a:p>
            <a:r>
              <a:rPr lang="en-US" sz="2000" b="1" dirty="0">
                <a:solidFill>
                  <a:srgbClr val="A81524"/>
                </a:solidFill>
                <a:latin typeface="Calibri" panose="020F0502020204030204" pitchFamily="34" charset="0"/>
                <a:cs typeface="Calibri" panose="020F0502020204030204" pitchFamily="34" charset="0"/>
              </a:rPr>
              <a:t>Healthy living</a:t>
            </a:r>
          </a:p>
        </p:txBody>
      </p:sp>
      <p:sp>
        <p:nvSpPr>
          <p:cNvPr id="5" name="TextBox 4">
            <a:extLst>
              <a:ext uri="{FF2B5EF4-FFF2-40B4-BE49-F238E27FC236}">
                <a16:creationId xmlns:a16="http://schemas.microsoft.com/office/drawing/2014/main" id="{76DF9969-CC82-4D94-932B-90AE7C004C80}"/>
              </a:ext>
            </a:extLst>
          </p:cNvPr>
          <p:cNvSpPr txBox="1"/>
          <p:nvPr/>
        </p:nvSpPr>
        <p:spPr>
          <a:xfrm>
            <a:off x="384696" y="1320252"/>
            <a:ext cx="9296400" cy="584775"/>
          </a:xfrm>
          <a:prstGeom prst="rect">
            <a:avLst/>
          </a:prstGeom>
          <a:noFill/>
        </p:spPr>
        <p:txBody>
          <a:bodyPr wrap="square" rtlCol="0">
            <a:spAutoFit/>
          </a:bodyPr>
          <a:lstStyle/>
          <a:p>
            <a:r>
              <a:rPr lang="en-US" sz="1600" dirty="0">
                <a:solidFill>
                  <a:srgbClr val="575455"/>
                </a:solidFill>
                <a:latin typeface="Calibri" panose="020F0502020204030204" pitchFamily="34" charset="0"/>
                <a:cs typeface="Calibri" panose="020F0502020204030204" pitchFamily="34" charset="0"/>
              </a:rPr>
              <a:t>The following objectives will be used to monitor progress toward improving health behaviors for older Ohioans: improve nutrition, including malnutrition, and improve physical activity.</a:t>
            </a:r>
          </a:p>
        </p:txBody>
      </p:sp>
      <p:sp>
        <p:nvSpPr>
          <p:cNvPr id="6" name="TextBox 5">
            <a:extLst>
              <a:ext uri="{FF2B5EF4-FFF2-40B4-BE49-F238E27FC236}">
                <a16:creationId xmlns:a16="http://schemas.microsoft.com/office/drawing/2014/main" id="{7BEE78D9-564B-4B66-9EB6-F0A9AB9C6F2C}"/>
              </a:ext>
            </a:extLst>
          </p:cNvPr>
          <p:cNvSpPr txBox="1"/>
          <p:nvPr/>
        </p:nvSpPr>
        <p:spPr>
          <a:xfrm>
            <a:off x="406998" y="1767048"/>
            <a:ext cx="1881412"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Improve nutrition</a:t>
            </a:r>
          </a:p>
        </p:txBody>
      </p:sp>
      <p:graphicFrame>
        <p:nvGraphicFramePr>
          <p:cNvPr id="7" name="Table 7">
            <a:extLst>
              <a:ext uri="{FF2B5EF4-FFF2-40B4-BE49-F238E27FC236}">
                <a16:creationId xmlns:a16="http://schemas.microsoft.com/office/drawing/2014/main" id="{86BB2EC1-0BA3-4E9C-89FE-C7CE3CCC920E}"/>
              </a:ext>
            </a:extLst>
          </p:cNvPr>
          <p:cNvGraphicFramePr>
            <a:graphicFrameLocks noGrp="1"/>
          </p:cNvGraphicFramePr>
          <p:nvPr>
            <p:extLst>
              <p:ext uri="{D42A27DB-BD31-4B8C-83A1-F6EECF244321}">
                <p14:modId xmlns:p14="http://schemas.microsoft.com/office/powerpoint/2010/main" val="2548629605"/>
              </p:ext>
            </p:extLst>
          </p:nvPr>
        </p:nvGraphicFramePr>
        <p:xfrm>
          <a:off x="457200" y="2133600"/>
          <a:ext cx="7890236" cy="2194560"/>
        </p:xfrm>
        <a:graphic>
          <a:graphicData uri="http://schemas.openxmlformats.org/drawingml/2006/table">
            <a:tbl>
              <a:tblPr firstRow="1" bandRow="1">
                <a:tableStyleId>{69012ECD-51FC-41F1-AA8D-1B2483CD663E}</a:tableStyleId>
              </a:tblPr>
              <a:tblGrid>
                <a:gridCol w="3015727">
                  <a:extLst>
                    <a:ext uri="{9D8B030D-6E8A-4147-A177-3AD203B41FA5}">
                      <a16:colId xmlns:a16="http://schemas.microsoft.com/office/drawing/2014/main" val="798761269"/>
                    </a:ext>
                  </a:extLst>
                </a:gridCol>
                <a:gridCol w="990600">
                  <a:extLst>
                    <a:ext uri="{9D8B030D-6E8A-4147-A177-3AD203B41FA5}">
                      <a16:colId xmlns:a16="http://schemas.microsoft.com/office/drawing/2014/main" val="3191841880"/>
                    </a:ext>
                  </a:extLst>
                </a:gridCol>
                <a:gridCol w="990600">
                  <a:extLst>
                    <a:ext uri="{9D8B030D-6E8A-4147-A177-3AD203B41FA5}">
                      <a16:colId xmlns:a16="http://schemas.microsoft.com/office/drawing/2014/main" val="17546248"/>
                    </a:ext>
                  </a:extLst>
                </a:gridCol>
                <a:gridCol w="1175273">
                  <a:extLst>
                    <a:ext uri="{9D8B030D-6E8A-4147-A177-3AD203B41FA5}">
                      <a16:colId xmlns:a16="http://schemas.microsoft.com/office/drawing/2014/main" val="4078375785"/>
                    </a:ext>
                  </a:extLst>
                </a:gridCol>
                <a:gridCol w="1718036">
                  <a:extLst>
                    <a:ext uri="{9D8B030D-6E8A-4147-A177-3AD203B41FA5}">
                      <a16:colId xmlns:a16="http://schemas.microsoft.com/office/drawing/2014/main" val="2607681057"/>
                    </a:ext>
                  </a:extLst>
                </a:gridCol>
              </a:tblGrid>
              <a:tr h="370840">
                <a:tc>
                  <a:txBody>
                    <a:bodyPr/>
                    <a:lstStyle/>
                    <a:p>
                      <a:r>
                        <a:rPr lang="en-US" sz="1200" dirty="0"/>
                        <a:t>Indicator #1 (source)</a:t>
                      </a:r>
                    </a:p>
                  </a:txBody>
                  <a:tcPr anchor="b">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1F2E"/>
                    </a:solidFill>
                  </a:tcPr>
                </a:tc>
                <a:tc>
                  <a:txBody>
                    <a:bodyPr/>
                    <a:lstStyle/>
                    <a:p>
                      <a:r>
                        <a:rPr lang="en-US" sz="1200" dirty="0"/>
                        <a:t>Baseline</a:t>
                      </a:r>
                    </a:p>
                    <a:p>
                      <a:r>
                        <a:rPr lang="en-US" sz="1200" dirty="0"/>
                        <a:t>(2019)</a:t>
                      </a: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1F2E"/>
                    </a:solidFill>
                  </a:tcPr>
                </a:tc>
                <a:tc>
                  <a:txBody>
                    <a:bodyPr/>
                    <a:lstStyle/>
                    <a:p>
                      <a:r>
                        <a:rPr lang="en-US" sz="1200" dirty="0"/>
                        <a:t>Short-term target</a:t>
                      </a:r>
                    </a:p>
                    <a:p>
                      <a:r>
                        <a:rPr lang="en-US" sz="1200" dirty="0"/>
                        <a:t>(2023)</a:t>
                      </a: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1F2E"/>
                    </a:solidFill>
                  </a:tcPr>
                </a:tc>
                <a:tc>
                  <a:txBody>
                    <a:bodyPr/>
                    <a:lstStyle/>
                    <a:p>
                      <a:r>
                        <a:rPr lang="en-US" sz="1200" dirty="0"/>
                        <a:t>Intermediate target (2027)</a:t>
                      </a: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1F2E"/>
                    </a:solidFill>
                  </a:tcPr>
                </a:tc>
                <a:tc>
                  <a:txBody>
                    <a:bodyPr/>
                    <a:lstStyle/>
                    <a:p>
                      <a:r>
                        <a:rPr lang="en-US" sz="1200" dirty="0"/>
                        <a:t>Long-term </a:t>
                      </a:r>
                    </a:p>
                    <a:p>
                      <a:r>
                        <a:rPr lang="en-US" sz="1200" dirty="0"/>
                        <a:t>target (2029)</a:t>
                      </a: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1F2E"/>
                    </a:solidFill>
                  </a:tcPr>
                </a:tc>
                <a:extLst>
                  <a:ext uri="{0D108BD9-81ED-4DB2-BD59-A6C34878D82A}">
                    <a16:rowId xmlns:a16="http://schemas.microsoft.com/office/drawing/2014/main" val="2632220828"/>
                  </a:ext>
                </a:extLst>
              </a:tr>
              <a:tr h="370840">
                <a:tc>
                  <a:txBody>
                    <a:bodyPr/>
                    <a:lstStyle/>
                    <a:p>
                      <a:r>
                        <a:rPr lang="en-US" sz="1600" b="1" dirty="0">
                          <a:solidFill>
                            <a:srgbClr val="575455"/>
                          </a:solidFill>
                          <a:latin typeface="Calibri" panose="020F0502020204030204" pitchFamily="34" charset="0"/>
                          <a:cs typeface="Calibri" panose="020F0502020204030204" pitchFamily="34" charset="0"/>
                        </a:rPr>
                        <a:t>Unintentional weight loss.</a:t>
                      </a:r>
                    </a:p>
                    <a:p>
                      <a:r>
                        <a:rPr lang="en-US" sz="1600" dirty="0">
                          <a:solidFill>
                            <a:srgbClr val="575455"/>
                          </a:solidFill>
                          <a:latin typeface="Calibri" panose="020F0502020204030204" pitchFamily="34" charset="0"/>
                          <a:cs typeface="Calibri" panose="020F0502020204030204" pitchFamily="34" charset="0"/>
                        </a:rPr>
                        <a:t>Percent of Ohioans age 65 and older who recently lost weight without trying (Behavioral Risk Factor Surveillance System) [BRFSS] </a:t>
                      </a:r>
                    </a:p>
                  </a:txBody>
                  <a:tcPr>
                    <a:lnT w="12700" cap="flat" cmpd="sng" algn="ctr">
                      <a:solidFill>
                        <a:schemeClr val="tx1"/>
                      </a:solidFill>
                      <a:prstDash val="solid"/>
                      <a:round/>
                      <a:headEnd type="none" w="med" len="med"/>
                      <a:tailEnd type="none" w="med" len="med"/>
                    </a:lnT>
                  </a:tcPr>
                </a:tc>
                <a:tc>
                  <a:txBody>
                    <a:bodyPr/>
                    <a:lstStyle/>
                    <a:p>
                      <a:r>
                        <a:rPr lang="en-US" sz="1400" dirty="0">
                          <a:solidFill>
                            <a:srgbClr val="575455"/>
                          </a:solidFill>
                          <a:latin typeface="Calibri" panose="020F0502020204030204" pitchFamily="34" charset="0"/>
                          <a:cs typeface="Calibri" panose="020F0502020204030204" pitchFamily="34" charset="0"/>
                        </a:rPr>
                        <a:t>12.7%</a:t>
                      </a:r>
                    </a:p>
                  </a:txBody>
                  <a:tcPr>
                    <a:lnT w="12700" cap="flat" cmpd="sng" algn="ctr">
                      <a:solidFill>
                        <a:schemeClr val="tx1"/>
                      </a:solidFill>
                      <a:prstDash val="solid"/>
                      <a:round/>
                      <a:headEnd type="none" w="med" len="med"/>
                      <a:tailEnd type="none" w="med" len="med"/>
                    </a:lnT>
                  </a:tcPr>
                </a:tc>
                <a:tc>
                  <a:txBody>
                    <a:bodyPr/>
                    <a:lstStyle/>
                    <a:p>
                      <a:r>
                        <a:rPr lang="en-US" sz="1400" dirty="0">
                          <a:solidFill>
                            <a:srgbClr val="575455"/>
                          </a:solidFill>
                          <a:latin typeface="Calibri" panose="020F0502020204030204" pitchFamily="34" charset="0"/>
                          <a:cs typeface="Calibri" panose="020F0502020204030204" pitchFamily="34" charset="0"/>
                        </a:rPr>
                        <a:t>11.6%</a:t>
                      </a:r>
                    </a:p>
                  </a:txBody>
                  <a:tcPr>
                    <a:lnT w="12700" cap="flat" cmpd="sng" algn="ctr">
                      <a:solidFill>
                        <a:schemeClr val="tx1"/>
                      </a:solidFill>
                      <a:prstDash val="solid"/>
                      <a:round/>
                      <a:headEnd type="none" w="med" len="med"/>
                      <a:tailEnd type="none" w="med" len="med"/>
                    </a:lnT>
                  </a:tcPr>
                </a:tc>
                <a:tc>
                  <a:txBody>
                    <a:bodyPr/>
                    <a:lstStyle/>
                    <a:p>
                      <a:r>
                        <a:rPr lang="en-US" sz="1400" dirty="0">
                          <a:solidFill>
                            <a:srgbClr val="575455"/>
                          </a:solidFill>
                          <a:latin typeface="Calibri" panose="020F0502020204030204" pitchFamily="34" charset="0"/>
                          <a:cs typeface="Calibri" panose="020F0502020204030204" pitchFamily="34" charset="0"/>
                        </a:rPr>
                        <a:t>10.6%</a:t>
                      </a:r>
                    </a:p>
                  </a:txBody>
                  <a:tcPr>
                    <a:lnT w="12700" cap="flat" cmpd="sng" algn="ctr">
                      <a:solidFill>
                        <a:schemeClr val="tx1"/>
                      </a:solidFill>
                      <a:prstDash val="solid"/>
                      <a:round/>
                      <a:headEnd type="none" w="med" len="med"/>
                      <a:tailEnd type="none" w="med" len="med"/>
                    </a:lnT>
                  </a:tcPr>
                </a:tc>
                <a:tc>
                  <a:txBody>
                    <a:bodyPr/>
                    <a:lstStyle/>
                    <a:p>
                      <a:r>
                        <a:rPr lang="en-US" sz="1400" dirty="0">
                          <a:solidFill>
                            <a:srgbClr val="575455"/>
                          </a:solidFill>
                          <a:latin typeface="Calibri" panose="020F0502020204030204" pitchFamily="34" charset="0"/>
                          <a:cs typeface="Calibri" panose="020F0502020204030204" pitchFamily="34" charset="0"/>
                        </a:rPr>
                        <a:t>9.5%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69469783"/>
                  </a:ext>
                </a:extLst>
              </a:tr>
            </a:tbl>
          </a:graphicData>
        </a:graphic>
      </p:graphicFrame>
      <p:sp>
        <p:nvSpPr>
          <p:cNvPr id="8" name="Rectangle 7">
            <a:extLst>
              <a:ext uri="{FF2B5EF4-FFF2-40B4-BE49-F238E27FC236}">
                <a16:creationId xmlns:a16="http://schemas.microsoft.com/office/drawing/2014/main" id="{846BB9F3-CB22-4484-9A61-CB43623D6EDE}"/>
              </a:ext>
              <a:ext uri="{C183D7F6-B498-43B3-948B-1728B52AA6E4}">
                <adec:decorative xmlns:adec="http://schemas.microsoft.com/office/drawing/2017/decorative" val="1"/>
              </a:ext>
            </a:extLst>
          </p:cNvPr>
          <p:cNvSpPr/>
          <p:nvPr/>
        </p:nvSpPr>
        <p:spPr>
          <a:xfrm>
            <a:off x="449311" y="4328160"/>
            <a:ext cx="7900416" cy="366552"/>
          </a:xfrm>
          <a:prstGeom prst="rect">
            <a:avLst/>
          </a:prstGeom>
          <a:solidFill>
            <a:srgbClr val="F6861F"/>
          </a:solidFill>
          <a:ln>
            <a:solidFill>
              <a:srgbClr val="F68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EEF622-7AF9-48BC-9956-83CFA1577413}"/>
              </a:ext>
            </a:extLst>
          </p:cNvPr>
          <p:cNvSpPr txBox="1"/>
          <p:nvPr/>
        </p:nvSpPr>
        <p:spPr>
          <a:xfrm>
            <a:off x="458171" y="4320726"/>
            <a:ext cx="3126753" cy="338554"/>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Priority populations based on data</a:t>
            </a:r>
          </a:p>
        </p:txBody>
      </p:sp>
      <p:sp>
        <p:nvSpPr>
          <p:cNvPr id="10" name="TextBox 9">
            <a:extLst>
              <a:ext uri="{FF2B5EF4-FFF2-40B4-BE49-F238E27FC236}">
                <a16:creationId xmlns:a16="http://schemas.microsoft.com/office/drawing/2014/main" id="{8B237DA3-4F5D-4256-9C88-6B6EB51C887C}"/>
              </a:ext>
            </a:extLst>
          </p:cNvPr>
          <p:cNvSpPr txBox="1"/>
          <p:nvPr/>
        </p:nvSpPr>
        <p:spPr>
          <a:xfrm>
            <a:off x="406998" y="4659280"/>
            <a:ext cx="7528931" cy="830997"/>
          </a:xfrm>
          <a:prstGeom prst="rect">
            <a:avLst/>
          </a:prstGeom>
          <a:noFill/>
        </p:spPr>
        <p:txBody>
          <a:bodyPr wrap="square" rtlCol="0">
            <a:spAutoFit/>
          </a:bodyPr>
          <a:lstStyle/>
          <a:p>
            <a:r>
              <a:rPr lang="en-US" sz="1600" dirty="0">
                <a:solidFill>
                  <a:srgbClr val="575455"/>
                </a:solidFill>
                <a:latin typeface="Calibri" panose="020F0502020204030204" pitchFamily="34" charset="0"/>
                <a:cs typeface="Calibri" panose="020F0502020204030204" pitchFamily="34" charset="0"/>
              </a:rPr>
              <a:t>This indicator does not allow for disaggregation of data to identify priority populations. Ohio can work toward improved data collection in this area with special attention toward collecting data to identify priority populations.</a:t>
            </a:r>
          </a:p>
        </p:txBody>
      </p:sp>
    </p:spTree>
    <p:extLst>
      <p:ext uri="{BB962C8B-B14F-4D97-AF65-F5344CB8AC3E}">
        <p14:creationId xmlns:p14="http://schemas.microsoft.com/office/powerpoint/2010/main" val="73248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150D9D-779A-4C83-8B30-2CFAE3344D75}"/>
              </a:ext>
            </a:extLst>
          </p:cNvPr>
          <p:cNvSpPr>
            <a:spLocks noGrp="1"/>
          </p:cNvSpPr>
          <p:nvPr>
            <p:ph type="title"/>
          </p:nvPr>
        </p:nvSpPr>
        <p:spPr>
          <a:xfrm>
            <a:off x="457200" y="274638"/>
            <a:ext cx="8229600" cy="792162"/>
          </a:xfrm>
        </p:spPr>
        <p:txBody>
          <a:bodyPr>
            <a:normAutofit/>
          </a:bodyPr>
          <a:lstStyle/>
          <a:p>
            <a:r>
              <a:rPr lang="en-US" sz="4000" dirty="0"/>
              <a:t>More Information</a:t>
            </a:r>
          </a:p>
        </p:txBody>
      </p:sp>
      <p:pic>
        <p:nvPicPr>
          <p:cNvPr id="9" name="Content Placeholder 8" descr="Ohio Department of Aging Logo. Fostering sound public policy, research, and initiatives that benefit older Ohioans.">
            <a:extLst>
              <a:ext uri="{FF2B5EF4-FFF2-40B4-BE49-F238E27FC236}">
                <a16:creationId xmlns:a16="http://schemas.microsoft.com/office/drawing/2014/main" id="{E067E586-944A-412F-8542-9E268CA65970}"/>
              </a:ext>
            </a:extLst>
          </p:cNvPr>
          <p:cNvPicPr>
            <a:picLocks noGrp="1" noChangeAspect="1"/>
          </p:cNvPicPr>
          <p:nvPr>
            <p:ph idx="1"/>
          </p:nvPr>
        </p:nvPicPr>
        <p:blipFill>
          <a:blip r:embed="rId3"/>
          <a:stretch>
            <a:fillRect/>
          </a:stretch>
        </p:blipFill>
        <p:spPr>
          <a:xfrm>
            <a:off x="2209800" y="1269456"/>
            <a:ext cx="4648200" cy="1734023"/>
          </a:xfrm>
          <a:prstGeom prst="rect">
            <a:avLst/>
          </a:prstGeom>
        </p:spPr>
      </p:pic>
      <p:sp>
        <p:nvSpPr>
          <p:cNvPr id="8" name="Text Placeholder 39">
            <a:extLst>
              <a:ext uri="{FF2B5EF4-FFF2-40B4-BE49-F238E27FC236}">
                <a16:creationId xmlns:a16="http://schemas.microsoft.com/office/drawing/2014/main" id="{6C362FDD-E6EB-4C6F-85A1-292CCD1C1A86}"/>
              </a:ext>
            </a:extLst>
          </p:cNvPr>
          <p:cNvSpPr txBox="1">
            <a:spLocks/>
          </p:cNvSpPr>
          <p:nvPr/>
        </p:nvSpPr>
        <p:spPr>
          <a:xfrm>
            <a:off x="230108" y="3048000"/>
            <a:ext cx="8686799" cy="2913156"/>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 sz="2000" b="1" dirty="0">
                <a:solidFill>
                  <a:srgbClr val="002B49"/>
                </a:solidFill>
                <a:latin typeface="Poppins SemiBold"/>
                <a:ea typeface="Poppins SemiBold"/>
                <a:cs typeface="Poppins SemiBold"/>
                <a:sym typeface="Poppins SemiBold"/>
              </a:rPr>
              <a:t>Carmen Clutter, MS, RDN, LD</a:t>
            </a:r>
          </a:p>
          <a:p>
            <a:pPr marL="0" indent="0" algn="ctr">
              <a:buNone/>
            </a:pPr>
            <a:r>
              <a:rPr lang="en" sz="2000" b="1" dirty="0">
                <a:solidFill>
                  <a:srgbClr val="002B49"/>
                </a:solidFill>
                <a:latin typeface="Poppins SemiBold"/>
                <a:ea typeface="Poppins SemiBold"/>
                <a:cs typeface="Poppins SemiBold"/>
                <a:sym typeface="Poppins SemiBold"/>
              </a:rPr>
              <a:t>Population Health and Nutrition Manager</a:t>
            </a:r>
          </a:p>
          <a:p>
            <a:pPr marL="0" indent="0" algn="ctr">
              <a:buNone/>
            </a:pPr>
            <a:r>
              <a:rPr lang="en" sz="2000" b="1" dirty="0">
                <a:solidFill>
                  <a:srgbClr val="002B49"/>
                </a:solidFill>
                <a:latin typeface="Poppins SemiBold"/>
                <a:ea typeface="Poppins SemiBold"/>
                <a:cs typeface="Poppins SemiBold"/>
                <a:sym typeface="Poppins SemiBold"/>
              </a:rPr>
              <a:t>Elder Connections </a:t>
            </a:r>
            <a:r>
              <a:rPr lang="en-US" sz="2000" b="1" dirty="0">
                <a:solidFill>
                  <a:srgbClr val="002B49"/>
                </a:solidFill>
                <a:latin typeface="Poppins SemiBold"/>
                <a:ea typeface="Poppins SemiBold"/>
                <a:cs typeface="Poppins SemiBold"/>
                <a:sym typeface="Poppins SemiBold"/>
              </a:rPr>
              <a:t>Division</a:t>
            </a:r>
          </a:p>
          <a:p>
            <a:pPr marL="0" indent="0" algn="ctr">
              <a:buNone/>
            </a:pPr>
            <a:r>
              <a:rPr lang="en-US" sz="2000" dirty="0">
                <a:solidFill>
                  <a:srgbClr val="002B49"/>
                </a:solidFill>
                <a:latin typeface="Poppins SemiBold"/>
                <a:ea typeface="Poppins SemiBold"/>
                <a:cs typeface="Poppins SemiBold"/>
                <a:sym typeface="Poppins SemiBold"/>
              </a:rPr>
              <a:t>246 N. High St. / 1</a:t>
            </a:r>
            <a:r>
              <a:rPr lang="en-US" sz="2000" baseline="30000" dirty="0">
                <a:solidFill>
                  <a:srgbClr val="002B49"/>
                </a:solidFill>
                <a:latin typeface="Poppins SemiBold"/>
                <a:ea typeface="Poppins SemiBold"/>
                <a:cs typeface="Poppins SemiBold"/>
                <a:sym typeface="Poppins SemiBold"/>
              </a:rPr>
              <a:t>st</a:t>
            </a:r>
            <a:r>
              <a:rPr lang="en-US" sz="2000" dirty="0">
                <a:solidFill>
                  <a:srgbClr val="002B49"/>
                </a:solidFill>
                <a:latin typeface="Poppins SemiBold"/>
                <a:ea typeface="Poppins SemiBold"/>
                <a:cs typeface="Poppins SemiBold"/>
                <a:sym typeface="Poppins SemiBold"/>
              </a:rPr>
              <a:t> Floor</a:t>
            </a:r>
          </a:p>
          <a:p>
            <a:pPr marL="0" indent="0" algn="ctr">
              <a:buNone/>
            </a:pPr>
            <a:r>
              <a:rPr lang="en-US" sz="2000" dirty="0">
                <a:solidFill>
                  <a:srgbClr val="002B49"/>
                </a:solidFill>
                <a:latin typeface="Poppins SemiBold"/>
                <a:ea typeface="Poppins SemiBold"/>
                <a:cs typeface="Poppins SemiBold"/>
                <a:sym typeface="Poppins SemiBold"/>
              </a:rPr>
              <a:t>Columbus, OH  43215-2406</a:t>
            </a:r>
          </a:p>
          <a:p>
            <a:pPr marL="0" indent="0" algn="ctr">
              <a:buNone/>
            </a:pPr>
            <a:r>
              <a:rPr lang="en-US" sz="2000" dirty="0">
                <a:solidFill>
                  <a:srgbClr val="002B49"/>
                </a:solidFill>
                <a:latin typeface="Poppins SemiBold"/>
                <a:ea typeface="Poppins SemiBold"/>
                <a:cs typeface="Poppins SemiBold"/>
                <a:sym typeface="Poppins SemiBold"/>
              </a:rPr>
              <a:t>cclutter@age.ohio.gov</a:t>
            </a:r>
            <a:endParaRPr lang="en" sz="2000" dirty="0">
              <a:solidFill>
                <a:srgbClr val="002B49"/>
              </a:solidFill>
              <a:latin typeface="Poppins SemiBold"/>
              <a:ea typeface="Poppins SemiBold"/>
              <a:cs typeface="Poppins SemiBold"/>
              <a:sym typeface="Poppins SemiBold"/>
            </a:endParaRPr>
          </a:p>
          <a:p>
            <a:pPr algn="ctr"/>
            <a:endParaRPr lang="en-US" sz="2400" dirty="0"/>
          </a:p>
        </p:txBody>
      </p:sp>
    </p:spTree>
    <p:extLst>
      <p:ext uri="{BB962C8B-B14F-4D97-AF65-F5344CB8AC3E}">
        <p14:creationId xmlns:p14="http://schemas.microsoft.com/office/powerpoint/2010/main" val="200442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1" y="0"/>
            <a:ext cx="8686800" cy="1143000"/>
          </a:xfrm>
        </p:spPr>
        <p:txBody>
          <a:bodyPr>
            <a:normAutofit/>
          </a:bodyPr>
          <a:lstStyle/>
          <a:p>
            <a:r>
              <a:rPr lang="en-US" sz="4000" dirty="0"/>
              <a:t>Alexandra Bauman, RD, LDN</a:t>
            </a:r>
          </a:p>
        </p:txBody>
      </p:sp>
      <p:pic>
        <p:nvPicPr>
          <p:cNvPr id="5" name="Picture 4">
            <a:extLst>
              <a:ext uri="{FF2B5EF4-FFF2-40B4-BE49-F238E27FC236}">
                <a16:creationId xmlns:a16="http://schemas.microsoft.com/office/drawing/2014/main" id="{C3565902-2D48-4F74-8C94-4170B66ED53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814" y="1417564"/>
            <a:ext cx="1952518" cy="2789311"/>
          </a:xfrm>
          <a:prstGeom prst="ellipse">
            <a:avLst/>
          </a:prstGeom>
          <a:ln w="63500" cap="rnd">
            <a:noFill/>
          </a:ln>
          <a:effectLst>
            <a:outerShdw blurRad="50800" dist="38100" dir="2700000" algn="tl" rotWithShape="0">
              <a:schemeClr val="bg1">
                <a:alpha val="40000"/>
              </a:schemeClr>
            </a:outerShdw>
          </a:effectLst>
          <a:scene3d>
            <a:camera prst="orthographicFront"/>
            <a:lightRig rig="contrasting" dir="t">
              <a:rot lat="0" lon="0" rev="3000000"/>
            </a:lightRig>
          </a:scene3d>
          <a:sp3d contourW="7620">
            <a:bevelT w="95250" h="31750"/>
            <a:contourClr>
              <a:srgbClr val="333333"/>
            </a:contourClr>
          </a:sp3d>
        </p:spPr>
      </p:pic>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228602" y="4362691"/>
            <a:ext cx="8686799" cy="25146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480"/>
              </a:spcBef>
              <a:buNone/>
            </a:pPr>
            <a:r>
              <a:rPr lang="en" sz="2400" dirty="0">
                <a:solidFill>
                  <a:srgbClr val="002B49"/>
                </a:solidFill>
                <a:ea typeface="Poppins SemiBold"/>
                <a:cs typeface="Poppins SemiBold"/>
                <a:sym typeface="Poppins SemiBold"/>
              </a:rPr>
              <a:t>Nutrition, Health &amp; Wellness Director</a:t>
            </a:r>
          </a:p>
          <a:p>
            <a:pPr marL="0" indent="0" algn="ctr">
              <a:spcBef>
                <a:spcPts val="480"/>
              </a:spcBef>
              <a:buNone/>
            </a:pPr>
            <a:r>
              <a:rPr lang="en" sz="2400" dirty="0">
                <a:solidFill>
                  <a:srgbClr val="002B49"/>
                </a:solidFill>
                <a:ea typeface="Poppins SemiBold"/>
                <a:cs typeface="Poppins SemiBold"/>
                <a:sym typeface="Poppins SemiBold"/>
              </a:rPr>
              <a:t>Iowa Department on Aging</a:t>
            </a:r>
          </a:p>
          <a:p>
            <a:pPr marL="0" indent="0" algn="ctr">
              <a:spcBef>
                <a:spcPts val="480"/>
              </a:spcBef>
              <a:buNone/>
            </a:pPr>
            <a:r>
              <a:rPr lang="en-US" sz="2400" dirty="0">
                <a:solidFill>
                  <a:srgbClr val="002B49"/>
                </a:solidFill>
                <a:ea typeface="Poppins SemiBold"/>
                <a:cs typeface="Poppins SemiBold"/>
                <a:sym typeface="Poppins SemiBold"/>
              </a:rPr>
              <a:t>alexandra</a:t>
            </a:r>
            <a:r>
              <a:rPr lang="en" sz="2400" dirty="0">
                <a:solidFill>
                  <a:srgbClr val="002B49"/>
                </a:solidFill>
                <a:ea typeface="Poppins SemiBold"/>
                <a:cs typeface="Poppins SemiBold"/>
                <a:sym typeface="Poppins SemiBold"/>
              </a:rPr>
              <a:t>.bauman@iowa.gov</a:t>
            </a:r>
            <a:endParaRPr lang="en-US" sz="2400" dirty="0"/>
          </a:p>
          <a:p>
            <a:pPr marL="0" indent="0" algn="ctr">
              <a:buNone/>
            </a:pPr>
            <a:endParaRPr lang="en-US" sz="2400" dirty="0">
              <a:cs typeface="Arial" panose="020B0604020202020204" pitchFamily="34" charset="0"/>
            </a:endParaRPr>
          </a:p>
          <a:p>
            <a:pPr algn="ctr"/>
            <a:endParaRPr lang="en-US" sz="2400" dirty="0"/>
          </a:p>
        </p:txBody>
      </p:sp>
    </p:spTree>
    <p:extLst>
      <p:ext uri="{BB962C8B-B14F-4D97-AF65-F5344CB8AC3E}">
        <p14:creationId xmlns:p14="http://schemas.microsoft.com/office/powerpoint/2010/main" val="322770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1" name="Text Placeholder 10"/>
          <p:cNvSpPr>
            <a:spLocks noGrp="1"/>
          </p:cNvSpPr>
          <p:nvPr>
            <p:ph type="title" idx="4294967295"/>
          </p:nvPr>
        </p:nvSpPr>
        <p:spPr>
          <a:xfrm>
            <a:off x="458788" y="1808163"/>
            <a:ext cx="8229600" cy="3413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defTabSz="164068">
              <a:defRPr sz="7419">
                <a:effectLst>
                  <a:outerShdw blurRad="20192" dist="26923" dir="3000000" rotWithShape="0">
                    <a:srgbClr val="FFFFFF">
                      <a:alpha val="60000"/>
                    </a:srgbClr>
                  </a:outerShdw>
                </a:effectLst>
              </a:defRPr>
            </a:pPr>
            <a:br>
              <a:rPr lang="en-US" sz="5400" dirty="0">
                <a:solidFill>
                  <a:schemeClr val="dk1"/>
                </a:solidFill>
              </a:rPr>
            </a:br>
            <a:r>
              <a:rPr lang="en" sz="4000" dirty="0">
                <a:solidFill>
                  <a:srgbClr val="002B49"/>
                </a:solidFill>
                <a:ea typeface="Poppins Medium"/>
                <a:cs typeface="Poppins Medium"/>
                <a:sym typeface="Poppins Medium"/>
              </a:rPr>
              <a:t>Health &amp; Well-Being</a:t>
            </a:r>
            <a:br>
              <a:rPr lang="en" sz="4000" dirty="0">
                <a:solidFill>
                  <a:srgbClr val="002B49"/>
                </a:solidFill>
                <a:ea typeface="Poppins Medium"/>
                <a:cs typeface="Poppins Medium"/>
                <a:sym typeface="Poppins Medium"/>
              </a:rPr>
            </a:br>
            <a:r>
              <a:rPr lang="en" sz="4000" dirty="0">
                <a:solidFill>
                  <a:srgbClr val="002B49"/>
                </a:solidFill>
                <a:ea typeface="Poppins Medium"/>
                <a:cs typeface="Poppins Medium"/>
                <a:sym typeface="Poppins Medium"/>
              </a:rPr>
              <a:t>and the Older Americans Act</a:t>
            </a:r>
            <a:br>
              <a:rPr lang="en-US" sz="5400" dirty="0">
                <a:solidFill>
                  <a:schemeClr val="dk1"/>
                </a:solidFill>
              </a:rPr>
            </a:br>
            <a:endParaRPr kumimoji="0" lang="en-US" sz="4000" b="0" i="0" u="none" strike="noStrike" kern="0" cap="none" spc="0" normalizeH="0" baseline="0" noProof="0" dirty="0">
              <a:ln>
                <a:noFill/>
              </a:ln>
              <a:solidFill>
                <a:schemeClr val="dk1"/>
              </a:solidFill>
              <a:effectLst/>
              <a:uLnTx/>
              <a:uFillTx/>
              <a:sym typeface="Arial"/>
            </a:endParaRPr>
          </a:p>
        </p:txBody>
      </p:sp>
    </p:spTree>
    <p:extLst>
      <p:ext uri="{BB962C8B-B14F-4D97-AF65-F5344CB8AC3E}">
        <p14:creationId xmlns:p14="http://schemas.microsoft.com/office/powerpoint/2010/main" val="4282122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bjectives"/>
          <p:cNvSpPr txBox="1">
            <a:spLocks noGrp="1"/>
          </p:cNvSpPr>
          <p:nvPr>
            <p:ph type="title"/>
          </p:nvPr>
        </p:nvSpPr>
        <p:spPr>
          <a:xfrm>
            <a:off x="457200" y="-1"/>
            <a:ext cx="8229600" cy="1447799"/>
          </a:xfrm>
          <a:prstGeom prst="rect">
            <a:avLst/>
          </a:prstGeom>
        </p:spPr>
        <p:txBody>
          <a:bodyPr/>
          <a:lstStyle/>
          <a:p>
            <a:r>
              <a:rPr lang="en-US" sz="4000" dirty="0"/>
              <a:t>What We’ll Talk About-Part 2</a:t>
            </a:r>
            <a:endParaRPr sz="4000" dirty="0"/>
          </a:p>
        </p:txBody>
      </p:sp>
      <p:sp>
        <p:nvSpPr>
          <p:cNvPr id="124" name="Preventing social isolation for congregate meal sites clients…"/>
          <p:cNvSpPr txBox="1">
            <a:spLocks noGrp="1"/>
          </p:cNvSpPr>
          <p:nvPr>
            <p:ph type="body" idx="1"/>
          </p:nvPr>
        </p:nvSpPr>
        <p:spPr>
          <a:xfrm>
            <a:off x="457200" y="1447799"/>
            <a:ext cx="8059479" cy="3638755"/>
          </a:xfrm>
          <a:prstGeom prst="rect">
            <a:avLst/>
          </a:prstGeom>
        </p:spPr>
        <p:txBody>
          <a:bodyPr>
            <a:normAutofit/>
          </a:bodyPr>
          <a:lstStyle/>
          <a:p>
            <a:r>
              <a:rPr lang="en-US" sz="3000" dirty="0"/>
              <a:t>Health and Well-Being Programs</a:t>
            </a:r>
          </a:p>
          <a:p>
            <a:r>
              <a:rPr lang="en-US" sz="3000" dirty="0"/>
              <a:t>Value of Partnerships</a:t>
            </a:r>
          </a:p>
          <a:p>
            <a:r>
              <a:rPr lang="en-US" sz="3000" dirty="0"/>
              <a:t>Reaching and Marketing to the Older American</a:t>
            </a:r>
          </a:p>
          <a:p>
            <a:endParaRPr sz="3000" dirty="0"/>
          </a:p>
        </p:txBody>
      </p:sp>
    </p:spTree>
    <p:extLst>
      <p:ext uri="{BB962C8B-B14F-4D97-AF65-F5344CB8AC3E}">
        <p14:creationId xmlns:p14="http://schemas.microsoft.com/office/powerpoint/2010/main" val="2081834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FE45D8E-7B2F-4770-BDE2-EB366D0F7D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9940" y="2209800"/>
            <a:ext cx="420660" cy="426757"/>
          </a:xfrm>
          <a:prstGeom prst="rect">
            <a:avLst/>
          </a:prstGeom>
        </p:spPr>
      </p:pic>
      <p:sp>
        <p:nvSpPr>
          <p:cNvPr id="2" name="Title 1">
            <a:extLst>
              <a:ext uri="{FF2B5EF4-FFF2-40B4-BE49-F238E27FC236}">
                <a16:creationId xmlns:a16="http://schemas.microsoft.com/office/drawing/2014/main" id="{75B1BEED-3CD9-40E4-A424-DEA14BCEC675}"/>
              </a:ext>
            </a:extLst>
          </p:cNvPr>
          <p:cNvSpPr>
            <a:spLocks noGrp="1"/>
          </p:cNvSpPr>
          <p:nvPr>
            <p:ph type="title"/>
          </p:nvPr>
        </p:nvSpPr>
        <p:spPr>
          <a:xfrm>
            <a:off x="457200" y="136525"/>
            <a:ext cx="8229600" cy="1143000"/>
          </a:xfrm>
        </p:spPr>
        <p:txBody>
          <a:bodyPr anchor="t">
            <a:normAutofit/>
          </a:bodyPr>
          <a:lstStyle/>
          <a:p>
            <a:r>
              <a:rPr lang="en-US" sz="4000" dirty="0"/>
              <a:t>Objectives</a:t>
            </a:r>
          </a:p>
        </p:txBody>
      </p:sp>
      <p:sp>
        <p:nvSpPr>
          <p:cNvPr id="3" name="TextBox 2">
            <a:extLst>
              <a:ext uri="{FF2B5EF4-FFF2-40B4-BE49-F238E27FC236}">
                <a16:creationId xmlns:a16="http://schemas.microsoft.com/office/drawing/2014/main" id="{35686013-58B1-43CC-BA27-7A82787A8FB4}"/>
              </a:ext>
            </a:extLst>
          </p:cNvPr>
          <p:cNvSpPr txBox="1"/>
          <p:nvPr/>
        </p:nvSpPr>
        <p:spPr>
          <a:xfrm>
            <a:off x="576276" y="2220656"/>
            <a:ext cx="327334" cy="400110"/>
          </a:xfrm>
          <a:prstGeom prst="rect">
            <a:avLst/>
          </a:prstGeom>
          <a:noFill/>
        </p:spPr>
        <p:txBody>
          <a:bodyPr wrap="none" rtlCol="0">
            <a:spAutoFit/>
          </a:bodyPr>
          <a:lstStyle/>
          <a:p>
            <a:r>
              <a:rPr lang="en-US" sz="2000" dirty="0">
                <a:solidFill>
                  <a:srgbClr val="0B2A4A"/>
                </a:solidFill>
              </a:rPr>
              <a:t>1</a:t>
            </a:r>
            <a:endParaRPr lang="en-US" dirty="0">
              <a:solidFill>
                <a:srgbClr val="0B2A4A"/>
              </a:solidFill>
            </a:endParaRPr>
          </a:p>
        </p:txBody>
      </p:sp>
      <p:sp>
        <p:nvSpPr>
          <p:cNvPr id="13" name="TextBox 12">
            <a:extLst>
              <a:ext uri="{FF2B5EF4-FFF2-40B4-BE49-F238E27FC236}">
                <a16:creationId xmlns:a16="http://schemas.microsoft.com/office/drawing/2014/main" id="{9C93590C-9B7B-44F5-BE35-5D7A4232F4AA}"/>
              </a:ext>
            </a:extLst>
          </p:cNvPr>
          <p:cNvSpPr txBox="1"/>
          <p:nvPr/>
        </p:nvSpPr>
        <p:spPr>
          <a:xfrm>
            <a:off x="928973" y="2109967"/>
            <a:ext cx="1886640" cy="1831976"/>
          </a:xfrm>
          <a:prstGeom prst="rect">
            <a:avLst/>
          </a:prstGeom>
          <a:noFill/>
        </p:spPr>
        <p:txBody>
          <a:bodyPr wrap="square">
            <a:spAutoFit/>
          </a:bodyPr>
          <a:lstStyle/>
          <a:p>
            <a:pPr>
              <a:lnSpc>
                <a:spcPct val="115000"/>
              </a:lnSpc>
              <a:buClr>
                <a:schemeClr val="dk1"/>
              </a:buClr>
              <a:buSzPts val="1100"/>
            </a:pPr>
            <a:r>
              <a:rPr lang="en-US" sz="2000" dirty="0">
                <a:ea typeface="Poppins"/>
                <a:cs typeface="Poppins"/>
                <a:sym typeface="Poppins"/>
              </a:rPr>
              <a:t>Identify six (6) barriers to innovations in OAA nutrition services</a:t>
            </a:r>
          </a:p>
        </p:txBody>
      </p:sp>
      <p:pic>
        <p:nvPicPr>
          <p:cNvPr id="5" name="Picture 4">
            <a:extLst>
              <a:ext uri="{FF2B5EF4-FFF2-40B4-BE49-F238E27FC236}">
                <a16:creationId xmlns:a16="http://schemas.microsoft.com/office/drawing/2014/main" id="{4638C339-853F-4D9E-A5AB-B80C485373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051559"/>
            <a:ext cx="9144000" cy="640079"/>
          </a:xfrm>
          <a:prstGeom prst="rect">
            <a:avLst/>
          </a:prstGeom>
        </p:spPr>
      </p:pic>
      <p:pic>
        <p:nvPicPr>
          <p:cNvPr id="7" name="Picture 6">
            <a:extLst>
              <a:ext uri="{FF2B5EF4-FFF2-40B4-BE49-F238E27FC236}">
                <a16:creationId xmlns:a16="http://schemas.microsoft.com/office/drawing/2014/main" id="{860D7B17-B03D-416A-9896-F701856493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96613" y="2220656"/>
            <a:ext cx="420660" cy="426757"/>
          </a:xfrm>
          <a:prstGeom prst="rect">
            <a:avLst/>
          </a:prstGeom>
        </p:spPr>
      </p:pic>
      <p:pic>
        <p:nvPicPr>
          <p:cNvPr id="8" name="Picture 7">
            <a:extLst>
              <a:ext uri="{FF2B5EF4-FFF2-40B4-BE49-F238E27FC236}">
                <a16:creationId xmlns:a16="http://schemas.microsoft.com/office/drawing/2014/main" id="{6708953E-7837-4C7E-A9DF-68503ECBD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63613" y="2243965"/>
            <a:ext cx="420660" cy="426757"/>
          </a:xfrm>
          <a:prstGeom prst="rect">
            <a:avLst/>
          </a:prstGeom>
        </p:spPr>
      </p:pic>
      <p:sp>
        <p:nvSpPr>
          <p:cNvPr id="17" name="TextBox 16">
            <a:extLst>
              <a:ext uri="{FF2B5EF4-FFF2-40B4-BE49-F238E27FC236}">
                <a16:creationId xmlns:a16="http://schemas.microsoft.com/office/drawing/2014/main" id="{1A100B12-3D20-49A6-B47E-878208451792}"/>
              </a:ext>
            </a:extLst>
          </p:cNvPr>
          <p:cNvSpPr txBox="1"/>
          <p:nvPr/>
        </p:nvSpPr>
        <p:spPr>
          <a:xfrm>
            <a:off x="3277686" y="2249368"/>
            <a:ext cx="554976" cy="369332"/>
          </a:xfrm>
          <a:prstGeom prst="rect">
            <a:avLst/>
          </a:prstGeom>
          <a:noFill/>
        </p:spPr>
        <p:txBody>
          <a:bodyPr wrap="square">
            <a:spAutoFit/>
          </a:bodyPr>
          <a:lstStyle/>
          <a:p>
            <a:r>
              <a:rPr lang="en-US" sz="1800" dirty="0">
                <a:solidFill>
                  <a:srgbClr val="0B2A4A"/>
                </a:solidFill>
              </a:rPr>
              <a:t>2</a:t>
            </a:r>
            <a:endParaRPr lang="en-US" dirty="0">
              <a:solidFill>
                <a:srgbClr val="0B2A4A"/>
              </a:solidFill>
            </a:endParaRPr>
          </a:p>
        </p:txBody>
      </p:sp>
      <p:sp>
        <p:nvSpPr>
          <p:cNvPr id="25" name="TextBox 24">
            <a:extLst>
              <a:ext uri="{FF2B5EF4-FFF2-40B4-BE49-F238E27FC236}">
                <a16:creationId xmlns:a16="http://schemas.microsoft.com/office/drawing/2014/main" id="{94168623-C32C-4ED5-8890-F293C161608B}"/>
              </a:ext>
            </a:extLst>
          </p:cNvPr>
          <p:cNvSpPr txBox="1"/>
          <p:nvPr/>
        </p:nvSpPr>
        <p:spPr>
          <a:xfrm>
            <a:off x="3675184" y="2146641"/>
            <a:ext cx="1658815" cy="1478033"/>
          </a:xfrm>
          <a:prstGeom prst="rect">
            <a:avLst/>
          </a:prstGeom>
          <a:noFill/>
        </p:spPr>
        <p:txBody>
          <a:bodyPr wrap="square" rtlCol="0">
            <a:spAutoFit/>
          </a:bodyPr>
          <a:lstStyle/>
          <a:p>
            <a:pPr>
              <a:lnSpc>
                <a:spcPct val="115000"/>
              </a:lnSpc>
              <a:buClr>
                <a:schemeClr val="dk1"/>
              </a:buClr>
              <a:buSzPts val="1100"/>
            </a:pPr>
            <a:r>
              <a:rPr lang="en-US" sz="2000" dirty="0">
                <a:ea typeface="Poppins"/>
                <a:cs typeface="Poppins"/>
                <a:sym typeface="Poppins"/>
              </a:rPr>
              <a:t>Prioritize Partnerships in project planning</a:t>
            </a:r>
          </a:p>
        </p:txBody>
      </p:sp>
      <p:sp>
        <p:nvSpPr>
          <p:cNvPr id="19" name="TextBox 18">
            <a:extLst>
              <a:ext uri="{FF2B5EF4-FFF2-40B4-BE49-F238E27FC236}">
                <a16:creationId xmlns:a16="http://schemas.microsoft.com/office/drawing/2014/main" id="{FA888A12-401D-4FCC-ABF0-A53EBBD9026C}"/>
              </a:ext>
            </a:extLst>
          </p:cNvPr>
          <p:cNvSpPr txBox="1"/>
          <p:nvPr/>
        </p:nvSpPr>
        <p:spPr>
          <a:xfrm>
            <a:off x="5863613" y="2301390"/>
            <a:ext cx="554976" cy="369332"/>
          </a:xfrm>
          <a:prstGeom prst="rect">
            <a:avLst/>
          </a:prstGeom>
          <a:noFill/>
        </p:spPr>
        <p:txBody>
          <a:bodyPr wrap="square">
            <a:spAutoFit/>
          </a:bodyPr>
          <a:lstStyle/>
          <a:p>
            <a:r>
              <a:rPr lang="en-US" sz="1800" dirty="0">
                <a:solidFill>
                  <a:srgbClr val="0B2A4A"/>
                </a:solidFill>
              </a:rPr>
              <a:t>3</a:t>
            </a:r>
            <a:endParaRPr lang="en-US" dirty="0">
              <a:solidFill>
                <a:srgbClr val="0B2A4A"/>
              </a:solidFill>
            </a:endParaRPr>
          </a:p>
        </p:txBody>
      </p:sp>
      <p:sp>
        <p:nvSpPr>
          <p:cNvPr id="16" name="TextBox 15">
            <a:extLst>
              <a:ext uri="{FF2B5EF4-FFF2-40B4-BE49-F238E27FC236}">
                <a16:creationId xmlns:a16="http://schemas.microsoft.com/office/drawing/2014/main" id="{712C7B3F-C301-454A-BF0C-1C53627ED3E0}"/>
              </a:ext>
            </a:extLst>
          </p:cNvPr>
          <p:cNvSpPr txBox="1"/>
          <p:nvPr/>
        </p:nvSpPr>
        <p:spPr>
          <a:xfrm>
            <a:off x="6400800" y="2146641"/>
            <a:ext cx="2286000" cy="289380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Learn about specific projects Iowa used to address gaps in service during and beyond the COVID-19 pandemic</a:t>
            </a:r>
          </a:p>
        </p:txBody>
      </p:sp>
    </p:spTree>
    <p:extLst>
      <p:ext uri="{BB962C8B-B14F-4D97-AF65-F5344CB8AC3E}">
        <p14:creationId xmlns:p14="http://schemas.microsoft.com/office/powerpoint/2010/main" val="1813593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F22312-E53C-4555-9BBD-D5D07008E16B}"/>
              </a:ext>
            </a:extLst>
          </p:cNvPr>
          <p:cNvSpPr>
            <a:spLocks noGrp="1"/>
          </p:cNvSpPr>
          <p:nvPr>
            <p:ph type="title"/>
          </p:nvPr>
        </p:nvSpPr>
        <p:spPr>
          <a:xfrm>
            <a:off x="457200" y="274638"/>
            <a:ext cx="8229600" cy="1143000"/>
          </a:xfrm>
        </p:spPr>
        <p:txBody>
          <a:bodyPr>
            <a:noAutofit/>
          </a:bodyPr>
          <a:lstStyle/>
          <a:p>
            <a:r>
              <a:rPr lang="en-US" sz="4000" dirty="0"/>
              <a:t>Iowa Congregate Nutrition Consumer Participation</a:t>
            </a:r>
          </a:p>
        </p:txBody>
      </p:sp>
      <p:pic>
        <p:nvPicPr>
          <p:cNvPr id="6" name="Picture 5" descr="IDA. Iowa Department on Aging logo">
            <a:extLst>
              <a:ext uri="{FF2B5EF4-FFF2-40B4-BE49-F238E27FC236}">
                <a16:creationId xmlns:a16="http://schemas.microsoft.com/office/drawing/2014/main" id="{101DC382-4132-42F7-8993-12B7727716DB}"/>
              </a:ext>
            </a:extLst>
          </p:cNvPr>
          <p:cNvPicPr>
            <a:picLocks noChangeAspect="1"/>
          </p:cNvPicPr>
          <p:nvPr/>
        </p:nvPicPr>
        <p:blipFill>
          <a:blip r:embed="rId3"/>
          <a:stretch>
            <a:fillRect/>
          </a:stretch>
        </p:blipFill>
        <p:spPr>
          <a:xfrm>
            <a:off x="76200" y="1448566"/>
            <a:ext cx="1737511" cy="816935"/>
          </a:xfrm>
          <a:prstGeom prst="rect">
            <a:avLst/>
          </a:prstGeom>
        </p:spPr>
      </p:pic>
      <p:graphicFrame>
        <p:nvGraphicFramePr>
          <p:cNvPr id="7" name="Chart 6" descr="Bar graph. Data is available in the slide notes of this slide.">
            <a:extLst>
              <a:ext uri="{FF2B5EF4-FFF2-40B4-BE49-F238E27FC236}">
                <a16:creationId xmlns:a16="http://schemas.microsoft.com/office/drawing/2014/main" id="{C6E5DBCE-AC2E-410F-8733-DA30306AD74F}"/>
              </a:ext>
            </a:extLst>
          </p:cNvPr>
          <p:cNvGraphicFramePr/>
          <p:nvPr>
            <p:extLst>
              <p:ext uri="{D42A27DB-BD31-4B8C-83A1-F6EECF244321}">
                <p14:modId xmlns:p14="http://schemas.microsoft.com/office/powerpoint/2010/main" val="2993076847"/>
              </p:ext>
            </p:extLst>
          </p:nvPr>
        </p:nvGraphicFramePr>
        <p:xfrm>
          <a:off x="209774" y="2296429"/>
          <a:ext cx="8670985" cy="3251429"/>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EF9B5B8D-0B5E-4BC4-800C-44238519166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15200" y="1752600"/>
            <a:ext cx="1140051" cy="1909451"/>
          </a:xfrm>
          <a:prstGeom prst="rect">
            <a:avLst/>
          </a:prstGeom>
        </p:spPr>
      </p:pic>
      <p:sp>
        <p:nvSpPr>
          <p:cNvPr id="10" name="TextBox 9">
            <a:extLst>
              <a:ext uri="{FF2B5EF4-FFF2-40B4-BE49-F238E27FC236}">
                <a16:creationId xmlns:a16="http://schemas.microsoft.com/office/drawing/2014/main" id="{FDF3AD07-BAAF-4D75-B887-82925E3CBCBF}"/>
              </a:ext>
            </a:extLst>
          </p:cNvPr>
          <p:cNvSpPr txBox="1"/>
          <p:nvPr/>
        </p:nvSpPr>
        <p:spPr>
          <a:xfrm>
            <a:off x="6988310" y="1961467"/>
            <a:ext cx="1905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60% Decline in Participation in 9 Years</a:t>
            </a:r>
          </a:p>
        </p:txBody>
      </p:sp>
    </p:spTree>
    <p:extLst>
      <p:ext uri="{BB962C8B-B14F-4D97-AF65-F5344CB8AC3E}">
        <p14:creationId xmlns:p14="http://schemas.microsoft.com/office/powerpoint/2010/main" val="3641983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8051D3-1694-4A2E-8D93-1C620E9FAEB2}"/>
              </a:ext>
            </a:extLst>
          </p:cNvPr>
          <p:cNvSpPr>
            <a:spLocks noGrp="1"/>
          </p:cNvSpPr>
          <p:nvPr>
            <p:ph type="title"/>
          </p:nvPr>
        </p:nvSpPr>
        <p:spPr>
          <a:xfrm>
            <a:off x="457200" y="274638"/>
            <a:ext cx="8229600" cy="1143000"/>
          </a:xfrm>
        </p:spPr>
        <p:txBody>
          <a:bodyPr>
            <a:normAutofit/>
          </a:bodyPr>
          <a:lstStyle/>
          <a:p>
            <a:r>
              <a:rPr lang="en-US" sz="4000" dirty="0"/>
              <a:t>Congregate Meal Program</a:t>
            </a:r>
          </a:p>
        </p:txBody>
      </p:sp>
      <p:pic>
        <p:nvPicPr>
          <p:cNvPr id="13" name="Picture 12">
            <a:extLst>
              <a:ext uri="{FF2B5EF4-FFF2-40B4-BE49-F238E27FC236}">
                <a16:creationId xmlns:a16="http://schemas.microsoft.com/office/drawing/2014/main" id="{7310F2A2-9E7E-4D1C-816B-8DF422EC77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4630" y="1647877"/>
            <a:ext cx="8937511" cy="3255546"/>
          </a:xfrm>
          <a:prstGeom prst="rect">
            <a:avLst/>
          </a:prstGeom>
        </p:spPr>
      </p:pic>
      <p:sp>
        <p:nvSpPr>
          <p:cNvPr id="8" name="TextBox 7">
            <a:extLst>
              <a:ext uri="{FF2B5EF4-FFF2-40B4-BE49-F238E27FC236}">
                <a16:creationId xmlns:a16="http://schemas.microsoft.com/office/drawing/2014/main" id="{F2AE2F7F-200C-4A10-8A87-0387921F996C}"/>
              </a:ext>
            </a:extLst>
          </p:cNvPr>
          <p:cNvSpPr txBox="1"/>
          <p:nvPr/>
        </p:nvSpPr>
        <p:spPr>
          <a:xfrm>
            <a:off x="329681" y="2428019"/>
            <a:ext cx="2590800" cy="954107"/>
          </a:xfrm>
          <a:prstGeom prst="rect">
            <a:avLst/>
          </a:prstGeom>
          <a:noFill/>
        </p:spPr>
        <p:txBody>
          <a:bodyPr wrap="square">
            <a:spAutoFit/>
          </a:bodyPr>
          <a:lstStyle/>
          <a:p>
            <a:pPr lvl="0"/>
            <a:r>
              <a:rPr lang="en-US" sz="1600" b="1" dirty="0">
                <a:latin typeface="Poppins" panose="00000500000000000000" pitchFamily="2" charset="0"/>
                <a:cs typeface="Poppins" panose="00000500000000000000" pitchFamily="2" charset="0"/>
              </a:rPr>
              <a:t>Condition of Iowa's Congregate Meal Program</a:t>
            </a:r>
          </a:p>
          <a:p>
            <a:pPr marL="171450"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August, 2018-December, 2018</a:t>
            </a:r>
          </a:p>
          <a:p>
            <a:pPr marL="171450"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Identified barriers</a:t>
            </a:r>
          </a:p>
        </p:txBody>
      </p:sp>
      <p:sp>
        <p:nvSpPr>
          <p:cNvPr id="10" name="TextBox 9">
            <a:extLst>
              <a:ext uri="{FF2B5EF4-FFF2-40B4-BE49-F238E27FC236}">
                <a16:creationId xmlns:a16="http://schemas.microsoft.com/office/drawing/2014/main" id="{36DEE6E0-AAC5-4BB7-9BC5-27DAA3A5C67C}"/>
              </a:ext>
            </a:extLst>
          </p:cNvPr>
          <p:cNvSpPr txBox="1"/>
          <p:nvPr/>
        </p:nvSpPr>
        <p:spPr>
          <a:xfrm>
            <a:off x="3218985" y="2428019"/>
            <a:ext cx="2236844" cy="1138773"/>
          </a:xfrm>
          <a:prstGeom prst="rect">
            <a:avLst/>
          </a:prstGeom>
          <a:noFill/>
        </p:spPr>
        <p:txBody>
          <a:bodyPr wrap="square">
            <a:spAutoFit/>
          </a:bodyPr>
          <a:lstStyle/>
          <a:p>
            <a:pPr lvl="0"/>
            <a:r>
              <a:rPr lang="en-US" sz="1600" b="1" dirty="0">
                <a:latin typeface="Poppins" panose="00000500000000000000" pitchFamily="2" charset="0"/>
                <a:cs typeface="Poppins" panose="00000500000000000000" pitchFamily="2" charset="0"/>
              </a:rPr>
              <a:t>Nutrition &amp; Health Promotion Trainings</a:t>
            </a:r>
          </a:p>
          <a:p>
            <a:pPr marL="171450"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April, 2019-April, 2020</a:t>
            </a:r>
          </a:p>
          <a:p>
            <a:pPr marL="171450"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Addressing barriers through building new knowledge</a:t>
            </a:r>
          </a:p>
        </p:txBody>
      </p:sp>
      <p:sp>
        <p:nvSpPr>
          <p:cNvPr id="12" name="TextBox 11">
            <a:extLst>
              <a:ext uri="{FF2B5EF4-FFF2-40B4-BE49-F238E27FC236}">
                <a16:creationId xmlns:a16="http://schemas.microsoft.com/office/drawing/2014/main" id="{AF605C8A-C441-4798-8B1E-28006B9C1B44}"/>
              </a:ext>
            </a:extLst>
          </p:cNvPr>
          <p:cNvSpPr txBox="1"/>
          <p:nvPr/>
        </p:nvSpPr>
        <p:spPr>
          <a:xfrm>
            <a:off x="6052837" y="2339210"/>
            <a:ext cx="2438400" cy="1692771"/>
          </a:xfrm>
          <a:prstGeom prst="rect">
            <a:avLst/>
          </a:prstGeom>
          <a:noFill/>
        </p:spPr>
        <p:txBody>
          <a:bodyPr wrap="square">
            <a:spAutoFit/>
          </a:bodyPr>
          <a:lstStyle/>
          <a:p>
            <a:pPr lvl="0"/>
            <a:r>
              <a:rPr lang="en-US" sz="1600" b="1" dirty="0">
                <a:latin typeface="Poppins" panose="00000500000000000000" pitchFamily="2" charset="0"/>
                <a:cs typeface="Poppins" panose="00000500000000000000" pitchFamily="2" charset="0"/>
              </a:rPr>
              <a:t>Congregate Nutrition Revitalization Action Plan</a:t>
            </a:r>
          </a:p>
          <a:p>
            <a:pPr marL="171450"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October, 2019-present</a:t>
            </a:r>
          </a:p>
          <a:p>
            <a:pPr marL="171450"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Addressing barriers and using new knowledge to develop action plan.</a:t>
            </a:r>
          </a:p>
          <a:p>
            <a:pPr marL="171450"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Addressing system issues</a:t>
            </a:r>
          </a:p>
          <a:p>
            <a:pPr marL="171450"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Implement Mini Grants</a:t>
            </a:r>
          </a:p>
        </p:txBody>
      </p:sp>
      <p:sp>
        <p:nvSpPr>
          <p:cNvPr id="14" name="TextBox 13">
            <a:extLst>
              <a:ext uri="{FF2B5EF4-FFF2-40B4-BE49-F238E27FC236}">
                <a16:creationId xmlns:a16="http://schemas.microsoft.com/office/drawing/2014/main" id="{A8CF7479-6A7A-4A4B-B320-AF251C4A8492}"/>
              </a:ext>
            </a:extLst>
          </p:cNvPr>
          <p:cNvSpPr txBox="1"/>
          <p:nvPr/>
        </p:nvSpPr>
        <p:spPr>
          <a:xfrm>
            <a:off x="232508" y="5048620"/>
            <a:ext cx="3581400" cy="276999"/>
          </a:xfrm>
          <a:prstGeom prst="rect">
            <a:avLst/>
          </a:prstGeom>
          <a:noFill/>
        </p:spPr>
        <p:txBody>
          <a:bodyPr wrap="square" rtlCol="0">
            <a:spAutoFit/>
          </a:bodyPr>
          <a:lstStyle/>
          <a:p>
            <a:r>
              <a:rPr lang="en-US" sz="1200" dirty="0">
                <a:cs typeface="Poppins" panose="00000500000000000000" pitchFamily="2" charset="0"/>
              </a:rPr>
              <a:t>Source: </a:t>
            </a:r>
            <a:r>
              <a:rPr lang="en-US" sz="1200" dirty="0">
                <a:cs typeface="Poppins" panose="00000500000000000000" pitchFamily="2" charset="0"/>
                <a:hlinkClick r:id="rId4"/>
              </a:rPr>
              <a:t>Congregate Meal Program Dec 2018</a:t>
            </a:r>
            <a:endParaRPr lang="en-US" sz="1200" dirty="0">
              <a:cs typeface="Poppins" panose="00000500000000000000" pitchFamily="2" charset="0"/>
            </a:endParaRPr>
          </a:p>
        </p:txBody>
      </p:sp>
      <p:pic>
        <p:nvPicPr>
          <p:cNvPr id="6" name="Picture 5" descr="IDA. Iowa Department on Aging logo">
            <a:extLst>
              <a:ext uri="{FF2B5EF4-FFF2-40B4-BE49-F238E27FC236}">
                <a16:creationId xmlns:a16="http://schemas.microsoft.com/office/drawing/2014/main" id="{B6681B4D-36B1-404C-ACCB-6F936F5BE55A}"/>
              </a:ext>
            </a:extLst>
          </p:cNvPr>
          <p:cNvPicPr>
            <a:picLocks noChangeAspect="1"/>
          </p:cNvPicPr>
          <p:nvPr/>
        </p:nvPicPr>
        <p:blipFill>
          <a:blip r:embed="rId5"/>
          <a:stretch>
            <a:fillRect/>
          </a:stretch>
        </p:blipFill>
        <p:spPr>
          <a:xfrm>
            <a:off x="7380470" y="4709686"/>
            <a:ext cx="1737511" cy="823031"/>
          </a:xfrm>
          <a:prstGeom prst="rect">
            <a:avLst/>
          </a:prstGeom>
        </p:spPr>
      </p:pic>
    </p:spTree>
    <p:extLst>
      <p:ext uri="{BB962C8B-B14F-4D97-AF65-F5344CB8AC3E}">
        <p14:creationId xmlns:p14="http://schemas.microsoft.com/office/powerpoint/2010/main" val="11190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a:xfrm>
            <a:off x="457200" y="189378"/>
            <a:ext cx="8229600" cy="739350"/>
          </a:xfrm>
        </p:spPr>
        <p:txBody>
          <a:bodyPr/>
          <a:lstStyle/>
          <a:p>
            <a:r>
              <a:rPr lang="en-US" sz="4000" dirty="0">
                <a:latin typeface="+mj-lt"/>
                <a:cs typeface="Calibri" panose="020F0502020204030204" pitchFamily="34" charset="0"/>
              </a:rPr>
              <a:t>Learning Objectives</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a:xfrm>
            <a:off x="457200" y="1295400"/>
            <a:ext cx="8001000" cy="3886200"/>
          </a:xfrm>
        </p:spPr>
        <p:txBody>
          <a:bodyPr>
            <a:normAutofit/>
          </a:bodyPr>
          <a:lstStyle/>
          <a:p>
            <a:r>
              <a:rPr lang="en-US" sz="3000" dirty="0"/>
              <a:t>Define health and well-being including new challenges presented during the pandemic</a:t>
            </a:r>
          </a:p>
          <a:p>
            <a:r>
              <a:rPr lang="en-US" sz="3000" dirty="0"/>
              <a:t>Health and well-being programs and the value of partnerships</a:t>
            </a:r>
          </a:p>
          <a:p>
            <a:r>
              <a:rPr lang="en-US" sz="3000" dirty="0"/>
              <a:t>Reaching and marketing to the older American</a:t>
            </a:r>
          </a:p>
          <a:p>
            <a:pPr marL="0" indent="0">
              <a:buNone/>
            </a:pPr>
            <a:endParaRPr lang="en-US" dirty="0"/>
          </a:p>
          <a:p>
            <a:endParaRPr lang="en-US" dirty="0"/>
          </a:p>
        </p:txBody>
      </p:sp>
    </p:spTree>
    <p:extLst>
      <p:ext uri="{BB962C8B-B14F-4D97-AF65-F5344CB8AC3E}">
        <p14:creationId xmlns:p14="http://schemas.microsoft.com/office/powerpoint/2010/main" val="60762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90C7B6-8E5B-46A8-9D20-18DEBE4F1B90}"/>
              </a:ext>
            </a:extLst>
          </p:cNvPr>
          <p:cNvSpPr>
            <a:spLocks noGrp="1"/>
          </p:cNvSpPr>
          <p:nvPr>
            <p:ph type="title"/>
          </p:nvPr>
        </p:nvSpPr>
        <p:spPr>
          <a:xfrm>
            <a:off x="457200" y="274638"/>
            <a:ext cx="8229600" cy="1143000"/>
          </a:xfrm>
        </p:spPr>
        <p:txBody>
          <a:bodyPr>
            <a:normAutofit fontScale="90000"/>
          </a:bodyPr>
          <a:lstStyle/>
          <a:p>
            <a:r>
              <a:rPr lang="en-US" dirty="0"/>
              <a:t>Purpose of the Older Americans Act Nutrition Programs</a:t>
            </a:r>
          </a:p>
        </p:txBody>
      </p:sp>
      <p:sp>
        <p:nvSpPr>
          <p:cNvPr id="3" name="Content Placeholder 2">
            <a:extLst>
              <a:ext uri="{FF2B5EF4-FFF2-40B4-BE49-F238E27FC236}">
                <a16:creationId xmlns:a16="http://schemas.microsoft.com/office/drawing/2014/main" id="{3A609822-1613-44F5-B7FE-52EFC0AB13EB}"/>
              </a:ext>
            </a:extLst>
          </p:cNvPr>
          <p:cNvSpPr>
            <a:spLocks noGrp="1"/>
          </p:cNvSpPr>
          <p:nvPr>
            <p:ph idx="1"/>
          </p:nvPr>
        </p:nvSpPr>
        <p:spPr>
          <a:xfrm>
            <a:off x="1410233" y="1943894"/>
            <a:ext cx="7566212" cy="3886200"/>
          </a:xfrm>
        </p:spPr>
        <p:txBody>
          <a:bodyPr>
            <a:normAutofit/>
          </a:bodyPr>
          <a:lstStyle/>
          <a:p>
            <a:pPr marL="342900" marR="0" lvl="0" indent="-342900" algn="l" defTabSz="914400" rtl="0" eaLnBrk="1" fontAlgn="auto" latinLnBrk="0" hangingPunct="1">
              <a:lnSpc>
                <a:spcPct val="115000"/>
              </a:lnSpc>
              <a:spcBef>
                <a:spcPts val="0"/>
              </a:spcBef>
              <a:spcAft>
                <a:spcPts val="0"/>
              </a:spcAft>
              <a:buClr>
                <a:prstClr val="black"/>
              </a:buClr>
              <a:buSzPts val="1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oppins"/>
                <a:ea typeface="Poppins"/>
                <a:cs typeface="Poppins"/>
                <a:sym typeface="Poppins"/>
              </a:rPr>
              <a:t>Reduce hunger, food insecurity, and malnutrition</a:t>
            </a:r>
            <a:endParaRPr kumimoji="0" lang="en-US" sz="2400" b="0" i="0" u="none" strike="noStrike" kern="1200" cap="none" spc="0" normalizeH="0" baseline="0" noProof="0" dirty="0">
              <a:ln>
                <a:noFill/>
              </a:ln>
              <a:solidFill>
                <a:srgbClr val="7B8898"/>
              </a:solidFill>
              <a:effectLst/>
              <a:uLnTx/>
              <a:uFillTx/>
              <a:latin typeface="Poppins"/>
              <a:ea typeface="Poppins"/>
              <a:cs typeface="Poppins"/>
              <a:sym typeface="Poppins"/>
            </a:endParaRPr>
          </a:p>
          <a:p>
            <a:pPr marL="0" marR="0" lvl="0" indent="0" algn="l" defTabSz="914400" rtl="0" eaLnBrk="1" fontAlgn="auto" latinLnBrk="0" hangingPunct="1">
              <a:lnSpc>
                <a:spcPct val="115000"/>
              </a:lnSpc>
              <a:spcBef>
                <a:spcPts val="0"/>
              </a:spcBef>
              <a:spcAft>
                <a:spcPts val="0"/>
              </a:spcAft>
              <a:buClr>
                <a:prstClr val="black"/>
              </a:buClr>
              <a:buSzPts val="1100"/>
              <a:buFontTx/>
              <a:buNone/>
              <a:tabLst/>
              <a:defRPr/>
            </a:pPr>
            <a:endParaRPr kumimoji="0" lang="en-US" sz="2400" b="0" i="0" u="none" strike="noStrike" kern="1200" cap="none" spc="0" normalizeH="0" baseline="0" noProof="0" dirty="0">
              <a:ln>
                <a:noFill/>
              </a:ln>
              <a:solidFill>
                <a:srgbClr val="7B8898"/>
              </a:solidFill>
              <a:effectLst/>
              <a:uLnTx/>
              <a:uFillTx/>
              <a:latin typeface="Poppins"/>
              <a:ea typeface="Poppins"/>
              <a:cs typeface="Poppins"/>
              <a:sym typeface="Poppins"/>
            </a:endParaRPr>
          </a:p>
          <a:p>
            <a:pPr marL="342900" marR="0" lvl="0" indent="-342900" algn="l" defTabSz="914400" rtl="0" eaLnBrk="1" fontAlgn="auto" latinLnBrk="0" hangingPunct="1">
              <a:lnSpc>
                <a:spcPct val="115000"/>
              </a:lnSpc>
              <a:spcBef>
                <a:spcPts val="0"/>
              </a:spcBef>
              <a:spcAft>
                <a:spcPts val="0"/>
              </a:spcAft>
              <a:buClr>
                <a:prstClr val="black"/>
              </a:buClr>
              <a:buSzPts val="1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oppins"/>
                <a:ea typeface="Poppins"/>
                <a:cs typeface="Poppins"/>
                <a:sym typeface="Poppins"/>
              </a:rPr>
              <a:t>Promote Socialization of older individuals</a:t>
            </a:r>
          </a:p>
          <a:p>
            <a:pPr marL="342900" marR="0" lvl="0" indent="-342900" algn="l" defTabSz="914400" rtl="0" eaLnBrk="1" fontAlgn="auto" latinLnBrk="0" hangingPunct="1">
              <a:lnSpc>
                <a:spcPct val="115000"/>
              </a:lnSpc>
              <a:spcBef>
                <a:spcPts val="0"/>
              </a:spcBef>
              <a:spcAft>
                <a:spcPts val="0"/>
              </a:spcAft>
              <a:buClr>
                <a:prstClr val="black"/>
              </a:buClr>
              <a:buSzPts val="11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Poppins"/>
              <a:ea typeface="Poppins"/>
              <a:cs typeface="Poppins"/>
              <a:sym typeface="Poppins"/>
            </a:endParaRPr>
          </a:p>
          <a:p>
            <a:pPr marL="342900" marR="0" lvl="0" indent="-342900" algn="l" defTabSz="914400" rtl="0" eaLnBrk="1" fontAlgn="auto" latinLnBrk="0" hangingPunct="1">
              <a:lnSpc>
                <a:spcPct val="115000"/>
              </a:lnSpc>
              <a:spcBef>
                <a:spcPts val="0"/>
              </a:spcBef>
              <a:spcAft>
                <a:spcPts val="0"/>
              </a:spcAft>
              <a:buClr>
                <a:prstClr val="black"/>
              </a:buClr>
              <a:buSzPts val="1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oppins"/>
                <a:ea typeface="Poppins"/>
                <a:cs typeface="Poppins"/>
                <a:sym typeface="Poppins"/>
              </a:rPr>
              <a:t>Promote health and well-being with access to nutrition &amp; health promotion/disease prevention service to delay onset of chronic conditions</a:t>
            </a:r>
            <a:endParaRPr lang="en-US" dirty="0"/>
          </a:p>
        </p:txBody>
      </p:sp>
      <p:pic>
        <p:nvPicPr>
          <p:cNvPr id="6" name="Picture 5">
            <a:extLst>
              <a:ext uri="{FF2B5EF4-FFF2-40B4-BE49-F238E27FC236}">
                <a16:creationId xmlns:a16="http://schemas.microsoft.com/office/drawing/2014/main" id="{2BA9A1BD-6FA0-463E-93ED-E9A2B679AB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788" y="1956445"/>
            <a:ext cx="975445" cy="3005588"/>
          </a:xfrm>
          <a:prstGeom prst="rect">
            <a:avLst/>
          </a:prstGeom>
        </p:spPr>
      </p:pic>
    </p:spTree>
    <p:extLst>
      <p:ext uri="{BB962C8B-B14F-4D97-AF65-F5344CB8AC3E}">
        <p14:creationId xmlns:p14="http://schemas.microsoft.com/office/powerpoint/2010/main" val="1231306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855555-7B73-48A7-BA33-27D34A02D617}"/>
              </a:ext>
            </a:extLst>
          </p:cNvPr>
          <p:cNvSpPr>
            <a:spLocks noGrp="1"/>
          </p:cNvSpPr>
          <p:nvPr>
            <p:ph type="title"/>
          </p:nvPr>
        </p:nvSpPr>
        <p:spPr>
          <a:xfrm>
            <a:off x="457200" y="274638"/>
            <a:ext cx="8229600" cy="1143000"/>
          </a:xfrm>
        </p:spPr>
        <p:txBody>
          <a:bodyPr>
            <a:normAutofit fontScale="90000"/>
          </a:bodyPr>
          <a:lstStyle/>
          <a:p>
            <a:r>
              <a:rPr lang="en-US" dirty="0"/>
              <a:t>Older Americans Act Nutrition Programs &amp; Health and Wellness</a:t>
            </a:r>
          </a:p>
        </p:txBody>
      </p:sp>
      <p:sp>
        <p:nvSpPr>
          <p:cNvPr id="7" name="Rectangle 6">
            <a:extLst>
              <a:ext uri="{FF2B5EF4-FFF2-40B4-BE49-F238E27FC236}">
                <a16:creationId xmlns:a16="http://schemas.microsoft.com/office/drawing/2014/main" id="{86EDA05E-4D7D-4324-B95E-039EC904230A}"/>
              </a:ext>
            </a:extLst>
          </p:cNvPr>
          <p:cNvSpPr/>
          <p:nvPr/>
        </p:nvSpPr>
        <p:spPr>
          <a:xfrm>
            <a:off x="685800" y="5119300"/>
            <a:ext cx="3581400" cy="276999"/>
          </a:xfrm>
          <a:prstGeom prst="rect">
            <a:avLst/>
          </a:prstGeom>
        </p:spPr>
        <p:txBody>
          <a:bodyPr wrap="square">
            <a:spAutoFit/>
          </a:bodyPr>
          <a:lstStyle/>
          <a:p>
            <a:r>
              <a:rPr lang="en-US" sz="1200" dirty="0"/>
              <a:t>Source: </a:t>
            </a:r>
            <a:r>
              <a:rPr lang="en-US" sz="1200" dirty="0">
                <a:hlinkClick r:id="rId3"/>
              </a:rPr>
              <a:t>2018 National Survey of OAA Participants </a:t>
            </a:r>
            <a:r>
              <a:rPr lang="en-US" sz="1200" dirty="0"/>
              <a:t> </a:t>
            </a:r>
          </a:p>
        </p:txBody>
      </p:sp>
      <p:sp>
        <p:nvSpPr>
          <p:cNvPr id="14" name="TextBox 13">
            <a:extLst>
              <a:ext uri="{FF2B5EF4-FFF2-40B4-BE49-F238E27FC236}">
                <a16:creationId xmlns:a16="http://schemas.microsoft.com/office/drawing/2014/main" id="{B43190EB-6611-403A-9853-472F79AE2A91}"/>
              </a:ext>
            </a:extLst>
          </p:cNvPr>
          <p:cNvSpPr txBox="1"/>
          <p:nvPr/>
        </p:nvSpPr>
        <p:spPr>
          <a:xfrm>
            <a:off x="685800" y="1947131"/>
            <a:ext cx="6705600" cy="2615781"/>
          </a:xfrm>
          <a:prstGeom prst="rect">
            <a:avLst/>
          </a:prstGeom>
          <a:noFill/>
        </p:spPr>
        <p:txBody>
          <a:bodyPr wrap="square">
            <a:spAutoFit/>
          </a:bodyPr>
          <a:lstStyle/>
          <a:p>
            <a:pPr marL="0" indent="0">
              <a:lnSpc>
                <a:spcPct val="115000"/>
              </a:lnSpc>
              <a:buClr>
                <a:schemeClr val="dk1"/>
              </a:buClr>
              <a:buSzPts val="1100"/>
              <a:buNone/>
            </a:pPr>
            <a:r>
              <a:rPr lang="en-US" sz="2400" b="1" dirty="0">
                <a:latin typeface="Poppins"/>
                <a:ea typeface="Poppins"/>
                <a:cs typeface="Poppins"/>
                <a:sym typeface="Poppins"/>
              </a:rPr>
              <a:t>80% </a:t>
            </a:r>
            <a:r>
              <a:rPr lang="en-US" sz="2400" dirty="0">
                <a:latin typeface="Poppins"/>
                <a:ea typeface="Poppins"/>
                <a:cs typeface="Poppins"/>
                <a:sym typeface="Poppins"/>
              </a:rPr>
              <a:t>of congregate nutrition participants say they eat healthier because of the meal program. </a:t>
            </a:r>
          </a:p>
          <a:p>
            <a:pPr marL="0" indent="0">
              <a:lnSpc>
                <a:spcPct val="115000"/>
              </a:lnSpc>
              <a:buClr>
                <a:schemeClr val="dk1"/>
              </a:buClr>
              <a:buSzPts val="1100"/>
              <a:buNone/>
            </a:pPr>
            <a:endParaRPr lang="en-US" sz="2400" dirty="0">
              <a:latin typeface="Poppins"/>
              <a:ea typeface="Poppins"/>
              <a:cs typeface="Poppins"/>
              <a:sym typeface="Poppins"/>
            </a:endParaRPr>
          </a:p>
          <a:p>
            <a:pPr marL="0" indent="0">
              <a:lnSpc>
                <a:spcPct val="115000"/>
              </a:lnSpc>
              <a:buClr>
                <a:schemeClr val="dk1"/>
              </a:buClr>
              <a:buSzPts val="1100"/>
              <a:buNone/>
            </a:pPr>
            <a:r>
              <a:rPr lang="en-US" sz="2400" b="1" dirty="0">
                <a:latin typeface="Poppins"/>
                <a:ea typeface="Poppins"/>
                <a:cs typeface="Poppins"/>
                <a:sym typeface="Poppins"/>
              </a:rPr>
              <a:t>90% </a:t>
            </a:r>
            <a:r>
              <a:rPr lang="en-US" sz="2400" dirty="0">
                <a:latin typeface="Poppins"/>
                <a:ea typeface="Poppins"/>
                <a:cs typeface="Poppins"/>
                <a:sym typeface="Poppins"/>
              </a:rPr>
              <a:t>of home delivered nutrition participants report the program helped them live independently and remain in their home</a:t>
            </a:r>
          </a:p>
        </p:txBody>
      </p:sp>
    </p:spTree>
    <p:extLst>
      <p:ext uri="{BB962C8B-B14F-4D97-AF65-F5344CB8AC3E}">
        <p14:creationId xmlns:p14="http://schemas.microsoft.com/office/powerpoint/2010/main" val="2572470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D6A7-3200-4C12-B3EB-7FCDEB4AE4F3}"/>
              </a:ext>
            </a:extLst>
          </p:cNvPr>
          <p:cNvSpPr>
            <a:spLocks noGrp="1"/>
          </p:cNvSpPr>
          <p:nvPr>
            <p:ph type="title"/>
          </p:nvPr>
        </p:nvSpPr>
        <p:spPr/>
        <p:txBody>
          <a:bodyPr/>
          <a:lstStyle/>
          <a:p>
            <a:r>
              <a:rPr lang="en-US" dirty="0"/>
              <a:t>OAA Did You Know…</a:t>
            </a:r>
          </a:p>
        </p:txBody>
      </p:sp>
      <p:sp>
        <p:nvSpPr>
          <p:cNvPr id="6" name="TextBox 5">
            <a:extLst>
              <a:ext uri="{FF2B5EF4-FFF2-40B4-BE49-F238E27FC236}">
                <a16:creationId xmlns:a16="http://schemas.microsoft.com/office/drawing/2014/main" id="{B4015F7F-A6CE-4ED4-889B-0E67405AD3B8}"/>
              </a:ext>
            </a:extLst>
          </p:cNvPr>
          <p:cNvSpPr txBox="1"/>
          <p:nvPr/>
        </p:nvSpPr>
        <p:spPr>
          <a:xfrm>
            <a:off x="457200" y="1676400"/>
            <a:ext cx="8229600" cy="3184205"/>
          </a:xfrm>
          <a:prstGeom prst="rect">
            <a:avLst/>
          </a:prstGeom>
          <a:noFill/>
        </p:spPr>
        <p:txBody>
          <a:bodyPr wrap="square">
            <a:spAutoFit/>
          </a:bodyPr>
          <a:lstStyle/>
          <a:p>
            <a:pPr lvl="0">
              <a:lnSpc>
                <a:spcPct val="115000"/>
              </a:lnSpc>
              <a:buClr>
                <a:schemeClr val="dk1"/>
              </a:buClr>
              <a:buSzPts val="1100"/>
            </a:pPr>
            <a:r>
              <a:rPr lang="en-US" sz="2200" dirty="0">
                <a:latin typeface="Poppins"/>
                <a:ea typeface="Poppins"/>
                <a:cs typeface="Poppins"/>
                <a:sym typeface="Poppins"/>
              </a:rPr>
              <a:t>“The OAA Nutrition Program is not simply a “feeding program” or a “meal program.” It’s more than a meal! The OAA specifies three purposes of the nutrition program (above). Meals are part of the program certainly, and reducing hunger is part of it; but socialization, health, and nutrition education are also part of our program. Providing unhealthy food does not improve health. And providing unappetizing food that no one will eat also does not improve health or reduce hunger. Our programs need to provide healthy food that is appetizing.” </a:t>
            </a:r>
          </a:p>
        </p:txBody>
      </p:sp>
      <p:sp>
        <p:nvSpPr>
          <p:cNvPr id="7" name="Rectangle 6">
            <a:extLst>
              <a:ext uri="{FF2B5EF4-FFF2-40B4-BE49-F238E27FC236}">
                <a16:creationId xmlns:a16="http://schemas.microsoft.com/office/drawing/2014/main" id="{4AF57065-89A3-478E-AD05-F95A2888D8B8}"/>
              </a:ext>
            </a:extLst>
          </p:cNvPr>
          <p:cNvSpPr/>
          <p:nvPr/>
        </p:nvSpPr>
        <p:spPr>
          <a:xfrm>
            <a:off x="304800" y="5183533"/>
            <a:ext cx="8994770" cy="276999"/>
          </a:xfrm>
          <a:prstGeom prst="rect">
            <a:avLst/>
          </a:prstGeom>
        </p:spPr>
        <p:txBody>
          <a:bodyPr wrap="none">
            <a:spAutoFit/>
          </a:bodyPr>
          <a:lstStyle/>
          <a:p>
            <a:r>
              <a:rPr lang="en-US" sz="1200" kern="1400" dirty="0"/>
              <a:t>Source:  Administration for Community Living (ACL). (May, 2015). </a:t>
            </a:r>
            <a:r>
              <a:rPr lang="en-US" sz="1200" i="1" kern="1400" dirty="0"/>
              <a:t>The Older Americans Act Nutrition Program Did You Know…?  </a:t>
            </a:r>
            <a:endParaRPr lang="en-US" sz="1200" kern="1400" dirty="0"/>
          </a:p>
        </p:txBody>
      </p:sp>
    </p:spTree>
    <p:extLst>
      <p:ext uri="{BB962C8B-B14F-4D97-AF65-F5344CB8AC3E}">
        <p14:creationId xmlns:p14="http://schemas.microsoft.com/office/powerpoint/2010/main" val="521630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882F6B-B845-48D2-900F-74CBD3726AD5}"/>
              </a:ext>
            </a:extLst>
          </p:cNvPr>
          <p:cNvSpPr>
            <a:spLocks noGrp="1"/>
          </p:cNvSpPr>
          <p:nvPr>
            <p:ph type="title"/>
          </p:nvPr>
        </p:nvSpPr>
        <p:spPr>
          <a:xfrm>
            <a:off x="457200" y="274638"/>
            <a:ext cx="8229600" cy="1143000"/>
          </a:xfrm>
        </p:spPr>
        <p:txBody>
          <a:bodyPr>
            <a:normAutofit/>
          </a:bodyPr>
          <a:lstStyle/>
          <a:p>
            <a:r>
              <a:rPr lang="en-US" sz="4000" dirty="0"/>
              <a:t>Barriers Addressed</a:t>
            </a:r>
          </a:p>
        </p:txBody>
      </p:sp>
      <p:grpSp>
        <p:nvGrpSpPr>
          <p:cNvPr id="7" name="Group 6" descr="IDA. Iowa Department on Aging.">
            <a:extLst>
              <a:ext uri="{FF2B5EF4-FFF2-40B4-BE49-F238E27FC236}">
                <a16:creationId xmlns:a16="http://schemas.microsoft.com/office/drawing/2014/main" id="{D973305F-F210-4D67-BC96-BAEEBB7B11BE}"/>
              </a:ext>
            </a:extLst>
          </p:cNvPr>
          <p:cNvGrpSpPr/>
          <p:nvPr/>
        </p:nvGrpSpPr>
        <p:grpSpPr>
          <a:xfrm>
            <a:off x="76200" y="1346471"/>
            <a:ext cx="2840982" cy="854589"/>
            <a:chOff x="3151509" y="2998119"/>
            <a:chExt cx="2840982" cy="854589"/>
          </a:xfrm>
        </p:grpSpPr>
        <p:pic>
          <p:nvPicPr>
            <p:cNvPr id="5" name="Picture 4">
              <a:extLst>
                <a:ext uri="{FF2B5EF4-FFF2-40B4-BE49-F238E27FC236}">
                  <a16:creationId xmlns:a16="http://schemas.microsoft.com/office/drawing/2014/main" id="{18803B98-DED2-4864-A5B1-33DD9B590CAD}"/>
                </a:ext>
              </a:extLst>
            </p:cNvPr>
            <p:cNvPicPr>
              <a:picLocks noChangeAspect="1"/>
            </p:cNvPicPr>
            <p:nvPr/>
          </p:nvPicPr>
          <p:blipFill>
            <a:blip r:embed="rId3"/>
            <a:stretch>
              <a:fillRect/>
            </a:stretch>
          </p:blipFill>
          <p:spPr>
            <a:xfrm>
              <a:off x="3151509" y="3005291"/>
              <a:ext cx="2840982" cy="847417"/>
            </a:xfrm>
            <a:prstGeom prst="rect">
              <a:avLst/>
            </a:prstGeom>
          </p:spPr>
        </p:pic>
        <p:pic>
          <p:nvPicPr>
            <p:cNvPr id="6" name="Google Shape;216;p27" descr="IDA. Iowa Department on Aging.">
              <a:extLst>
                <a:ext uri="{FF2B5EF4-FFF2-40B4-BE49-F238E27FC236}">
                  <a16:creationId xmlns:a16="http://schemas.microsoft.com/office/drawing/2014/main" id="{39996356-02C1-4FF4-B2CB-DCD8B6DA3B9F}"/>
                </a:ext>
              </a:extLst>
            </p:cNvPr>
            <p:cNvPicPr preferRelativeResize="0"/>
            <p:nvPr/>
          </p:nvPicPr>
          <p:blipFill>
            <a:blip r:embed="rId4">
              <a:alphaModFix/>
            </a:blip>
            <a:stretch>
              <a:fillRect/>
            </a:stretch>
          </p:blipFill>
          <p:spPr>
            <a:xfrm>
              <a:off x="3151509" y="2998119"/>
              <a:ext cx="1672626" cy="786425"/>
            </a:xfrm>
            <a:prstGeom prst="rect">
              <a:avLst/>
            </a:prstGeom>
            <a:noFill/>
            <a:ln>
              <a:noFill/>
            </a:ln>
          </p:spPr>
        </p:pic>
      </p:grpSp>
      <p:pic>
        <p:nvPicPr>
          <p:cNvPr id="20" name="Picture 19">
            <a:extLst>
              <a:ext uri="{FF2B5EF4-FFF2-40B4-BE49-F238E27FC236}">
                <a16:creationId xmlns:a16="http://schemas.microsoft.com/office/drawing/2014/main" id="{4C74BEC6-DBD5-4003-90D3-75A811C5BD7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7200" y="1069643"/>
            <a:ext cx="8437595" cy="4718713"/>
          </a:xfrm>
          <a:prstGeom prst="rect">
            <a:avLst/>
          </a:prstGeom>
        </p:spPr>
      </p:pic>
      <p:sp>
        <p:nvSpPr>
          <p:cNvPr id="9" name="TextBox 8">
            <a:extLst>
              <a:ext uri="{FF2B5EF4-FFF2-40B4-BE49-F238E27FC236}">
                <a16:creationId xmlns:a16="http://schemas.microsoft.com/office/drawing/2014/main" id="{641E7AAB-404D-4D8F-9023-763158DF4917}"/>
              </a:ext>
            </a:extLst>
          </p:cNvPr>
          <p:cNvSpPr txBox="1"/>
          <p:nvPr/>
        </p:nvSpPr>
        <p:spPr>
          <a:xfrm>
            <a:off x="3333820" y="2212643"/>
            <a:ext cx="1219200" cy="369332"/>
          </a:xfrm>
          <a:prstGeom prst="rect">
            <a:avLst/>
          </a:prstGeom>
          <a:noFill/>
        </p:spPr>
        <p:txBody>
          <a:bodyPr wrap="square">
            <a:spAutoFit/>
          </a:bodyPr>
          <a:lstStyle/>
          <a:p>
            <a:pPr lvl="0"/>
            <a:r>
              <a:rPr lang="en-US" dirty="0">
                <a:solidFill>
                  <a:schemeClr val="bg1"/>
                </a:solidFill>
              </a:rPr>
              <a:t>Marketing</a:t>
            </a:r>
          </a:p>
        </p:txBody>
      </p:sp>
      <p:sp>
        <p:nvSpPr>
          <p:cNvPr id="11" name="TextBox 10">
            <a:extLst>
              <a:ext uri="{FF2B5EF4-FFF2-40B4-BE49-F238E27FC236}">
                <a16:creationId xmlns:a16="http://schemas.microsoft.com/office/drawing/2014/main" id="{53820013-ABFA-4617-9CF4-4885B293919D}"/>
              </a:ext>
            </a:extLst>
          </p:cNvPr>
          <p:cNvSpPr txBox="1"/>
          <p:nvPr/>
        </p:nvSpPr>
        <p:spPr>
          <a:xfrm>
            <a:off x="4781620" y="2212643"/>
            <a:ext cx="1143000" cy="369332"/>
          </a:xfrm>
          <a:prstGeom prst="rect">
            <a:avLst/>
          </a:prstGeom>
          <a:noFill/>
        </p:spPr>
        <p:txBody>
          <a:bodyPr wrap="square">
            <a:spAutoFit/>
          </a:bodyPr>
          <a:lstStyle/>
          <a:p>
            <a:pPr lvl="0"/>
            <a:r>
              <a:rPr lang="en-US" dirty="0">
                <a:solidFill>
                  <a:schemeClr val="bg1"/>
                </a:solidFill>
              </a:rPr>
              <a:t>Nutrition</a:t>
            </a:r>
          </a:p>
        </p:txBody>
      </p:sp>
      <p:sp>
        <p:nvSpPr>
          <p:cNvPr id="13" name="TextBox 12">
            <a:extLst>
              <a:ext uri="{FF2B5EF4-FFF2-40B4-BE49-F238E27FC236}">
                <a16:creationId xmlns:a16="http://schemas.microsoft.com/office/drawing/2014/main" id="{1633687F-50EC-4530-9BD7-6E63641919F3}"/>
              </a:ext>
            </a:extLst>
          </p:cNvPr>
          <p:cNvSpPr txBox="1"/>
          <p:nvPr/>
        </p:nvSpPr>
        <p:spPr>
          <a:xfrm>
            <a:off x="5494729" y="3317553"/>
            <a:ext cx="859782" cy="369332"/>
          </a:xfrm>
          <a:prstGeom prst="rect">
            <a:avLst/>
          </a:prstGeom>
          <a:noFill/>
        </p:spPr>
        <p:txBody>
          <a:bodyPr wrap="square">
            <a:spAutoFit/>
          </a:bodyPr>
          <a:lstStyle/>
          <a:p>
            <a:pPr lvl="0"/>
            <a:r>
              <a:rPr lang="en-US" dirty="0">
                <a:solidFill>
                  <a:schemeClr val="bg1"/>
                </a:solidFill>
              </a:rPr>
              <a:t>Menu</a:t>
            </a:r>
          </a:p>
        </p:txBody>
      </p:sp>
      <p:sp>
        <p:nvSpPr>
          <p:cNvPr id="15" name="TextBox 14">
            <a:extLst>
              <a:ext uri="{FF2B5EF4-FFF2-40B4-BE49-F238E27FC236}">
                <a16:creationId xmlns:a16="http://schemas.microsoft.com/office/drawing/2014/main" id="{5C700AE3-C798-4B09-9D6B-1F21BE96D447}"/>
              </a:ext>
            </a:extLst>
          </p:cNvPr>
          <p:cNvSpPr txBox="1"/>
          <p:nvPr/>
        </p:nvSpPr>
        <p:spPr>
          <a:xfrm>
            <a:off x="4675997" y="4399140"/>
            <a:ext cx="1600200" cy="369332"/>
          </a:xfrm>
          <a:prstGeom prst="rect">
            <a:avLst/>
          </a:prstGeom>
          <a:noFill/>
        </p:spPr>
        <p:txBody>
          <a:bodyPr wrap="square">
            <a:spAutoFit/>
          </a:bodyPr>
          <a:lstStyle/>
          <a:p>
            <a:pPr lvl="0"/>
            <a:r>
              <a:rPr lang="en-US" dirty="0">
                <a:solidFill>
                  <a:schemeClr val="bg1"/>
                </a:solidFill>
              </a:rPr>
              <a:t>Environment</a:t>
            </a:r>
          </a:p>
        </p:txBody>
      </p:sp>
      <p:sp>
        <p:nvSpPr>
          <p:cNvPr id="17" name="TextBox 16">
            <a:extLst>
              <a:ext uri="{FF2B5EF4-FFF2-40B4-BE49-F238E27FC236}">
                <a16:creationId xmlns:a16="http://schemas.microsoft.com/office/drawing/2014/main" id="{03956A30-9905-4B00-AC4F-D3990BB2264F}"/>
              </a:ext>
            </a:extLst>
          </p:cNvPr>
          <p:cNvSpPr txBox="1"/>
          <p:nvPr/>
        </p:nvSpPr>
        <p:spPr>
          <a:xfrm>
            <a:off x="3333820" y="4399140"/>
            <a:ext cx="1143000" cy="369332"/>
          </a:xfrm>
          <a:prstGeom prst="rect">
            <a:avLst/>
          </a:prstGeom>
          <a:noFill/>
        </p:spPr>
        <p:txBody>
          <a:bodyPr wrap="square">
            <a:spAutoFit/>
          </a:bodyPr>
          <a:lstStyle/>
          <a:p>
            <a:pPr lvl="0"/>
            <a:r>
              <a:rPr lang="en-US" dirty="0">
                <a:solidFill>
                  <a:schemeClr val="bg1"/>
                </a:solidFill>
              </a:rPr>
              <a:t>Funding</a:t>
            </a:r>
          </a:p>
        </p:txBody>
      </p:sp>
      <p:sp>
        <p:nvSpPr>
          <p:cNvPr id="19" name="TextBox 18">
            <a:extLst>
              <a:ext uri="{FF2B5EF4-FFF2-40B4-BE49-F238E27FC236}">
                <a16:creationId xmlns:a16="http://schemas.microsoft.com/office/drawing/2014/main" id="{BC68FDF2-753A-4AEF-820A-7AE06C98F73D}"/>
              </a:ext>
            </a:extLst>
          </p:cNvPr>
          <p:cNvSpPr txBox="1"/>
          <p:nvPr/>
        </p:nvSpPr>
        <p:spPr>
          <a:xfrm>
            <a:off x="2800420" y="3317553"/>
            <a:ext cx="1524000" cy="369332"/>
          </a:xfrm>
          <a:prstGeom prst="rect">
            <a:avLst/>
          </a:prstGeom>
          <a:noFill/>
        </p:spPr>
        <p:txBody>
          <a:bodyPr wrap="square">
            <a:spAutoFit/>
          </a:bodyPr>
          <a:lstStyle/>
          <a:p>
            <a:pPr lvl="0"/>
            <a:r>
              <a:rPr lang="en-US" dirty="0">
                <a:solidFill>
                  <a:schemeClr val="bg1"/>
                </a:solidFill>
              </a:rPr>
              <a:t>Intake Form</a:t>
            </a:r>
          </a:p>
        </p:txBody>
      </p:sp>
    </p:spTree>
    <p:extLst>
      <p:ext uri="{BB962C8B-B14F-4D97-AF65-F5344CB8AC3E}">
        <p14:creationId xmlns:p14="http://schemas.microsoft.com/office/powerpoint/2010/main" val="2093848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1500-6393-4E8F-B7CB-6413E89D3E32}"/>
              </a:ext>
            </a:extLst>
          </p:cNvPr>
          <p:cNvSpPr>
            <a:spLocks noGrp="1"/>
          </p:cNvSpPr>
          <p:nvPr>
            <p:ph type="title"/>
          </p:nvPr>
        </p:nvSpPr>
        <p:spPr>
          <a:xfrm>
            <a:off x="457200" y="0"/>
            <a:ext cx="8229600" cy="1143000"/>
          </a:xfrm>
        </p:spPr>
        <p:txBody>
          <a:bodyPr/>
          <a:lstStyle/>
          <a:p>
            <a:r>
              <a:rPr kumimoji="0" lang="en-US" sz="4000" b="0" i="0" u="none" strike="noStrike" kern="1200" cap="none" spc="0" normalizeH="0" baseline="0" noProof="0" dirty="0">
                <a:ln>
                  <a:noFill/>
                </a:ln>
                <a:solidFill>
                  <a:srgbClr val="0A4F90"/>
                </a:solidFill>
                <a:effectLst/>
                <a:uLnTx/>
                <a:uFillTx/>
                <a:latin typeface="Arial" panose="020B0604020202020204"/>
                <a:ea typeface="+mj-ea"/>
                <a:cs typeface="+mj-cs"/>
              </a:rPr>
              <a:t>Importance of Partnerships</a:t>
            </a:r>
            <a:endParaRPr lang="en-US" dirty="0"/>
          </a:p>
        </p:txBody>
      </p:sp>
      <p:pic>
        <p:nvPicPr>
          <p:cNvPr id="22" name="Picture 21">
            <a:extLst>
              <a:ext uri="{FF2B5EF4-FFF2-40B4-BE49-F238E27FC236}">
                <a16:creationId xmlns:a16="http://schemas.microsoft.com/office/drawing/2014/main" id="{B95E0112-51A3-4A52-A8C0-776BFA3EA0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76531" y="971351"/>
            <a:ext cx="6480610" cy="4712616"/>
          </a:xfrm>
          <a:prstGeom prst="rect">
            <a:avLst/>
          </a:prstGeom>
        </p:spPr>
      </p:pic>
      <p:sp>
        <p:nvSpPr>
          <p:cNvPr id="21" name="TextBox 20">
            <a:extLst>
              <a:ext uri="{FF2B5EF4-FFF2-40B4-BE49-F238E27FC236}">
                <a16:creationId xmlns:a16="http://schemas.microsoft.com/office/drawing/2014/main" id="{FE9234C6-1EAC-458B-A577-951D5B6B1263}"/>
              </a:ext>
            </a:extLst>
          </p:cNvPr>
          <p:cNvSpPr txBox="1"/>
          <p:nvPr/>
        </p:nvSpPr>
        <p:spPr>
          <a:xfrm>
            <a:off x="4045336" y="3042834"/>
            <a:ext cx="1143000" cy="646331"/>
          </a:xfrm>
          <a:prstGeom prst="rect">
            <a:avLst/>
          </a:prstGeom>
          <a:noFill/>
        </p:spPr>
        <p:txBody>
          <a:bodyPr wrap="square">
            <a:spAutoFit/>
          </a:bodyPr>
          <a:lstStyle/>
          <a:p>
            <a:pPr lvl="0" algn="ctr"/>
            <a:r>
              <a:rPr lang="en-US" sz="1200" b="1" dirty="0">
                <a:solidFill>
                  <a:schemeClr val="bg1"/>
                </a:solidFill>
              </a:rPr>
              <a:t>AAA Community Partners</a:t>
            </a:r>
          </a:p>
        </p:txBody>
      </p:sp>
      <p:sp>
        <p:nvSpPr>
          <p:cNvPr id="9" name="TextBox 8">
            <a:extLst>
              <a:ext uri="{FF2B5EF4-FFF2-40B4-BE49-F238E27FC236}">
                <a16:creationId xmlns:a16="http://schemas.microsoft.com/office/drawing/2014/main" id="{522C8E2D-C7CE-4E61-B618-D52C26400C61}"/>
              </a:ext>
            </a:extLst>
          </p:cNvPr>
          <p:cNvSpPr txBox="1"/>
          <p:nvPr/>
        </p:nvSpPr>
        <p:spPr>
          <a:xfrm>
            <a:off x="4060787" y="1280789"/>
            <a:ext cx="1022425" cy="646331"/>
          </a:xfrm>
          <a:prstGeom prst="rect">
            <a:avLst/>
          </a:prstGeom>
          <a:noFill/>
        </p:spPr>
        <p:txBody>
          <a:bodyPr wrap="square">
            <a:spAutoFit/>
          </a:bodyPr>
          <a:lstStyle/>
          <a:p>
            <a:pPr lvl="0" algn="ctr"/>
            <a:r>
              <a:rPr lang="en-US" sz="1200" dirty="0">
                <a:solidFill>
                  <a:schemeClr val="bg1"/>
                </a:solidFill>
              </a:rPr>
              <a:t>Mayor and local government</a:t>
            </a:r>
          </a:p>
        </p:txBody>
      </p:sp>
      <p:sp>
        <p:nvSpPr>
          <p:cNvPr id="11" name="TextBox 10">
            <a:extLst>
              <a:ext uri="{FF2B5EF4-FFF2-40B4-BE49-F238E27FC236}">
                <a16:creationId xmlns:a16="http://schemas.microsoft.com/office/drawing/2014/main" id="{72384842-B173-4CBE-BD86-82328CD1FDB3}"/>
              </a:ext>
            </a:extLst>
          </p:cNvPr>
          <p:cNvSpPr txBox="1"/>
          <p:nvPr/>
        </p:nvSpPr>
        <p:spPr>
          <a:xfrm>
            <a:off x="5486400" y="2148285"/>
            <a:ext cx="990600" cy="276999"/>
          </a:xfrm>
          <a:prstGeom prst="rect">
            <a:avLst/>
          </a:prstGeom>
          <a:noFill/>
        </p:spPr>
        <p:txBody>
          <a:bodyPr wrap="square">
            <a:spAutoFit/>
          </a:bodyPr>
          <a:lstStyle/>
          <a:p>
            <a:pPr lvl="0" algn="ctr"/>
            <a:r>
              <a:rPr lang="en-US" sz="1200" dirty="0">
                <a:solidFill>
                  <a:schemeClr val="bg1"/>
                </a:solidFill>
              </a:rPr>
              <a:t>Non-Profits</a:t>
            </a:r>
          </a:p>
        </p:txBody>
      </p:sp>
      <p:sp>
        <p:nvSpPr>
          <p:cNvPr id="13" name="TextBox 12">
            <a:extLst>
              <a:ext uri="{FF2B5EF4-FFF2-40B4-BE49-F238E27FC236}">
                <a16:creationId xmlns:a16="http://schemas.microsoft.com/office/drawing/2014/main" id="{AD006F2C-F298-45ED-94C7-F32411528328}"/>
              </a:ext>
            </a:extLst>
          </p:cNvPr>
          <p:cNvSpPr txBox="1"/>
          <p:nvPr/>
        </p:nvSpPr>
        <p:spPr>
          <a:xfrm>
            <a:off x="5526306" y="3506878"/>
            <a:ext cx="1524000" cy="646331"/>
          </a:xfrm>
          <a:prstGeom prst="rect">
            <a:avLst/>
          </a:prstGeom>
          <a:noFill/>
        </p:spPr>
        <p:txBody>
          <a:bodyPr wrap="square">
            <a:spAutoFit/>
          </a:bodyPr>
          <a:lstStyle/>
          <a:p>
            <a:pPr lvl="0" algn="ctr"/>
            <a:r>
              <a:rPr lang="en-US" sz="1200" dirty="0">
                <a:solidFill>
                  <a:schemeClr val="bg1"/>
                </a:solidFill>
              </a:rPr>
              <a:t>Public Space (parks, rec, library, schools)</a:t>
            </a:r>
          </a:p>
        </p:txBody>
      </p:sp>
      <p:sp>
        <p:nvSpPr>
          <p:cNvPr id="15" name="TextBox 14">
            <a:extLst>
              <a:ext uri="{FF2B5EF4-FFF2-40B4-BE49-F238E27FC236}">
                <a16:creationId xmlns:a16="http://schemas.microsoft.com/office/drawing/2014/main" id="{945CD17B-2963-4196-994E-8CE61CCA5C97}"/>
              </a:ext>
            </a:extLst>
          </p:cNvPr>
          <p:cNvSpPr txBox="1"/>
          <p:nvPr/>
        </p:nvSpPr>
        <p:spPr>
          <a:xfrm>
            <a:off x="4677335" y="4770759"/>
            <a:ext cx="1295400" cy="461665"/>
          </a:xfrm>
          <a:prstGeom prst="rect">
            <a:avLst/>
          </a:prstGeom>
          <a:noFill/>
        </p:spPr>
        <p:txBody>
          <a:bodyPr wrap="square">
            <a:spAutoFit/>
          </a:bodyPr>
          <a:lstStyle/>
          <a:p>
            <a:pPr lvl="0" algn="ctr"/>
            <a:r>
              <a:rPr lang="en-US" sz="1200" dirty="0">
                <a:solidFill>
                  <a:schemeClr val="bg1"/>
                </a:solidFill>
              </a:rPr>
              <a:t>Faith Based Organizations</a:t>
            </a:r>
          </a:p>
        </p:txBody>
      </p:sp>
      <p:sp>
        <p:nvSpPr>
          <p:cNvPr id="17" name="TextBox 16">
            <a:extLst>
              <a:ext uri="{FF2B5EF4-FFF2-40B4-BE49-F238E27FC236}">
                <a16:creationId xmlns:a16="http://schemas.microsoft.com/office/drawing/2014/main" id="{3CB803B0-917A-4625-9040-37F8754F0E5D}"/>
              </a:ext>
            </a:extLst>
          </p:cNvPr>
          <p:cNvSpPr txBox="1"/>
          <p:nvPr/>
        </p:nvSpPr>
        <p:spPr>
          <a:xfrm>
            <a:off x="3276600" y="4648200"/>
            <a:ext cx="1143000" cy="646331"/>
          </a:xfrm>
          <a:prstGeom prst="rect">
            <a:avLst/>
          </a:prstGeom>
          <a:noFill/>
        </p:spPr>
        <p:txBody>
          <a:bodyPr wrap="square">
            <a:spAutoFit/>
          </a:bodyPr>
          <a:lstStyle/>
          <a:p>
            <a:pPr lvl="0" algn="ctr"/>
            <a:r>
              <a:rPr lang="en-US" sz="1200" dirty="0">
                <a:solidFill>
                  <a:schemeClr val="bg1"/>
                </a:solidFill>
              </a:rPr>
              <a:t>Healthcare and Hospital Networks</a:t>
            </a:r>
          </a:p>
        </p:txBody>
      </p:sp>
      <p:sp>
        <p:nvSpPr>
          <p:cNvPr id="19" name="TextBox 18">
            <a:extLst>
              <a:ext uri="{FF2B5EF4-FFF2-40B4-BE49-F238E27FC236}">
                <a16:creationId xmlns:a16="http://schemas.microsoft.com/office/drawing/2014/main" id="{FAE9CF6E-4CE0-40DD-AAC2-CE458B5AA15A}"/>
              </a:ext>
            </a:extLst>
          </p:cNvPr>
          <p:cNvSpPr txBox="1"/>
          <p:nvPr/>
        </p:nvSpPr>
        <p:spPr>
          <a:xfrm>
            <a:off x="2439758" y="3599210"/>
            <a:ext cx="914400" cy="461665"/>
          </a:xfrm>
          <a:prstGeom prst="rect">
            <a:avLst/>
          </a:prstGeom>
          <a:noFill/>
        </p:spPr>
        <p:txBody>
          <a:bodyPr wrap="square">
            <a:spAutoFit/>
          </a:bodyPr>
          <a:lstStyle/>
          <a:p>
            <a:pPr lvl="0" algn="ctr"/>
            <a:r>
              <a:rPr lang="en-US" sz="1200" dirty="0">
                <a:solidFill>
                  <a:schemeClr val="bg1"/>
                </a:solidFill>
              </a:rPr>
              <a:t>Grocery Stores</a:t>
            </a:r>
          </a:p>
        </p:txBody>
      </p:sp>
      <p:sp>
        <p:nvSpPr>
          <p:cNvPr id="7" name="TextBox 6">
            <a:extLst>
              <a:ext uri="{FF2B5EF4-FFF2-40B4-BE49-F238E27FC236}">
                <a16:creationId xmlns:a16="http://schemas.microsoft.com/office/drawing/2014/main" id="{77712BEC-BFCF-4648-B903-FF4790FD874F}"/>
              </a:ext>
            </a:extLst>
          </p:cNvPr>
          <p:cNvSpPr txBox="1"/>
          <p:nvPr/>
        </p:nvSpPr>
        <p:spPr>
          <a:xfrm>
            <a:off x="2667000" y="2076505"/>
            <a:ext cx="1143000" cy="461665"/>
          </a:xfrm>
          <a:prstGeom prst="rect">
            <a:avLst/>
          </a:prstGeom>
          <a:noFill/>
        </p:spPr>
        <p:txBody>
          <a:bodyPr wrap="square">
            <a:spAutoFit/>
          </a:bodyPr>
          <a:lstStyle/>
          <a:p>
            <a:pPr lvl="0" algn="ctr"/>
            <a:r>
              <a:rPr lang="en-US" sz="1200" dirty="0">
                <a:solidFill>
                  <a:schemeClr val="bg1"/>
                </a:solidFill>
              </a:rPr>
              <a:t>Food Banks and Pantries</a:t>
            </a:r>
          </a:p>
        </p:txBody>
      </p:sp>
      <p:pic>
        <p:nvPicPr>
          <p:cNvPr id="4" name="Picture 3" descr="IDA. Iowa Department on Aging.">
            <a:extLst>
              <a:ext uri="{FF2B5EF4-FFF2-40B4-BE49-F238E27FC236}">
                <a16:creationId xmlns:a16="http://schemas.microsoft.com/office/drawing/2014/main" id="{B02A7A62-20B5-44E7-ACEA-F5C58AF9FA9A}"/>
              </a:ext>
            </a:extLst>
          </p:cNvPr>
          <p:cNvPicPr>
            <a:picLocks noChangeAspect="1"/>
          </p:cNvPicPr>
          <p:nvPr/>
        </p:nvPicPr>
        <p:blipFill>
          <a:blip r:embed="rId4"/>
          <a:stretch>
            <a:fillRect/>
          </a:stretch>
        </p:blipFill>
        <p:spPr>
          <a:xfrm>
            <a:off x="177883" y="4759585"/>
            <a:ext cx="2840982" cy="859611"/>
          </a:xfrm>
          <a:prstGeom prst="rect">
            <a:avLst/>
          </a:prstGeom>
        </p:spPr>
      </p:pic>
    </p:spTree>
    <p:extLst>
      <p:ext uri="{BB962C8B-B14F-4D97-AF65-F5344CB8AC3E}">
        <p14:creationId xmlns:p14="http://schemas.microsoft.com/office/powerpoint/2010/main" val="234594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2A4102-CFB6-4F93-B095-67BA526C65EC}"/>
              </a:ext>
            </a:extLst>
          </p:cNvPr>
          <p:cNvSpPr>
            <a:spLocks noGrp="1"/>
          </p:cNvSpPr>
          <p:nvPr>
            <p:ph type="title"/>
          </p:nvPr>
        </p:nvSpPr>
        <p:spPr>
          <a:xfrm>
            <a:off x="457200" y="25101"/>
            <a:ext cx="8229600" cy="1143000"/>
          </a:xfrm>
        </p:spPr>
        <p:txBody>
          <a:bodyPr>
            <a:normAutofit/>
          </a:bodyPr>
          <a:lstStyle/>
          <a:p>
            <a:r>
              <a:rPr lang="en-US" sz="4000" dirty="0"/>
              <a:t>The Iowa Café</a:t>
            </a:r>
          </a:p>
        </p:txBody>
      </p:sp>
      <p:pic>
        <p:nvPicPr>
          <p:cNvPr id="6" name="Picture 5" descr="The Iowa Cafe. 800-243-0678. QR code: 6010960010798817.">
            <a:extLst>
              <a:ext uri="{FF2B5EF4-FFF2-40B4-BE49-F238E27FC236}">
                <a16:creationId xmlns:a16="http://schemas.microsoft.com/office/drawing/2014/main" id="{D975E8A0-5345-449A-A1C3-23B100E6C9A0}"/>
              </a:ext>
            </a:extLst>
          </p:cNvPr>
          <p:cNvPicPr>
            <a:picLocks noChangeAspect="1"/>
          </p:cNvPicPr>
          <p:nvPr/>
        </p:nvPicPr>
        <p:blipFill>
          <a:blip r:embed="rId2"/>
          <a:stretch>
            <a:fillRect/>
          </a:stretch>
        </p:blipFill>
        <p:spPr>
          <a:xfrm>
            <a:off x="990600" y="2209800"/>
            <a:ext cx="2310584" cy="1371719"/>
          </a:xfrm>
          <a:prstGeom prst="rect">
            <a:avLst/>
          </a:prstGeom>
        </p:spPr>
      </p:pic>
      <p:pic>
        <p:nvPicPr>
          <p:cNvPr id="7" name="Picture 6" descr="The Iowa Cafe menu">
            <a:extLst>
              <a:ext uri="{FF2B5EF4-FFF2-40B4-BE49-F238E27FC236}">
                <a16:creationId xmlns:a16="http://schemas.microsoft.com/office/drawing/2014/main" id="{620D19ED-F57B-4773-8CA5-EBFE4B5ECE9E}"/>
              </a:ext>
            </a:extLst>
          </p:cNvPr>
          <p:cNvPicPr>
            <a:picLocks noChangeAspect="1"/>
          </p:cNvPicPr>
          <p:nvPr/>
        </p:nvPicPr>
        <p:blipFill>
          <a:blip r:embed="rId3"/>
          <a:stretch>
            <a:fillRect/>
          </a:stretch>
        </p:blipFill>
        <p:spPr>
          <a:xfrm>
            <a:off x="4724400" y="914400"/>
            <a:ext cx="3633531" cy="4743099"/>
          </a:xfrm>
          <a:prstGeom prst="rect">
            <a:avLst/>
          </a:prstGeom>
        </p:spPr>
      </p:pic>
    </p:spTree>
    <p:extLst>
      <p:ext uri="{BB962C8B-B14F-4D97-AF65-F5344CB8AC3E}">
        <p14:creationId xmlns:p14="http://schemas.microsoft.com/office/powerpoint/2010/main" val="3403293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3945EF-F175-417F-9BDA-58146E670C7C}"/>
              </a:ext>
            </a:extLst>
          </p:cNvPr>
          <p:cNvSpPr>
            <a:spLocks noGrp="1"/>
          </p:cNvSpPr>
          <p:nvPr>
            <p:ph type="title"/>
          </p:nvPr>
        </p:nvSpPr>
        <p:spPr>
          <a:xfrm>
            <a:off x="457200" y="274638"/>
            <a:ext cx="8229600" cy="1143000"/>
          </a:xfrm>
        </p:spPr>
        <p:txBody>
          <a:bodyPr>
            <a:normAutofit fontScale="90000"/>
          </a:bodyPr>
          <a:lstStyle/>
          <a:p>
            <a:r>
              <a:rPr lang="en-US" dirty="0"/>
              <a:t>Iowa Café Participant </a:t>
            </a:r>
            <a:br>
              <a:rPr lang="en-US" dirty="0"/>
            </a:br>
            <a:r>
              <a:rPr lang="en-US" dirty="0"/>
              <a:t>from Garner, Iowa</a:t>
            </a:r>
          </a:p>
        </p:txBody>
      </p:sp>
      <p:sp>
        <p:nvSpPr>
          <p:cNvPr id="6" name="TextBox 5">
            <a:extLst>
              <a:ext uri="{FF2B5EF4-FFF2-40B4-BE49-F238E27FC236}">
                <a16:creationId xmlns:a16="http://schemas.microsoft.com/office/drawing/2014/main" id="{0A15E9FD-43E6-490D-BA0F-1E90EF35C3F7}"/>
              </a:ext>
            </a:extLst>
          </p:cNvPr>
          <p:cNvSpPr txBox="1"/>
          <p:nvPr/>
        </p:nvSpPr>
        <p:spPr>
          <a:xfrm>
            <a:off x="593464" y="2057400"/>
            <a:ext cx="8077200"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B2A4A"/>
                </a:solidFill>
                <a:effectLst/>
                <a:uLnTx/>
                <a:uFillTx/>
                <a:latin typeface="Arial" panose="020B0604020202020204"/>
                <a:ea typeface="Poppins Medium"/>
                <a:cs typeface="Poppins Medium"/>
                <a:sym typeface="Poppins Medium"/>
              </a:rPr>
              <a:t>“I don’t know what we did to deserve this. We are so happy we get to enjoy these delicious meals.” </a:t>
            </a:r>
          </a:p>
        </p:txBody>
      </p:sp>
      <p:pic>
        <p:nvPicPr>
          <p:cNvPr id="7" name="Picture 6" descr="The Iowa Cafe.">
            <a:extLst>
              <a:ext uri="{FF2B5EF4-FFF2-40B4-BE49-F238E27FC236}">
                <a16:creationId xmlns:a16="http://schemas.microsoft.com/office/drawing/2014/main" id="{A434EF47-9D1A-42CC-A7DA-AB7DD2A9C062}"/>
              </a:ext>
            </a:extLst>
          </p:cNvPr>
          <p:cNvPicPr>
            <a:picLocks noChangeAspect="1"/>
          </p:cNvPicPr>
          <p:nvPr/>
        </p:nvPicPr>
        <p:blipFill>
          <a:blip r:embed="rId3"/>
          <a:stretch>
            <a:fillRect/>
          </a:stretch>
        </p:blipFill>
        <p:spPr>
          <a:xfrm>
            <a:off x="7162800" y="4419600"/>
            <a:ext cx="1079086" cy="1079086"/>
          </a:xfrm>
          <a:prstGeom prst="rect">
            <a:avLst/>
          </a:prstGeom>
        </p:spPr>
      </p:pic>
    </p:spTree>
    <p:extLst>
      <p:ext uri="{BB962C8B-B14F-4D97-AF65-F5344CB8AC3E}">
        <p14:creationId xmlns:p14="http://schemas.microsoft.com/office/powerpoint/2010/main" val="990188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45AA-D7B9-456A-B9BE-8AC4CC988C70}"/>
              </a:ext>
            </a:extLst>
          </p:cNvPr>
          <p:cNvSpPr>
            <a:spLocks noGrp="1"/>
          </p:cNvSpPr>
          <p:nvPr>
            <p:ph type="title"/>
          </p:nvPr>
        </p:nvSpPr>
        <p:spPr>
          <a:xfrm>
            <a:off x="457199" y="0"/>
            <a:ext cx="8229600" cy="1143000"/>
          </a:xfrm>
        </p:spPr>
        <p:txBody>
          <a:bodyPr/>
          <a:lstStyle/>
          <a:p>
            <a:r>
              <a:rPr kumimoji="0" lang="en-US" sz="4000" b="0" i="0" u="none" strike="noStrike" kern="1200" cap="none" spc="0" normalizeH="0" baseline="0" noProof="0" dirty="0">
                <a:ln>
                  <a:noFill/>
                </a:ln>
                <a:solidFill>
                  <a:srgbClr val="0A4F90"/>
                </a:solidFill>
                <a:effectLst/>
                <a:uLnTx/>
                <a:uFillTx/>
                <a:latin typeface="Arial" panose="020B0604020202020204"/>
                <a:ea typeface="+mj-ea"/>
                <a:cs typeface="+mj-cs"/>
              </a:rPr>
              <a:t>What’s Next?</a:t>
            </a:r>
            <a:endParaRPr lang="en-US" dirty="0"/>
          </a:p>
        </p:txBody>
      </p:sp>
      <p:pic>
        <p:nvPicPr>
          <p:cNvPr id="5" name="Picture 4">
            <a:extLst>
              <a:ext uri="{FF2B5EF4-FFF2-40B4-BE49-F238E27FC236}">
                <a16:creationId xmlns:a16="http://schemas.microsoft.com/office/drawing/2014/main" id="{51252E6D-BD0D-4FEE-940D-104664A564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64886" y="838200"/>
            <a:ext cx="2414225" cy="2475191"/>
          </a:xfrm>
          <a:prstGeom prst="rect">
            <a:avLst/>
          </a:prstGeom>
        </p:spPr>
      </p:pic>
      <p:pic>
        <p:nvPicPr>
          <p:cNvPr id="6" name="Picture 5" descr="IDA. Iowa Department on Aging logo">
            <a:extLst>
              <a:ext uri="{FF2B5EF4-FFF2-40B4-BE49-F238E27FC236}">
                <a16:creationId xmlns:a16="http://schemas.microsoft.com/office/drawing/2014/main" id="{BEDA4BED-B93B-451D-AB31-4372C573D428}"/>
              </a:ext>
            </a:extLst>
          </p:cNvPr>
          <p:cNvPicPr>
            <a:picLocks noChangeAspect="1"/>
          </p:cNvPicPr>
          <p:nvPr/>
        </p:nvPicPr>
        <p:blipFill>
          <a:blip r:embed="rId4"/>
          <a:stretch>
            <a:fillRect/>
          </a:stretch>
        </p:blipFill>
        <p:spPr>
          <a:xfrm>
            <a:off x="3123538" y="3147570"/>
            <a:ext cx="2591025" cy="1207113"/>
          </a:xfrm>
          <a:prstGeom prst="rect">
            <a:avLst/>
          </a:prstGeom>
        </p:spPr>
      </p:pic>
      <p:sp>
        <p:nvSpPr>
          <p:cNvPr id="7" name="Google Shape;150;p19">
            <a:extLst>
              <a:ext uri="{FF2B5EF4-FFF2-40B4-BE49-F238E27FC236}">
                <a16:creationId xmlns:a16="http://schemas.microsoft.com/office/drawing/2014/main" id="{7367567D-18AA-4003-9B39-4F277D1B5B67}"/>
              </a:ext>
            </a:extLst>
          </p:cNvPr>
          <p:cNvSpPr txBox="1">
            <a:spLocks/>
          </p:cNvSpPr>
          <p:nvPr/>
        </p:nvSpPr>
        <p:spPr>
          <a:xfrm>
            <a:off x="1430341" y="4038600"/>
            <a:ext cx="6283314" cy="1499402"/>
          </a:xfrm>
          <a:prstGeom prst="rect">
            <a:avLst/>
          </a:prstGeom>
          <a:noFill/>
        </p:spPr>
        <p:txBody>
          <a:bodyPr spcFirstLastPara="1" vert="horz" wrap="square" lIns="91425" tIns="91425" rIns="91425" bIns="91425" rtlCol="0" anchor="t" anchorCtr="0">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480"/>
              </a:spcBef>
              <a:spcAft>
                <a:spcPts val="200"/>
              </a:spcAft>
              <a:buFont typeface="Arial" pitchFamily="34" charset="0"/>
              <a:buNone/>
            </a:pPr>
            <a:r>
              <a:rPr lang="en-US" sz="2400" dirty="0">
                <a:ea typeface="Poppins"/>
                <a:cs typeface="Poppins"/>
                <a:sym typeface="Poppins"/>
              </a:rPr>
              <a:t>Alexandra Bauman, RD LDN</a:t>
            </a:r>
          </a:p>
          <a:p>
            <a:pPr marL="0" indent="0" algn="ctr">
              <a:spcBef>
                <a:spcPts val="480"/>
              </a:spcBef>
              <a:spcAft>
                <a:spcPts val="200"/>
              </a:spcAft>
              <a:buFont typeface="Arial" pitchFamily="34" charset="0"/>
              <a:buNone/>
            </a:pPr>
            <a:r>
              <a:rPr lang="en-US" sz="2400" dirty="0">
                <a:ea typeface="Poppins"/>
                <a:cs typeface="Poppins Light" panose="00000400000000000000" pitchFamily="2" charset="0"/>
                <a:sym typeface="Poppins"/>
              </a:rPr>
              <a:t>Nutrition, Health &amp; Wellness Director</a:t>
            </a:r>
          </a:p>
          <a:p>
            <a:pPr marL="0" indent="0" algn="ctr">
              <a:spcBef>
                <a:spcPts val="480"/>
              </a:spcBef>
              <a:spcAft>
                <a:spcPts val="200"/>
              </a:spcAft>
              <a:buFont typeface="Arial" pitchFamily="34" charset="0"/>
              <a:buNone/>
            </a:pPr>
            <a:r>
              <a:rPr lang="en-US" sz="2400" dirty="0">
                <a:ea typeface="Poppins"/>
                <a:cs typeface="Poppins Light" panose="00000400000000000000" pitchFamily="2" charset="0"/>
                <a:sym typeface="Poppins"/>
              </a:rPr>
              <a:t>alexandra.bauman@iowa.gov</a:t>
            </a:r>
          </a:p>
        </p:txBody>
      </p:sp>
    </p:spTree>
    <p:extLst>
      <p:ext uri="{BB962C8B-B14F-4D97-AF65-F5344CB8AC3E}">
        <p14:creationId xmlns:p14="http://schemas.microsoft.com/office/powerpoint/2010/main" val="1560958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7F2-D3D3-4FD6-834A-EAC67EB9283C}"/>
              </a:ext>
            </a:extLst>
          </p:cNvPr>
          <p:cNvSpPr>
            <a:spLocks noGrp="1"/>
          </p:cNvSpPr>
          <p:nvPr>
            <p:ph type="title"/>
          </p:nvPr>
        </p:nvSpPr>
        <p:spPr>
          <a:xfrm>
            <a:off x="457200" y="274638"/>
            <a:ext cx="8229600" cy="715962"/>
          </a:xfrm>
        </p:spPr>
        <p:txBody>
          <a:bodyPr>
            <a:normAutofit/>
          </a:bodyPr>
          <a:lstStyle/>
          <a:p>
            <a:r>
              <a:rPr lang="en-US" sz="4000" dirty="0"/>
              <a:t>Questions</a:t>
            </a:r>
          </a:p>
        </p:txBody>
      </p:sp>
      <p:pic>
        <p:nvPicPr>
          <p:cNvPr id="4" name="Picture 3">
            <a:extLst>
              <a:ext uri="{FF2B5EF4-FFF2-40B4-BE49-F238E27FC236}">
                <a16:creationId xmlns:a16="http://schemas.microsoft.com/office/drawing/2014/main" id="{34E623FE-19B3-4DDD-98AC-8C07A1A216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5133" y="2356011"/>
            <a:ext cx="8193734" cy="2145978"/>
          </a:xfrm>
          <a:prstGeom prst="rect">
            <a:avLst/>
          </a:prstGeom>
        </p:spPr>
      </p:pic>
    </p:spTree>
    <p:extLst>
      <p:ext uri="{BB962C8B-B14F-4D97-AF65-F5344CB8AC3E}">
        <p14:creationId xmlns:p14="http://schemas.microsoft.com/office/powerpoint/2010/main" val="2939302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E0AD-1039-4C5A-948F-CDB53CCB8365}"/>
              </a:ext>
            </a:extLst>
          </p:cNvPr>
          <p:cNvSpPr>
            <a:spLocks noGrp="1"/>
          </p:cNvSpPr>
          <p:nvPr>
            <p:ph type="title"/>
          </p:nvPr>
        </p:nvSpPr>
        <p:spPr>
          <a:xfrm>
            <a:off x="457200" y="125506"/>
            <a:ext cx="8229600" cy="777875"/>
          </a:xfrm>
        </p:spPr>
        <p:txBody>
          <a:bodyPr/>
          <a:lstStyle/>
          <a:p>
            <a:r>
              <a:rPr lang="en-US" dirty="0"/>
              <a:t>Closing Comments</a:t>
            </a:r>
          </a:p>
        </p:txBody>
      </p:sp>
      <p:pic>
        <p:nvPicPr>
          <p:cNvPr id="6" name="Picture 5">
            <a:extLst>
              <a:ext uri="{FF2B5EF4-FFF2-40B4-BE49-F238E27FC236}">
                <a16:creationId xmlns:a16="http://schemas.microsoft.com/office/drawing/2014/main" id="{6D271700-6573-4335-B181-CC56F297201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769" y="820932"/>
            <a:ext cx="1708462" cy="2465294"/>
          </a:xfrm>
          <a:prstGeom prst="rect">
            <a:avLst/>
          </a:prstGeom>
        </p:spPr>
      </p:pic>
      <p:sp>
        <p:nvSpPr>
          <p:cNvPr id="3" name="Content Placeholder 2">
            <a:extLst>
              <a:ext uri="{FF2B5EF4-FFF2-40B4-BE49-F238E27FC236}">
                <a16:creationId xmlns:a16="http://schemas.microsoft.com/office/drawing/2014/main" id="{0A272615-985C-4ECC-8242-BF56516493CB}"/>
              </a:ext>
            </a:extLst>
          </p:cNvPr>
          <p:cNvSpPr>
            <a:spLocks noGrp="1"/>
          </p:cNvSpPr>
          <p:nvPr>
            <p:ph idx="1"/>
          </p:nvPr>
        </p:nvSpPr>
        <p:spPr>
          <a:xfrm>
            <a:off x="457200" y="3449216"/>
            <a:ext cx="8229600" cy="2346325"/>
          </a:xfrm>
        </p:spPr>
        <p:txBody>
          <a:bodyPr>
            <a:normAutofit/>
          </a:bodyPr>
          <a:lstStyle/>
          <a:p>
            <a:pPr marL="0" indent="0" algn="ctr">
              <a:buNone/>
            </a:pPr>
            <a:r>
              <a:rPr lang="en-US" sz="2400" dirty="0"/>
              <a:t>Keri Lipperini, MPA</a:t>
            </a:r>
          </a:p>
          <a:p>
            <a:pPr marL="0" indent="0" algn="ctr">
              <a:buNone/>
            </a:pPr>
            <a:r>
              <a:rPr lang="en-US" sz="2400" dirty="0"/>
              <a:t>Director </a:t>
            </a:r>
          </a:p>
          <a:p>
            <a:pPr marL="0" indent="0" algn="ctr">
              <a:buNone/>
            </a:pPr>
            <a:r>
              <a:rPr lang="en-US" sz="2400" dirty="0"/>
              <a:t>Office of Nutrition and Health Promotion Programs</a:t>
            </a:r>
          </a:p>
          <a:p>
            <a:pPr marL="0" indent="0" algn="ctr">
              <a:buNone/>
            </a:pPr>
            <a:r>
              <a:rPr lang="en-US" sz="2400" dirty="0">
                <a:cs typeface="Calibri" panose="020F0502020204030204" pitchFamily="34" charset="0"/>
              </a:rPr>
              <a:t>Administration for Community Living</a:t>
            </a:r>
          </a:p>
          <a:p>
            <a:pPr marL="0" indent="0" algn="ctr">
              <a:buNone/>
            </a:pPr>
            <a:r>
              <a:rPr lang="en-US" sz="2400" dirty="0">
                <a:cs typeface="Calibri" panose="020F0502020204030204" pitchFamily="34" charset="0"/>
              </a:rPr>
              <a:t>Email – keri.lipperini@acl.hhs.gov</a:t>
            </a:r>
          </a:p>
          <a:p>
            <a:endParaRPr lang="en-US" dirty="0"/>
          </a:p>
        </p:txBody>
      </p:sp>
    </p:spTree>
    <p:extLst>
      <p:ext uri="{BB962C8B-B14F-4D97-AF65-F5344CB8AC3E}">
        <p14:creationId xmlns:p14="http://schemas.microsoft.com/office/powerpoint/2010/main" val="221588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9FB0-FA15-4FF8-98ED-B3D42AE6BD57}"/>
              </a:ext>
            </a:extLst>
          </p:cNvPr>
          <p:cNvSpPr>
            <a:spLocks noGrp="1"/>
          </p:cNvSpPr>
          <p:nvPr>
            <p:ph type="title"/>
          </p:nvPr>
        </p:nvSpPr>
        <p:spPr>
          <a:xfrm>
            <a:off x="457200" y="136525"/>
            <a:ext cx="8229600" cy="703136"/>
          </a:xfrm>
        </p:spPr>
        <p:txBody>
          <a:bodyPr/>
          <a:lstStyle/>
          <a:p>
            <a:r>
              <a:rPr lang="en-US" sz="4000" dirty="0"/>
              <a:t>Reminders</a:t>
            </a:r>
          </a:p>
        </p:txBody>
      </p:sp>
      <p:sp>
        <p:nvSpPr>
          <p:cNvPr id="3" name="Content Placeholder 2">
            <a:extLst>
              <a:ext uri="{FF2B5EF4-FFF2-40B4-BE49-F238E27FC236}">
                <a16:creationId xmlns:a16="http://schemas.microsoft.com/office/drawing/2014/main" id="{7F8737CF-7C8F-4FD2-9BF6-640F66F034E3}"/>
              </a:ext>
            </a:extLst>
          </p:cNvPr>
          <p:cNvSpPr>
            <a:spLocks noGrp="1"/>
          </p:cNvSpPr>
          <p:nvPr>
            <p:ph idx="1"/>
          </p:nvPr>
        </p:nvSpPr>
        <p:spPr>
          <a:xfrm>
            <a:off x="457200" y="1023042"/>
            <a:ext cx="8229600" cy="4463358"/>
          </a:xfrm>
        </p:spPr>
        <p:txBody>
          <a:bodyPr>
            <a:normAutofit lnSpcReduction="10000"/>
          </a:bodyPr>
          <a:lstStyle/>
          <a:p>
            <a:r>
              <a:rPr lang="en-US" sz="3000" dirty="0"/>
              <a:t>Questions should be held until the end and placed in the Q&amp;A box  </a:t>
            </a:r>
          </a:p>
          <a:p>
            <a:r>
              <a:rPr lang="en-US" sz="3000" dirty="0"/>
              <a:t>No questions in the chat box </a:t>
            </a:r>
          </a:p>
          <a:p>
            <a:r>
              <a:rPr lang="en-US" sz="3000" dirty="0"/>
              <a:t>Submit additional questions up to one week after the webinar </a:t>
            </a:r>
          </a:p>
          <a:p>
            <a:r>
              <a:rPr lang="en-US" sz="3000" dirty="0"/>
              <a:t>Write the presenter’s name in the subject line</a:t>
            </a:r>
          </a:p>
          <a:p>
            <a:r>
              <a:rPr lang="en-US" sz="3000" dirty="0"/>
              <a:t>Questions will be compiled for each speaker</a:t>
            </a:r>
          </a:p>
          <a:p>
            <a:r>
              <a:rPr lang="en-US" sz="3000" dirty="0"/>
              <a:t>Certificates of Attendance – send requests to </a:t>
            </a:r>
            <a:r>
              <a:rPr lang="en-US" sz="3000" dirty="0">
                <a:hlinkClick r:id="rId2"/>
              </a:rPr>
              <a:t>Nicole.Becerra@acl.hhs.gov</a:t>
            </a:r>
            <a:endParaRPr lang="en-US" sz="3000" dirty="0"/>
          </a:p>
          <a:p>
            <a:endParaRPr lang="en-US" sz="2400" dirty="0"/>
          </a:p>
        </p:txBody>
      </p:sp>
    </p:spTree>
    <p:extLst>
      <p:ext uri="{BB962C8B-B14F-4D97-AF65-F5344CB8AC3E}">
        <p14:creationId xmlns:p14="http://schemas.microsoft.com/office/powerpoint/2010/main" val="4129215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381000" y="3812315"/>
            <a:ext cx="9144000" cy="1674086"/>
          </a:xfrm>
        </p:spPr>
        <p:txBody>
          <a:bodyPr>
            <a:normAutofit fontScale="90000"/>
          </a:bodyPr>
          <a:lstStyle/>
          <a:p>
            <a:r>
              <a:rPr lang="en-US" dirty="0"/>
              <a:t>Trifecta: Health and Well-Being</a:t>
            </a:r>
            <a:br>
              <a:rPr lang="en-US" dirty="0"/>
            </a:br>
            <a:br>
              <a:rPr lang="en-US" sz="3600" dirty="0"/>
            </a:br>
            <a:r>
              <a:rPr lang="en-US" sz="3600" dirty="0"/>
              <a:t>Thank you for attending!</a:t>
            </a:r>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8763000" cy="685800"/>
          </a:xfrm>
        </p:spPr>
        <p:txBody>
          <a:bodyPr>
            <a:normAutofit fontScale="92500"/>
          </a:bodyPr>
          <a:lstStyle/>
          <a:p>
            <a:r>
              <a:rPr lang="en-US" dirty="0"/>
              <a:t>Celebrate Our Senior Nutrition Program</a:t>
            </a:r>
          </a:p>
        </p:txBody>
      </p:sp>
      <p:sp>
        <p:nvSpPr>
          <p:cNvPr id="8" name="Subtitle 7">
            <a:extLst>
              <a:ext uri="{FF2B5EF4-FFF2-40B4-BE49-F238E27FC236}">
                <a16:creationId xmlns:a16="http://schemas.microsoft.com/office/drawing/2014/main" id="{7BC67644-F15E-9746-A5FA-B90F5EAE9379}"/>
              </a:ext>
            </a:extLst>
          </p:cNvPr>
          <p:cNvSpPr>
            <a:spLocks noGrp="1"/>
          </p:cNvSpPr>
          <p:nvPr>
            <p:ph type="subTitle" idx="1"/>
          </p:nvPr>
        </p:nvSpPr>
        <p:spPr>
          <a:xfrm>
            <a:off x="179408" y="797787"/>
            <a:ext cx="5867400" cy="533400"/>
          </a:xfrm>
        </p:spPr>
        <p:txBody>
          <a:bodyPr>
            <a:normAutofit/>
          </a:bodyPr>
          <a:lstStyle/>
          <a:p>
            <a:r>
              <a:rPr lang="en-US" i="0" dirty="0"/>
              <a:t>March 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470" y="1536100"/>
            <a:ext cx="2060627" cy="1054699"/>
          </a:xfrm>
          <a:prstGeom prst="rect">
            <a:avLst/>
          </a:prstGeom>
        </p:spPr>
      </p:pic>
      <p:sp>
        <p:nvSpPr>
          <p:cNvPr id="3" name="Rectangle 2">
            <a:extLst>
              <a:ext uri="{FF2B5EF4-FFF2-40B4-BE49-F238E27FC236}">
                <a16:creationId xmlns:a16="http://schemas.microsoft.com/office/drawing/2014/main" id="{D76D615E-7948-423E-91B0-1B3328F2233C}"/>
              </a:ext>
            </a:extLst>
          </p:cNvPr>
          <p:cNvSpPr/>
          <p:nvPr/>
        </p:nvSpPr>
        <p:spPr>
          <a:xfrm>
            <a:off x="457200" y="6060213"/>
            <a:ext cx="8480980" cy="276999"/>
          </a:xfrm>
          <a:prstGeom prst="rect">
            <a:avLst/>
          </a:prstGeom>
        </p:spPr>
        <p:txBody>
          <a:bodyPr wrap="square">
            <a:spAutoFit/>
          </a:bodyPr>
          <a:lstStyle/>
          <a:p>
            <a:pPr algn="ctr"/>
            <a:r>
              <a:rPr lang="en-US" sz="1200" dirty="0">
                <a:ea typeface="Times New Roman" panose="02020603050405020304" pitchFamily="18" charset="0"/>
                <a:cs typeface="Times New Roman" panose="02020603050405020304" pitchFamily="18" charset="0"/>
              </a:rPr>
              <a:t>The Administration for Community Living does not endorse any commercial product or service included in this presentation</a:t>
            </a:r>
            <a:r>
              <a:rPr lang="en-US" sz="1200" dirty="0">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p>
        </p:txBody>
      </p:sp>
    </p:spTree>
    <p:extLst>
      <p:ext uri="{BB962C8B-B14F-4D97-AF65-F5344CB8AC3E}">
        <p14:creationId xmlns:p14="http://schemas.microsoft.com/office/powerpoint/2010/main" val="274698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1" y="0"/>
            <a:ext cx="8686800" cy="1143000"/>
          </a:xfrm>
        </p:spPr>
        <p:txBody>
          <a:bodyPr>
            <a:normAutofit/>
          </a:bodyPr>
          <a:lstStyle/>
          <a:p>
            <a:r>
              <a:rPr lang="en-US" sz="4000" dirty="0"/>
              <a:t>Carmen Clutter, MS, RDN, LD</a:t>
            </a:r>
          </a:p>
        </p:txBody>
      </p:sp>
      <p:pic>
        <p:nvPicPr>
          <p:cNvPr id="6" name="Picture 5">
            <a:extLst>
              <a:ext uri="{FF2B5EF4-FFF2-40B4-BE49-F238E27FC236}">
                <a16:creationId xmlns:a16="http://schemas.microsoft.com/office/drawing/2014/main" id="{C2D8FB8F-4795-4E3A-9487-03315717459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8960" y="1257300"/>
            <a:ext cx="2646080" cy="2590800"/>
          </a:xfrm>
          <a:prstGeom prst="rect">
            <a:avLst/>
          </a:prstGeom>
        </p:spPr>
      </p:pic>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152400" y="4343400"/>
            <a:ext cx="8686799" cy="22860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480"/>
              </a:spcBef>
              <a:buNone/>
            </a:pPr>
            <a:r>
              <a:rPr lang="en-US" sz="2400" dirty="0"/>
              <a:t>Population Health &amp; Nutrition Manager</a:t>
            </a:r>
          </a:p>
          <a:p>
            <a:pPr marL="0" indent="0" algn="ctr">
              <a:spcBef>
                <a:spcPts val="480"/>
              </a:spcBef>
              <a:buNone/>
            </a:pPr>
            <a:r>
              <a:rPr lang="en-US" sz="2400" dirty="0"/>
              <a:t>Ohio Department of Aging</a:t>
            </a:r>
          </a:p>
          <a:p>
            <a:pPr marL="0" indent="0" algn="ctr">
              <a:spcBef>
                <a:spcPts val="480"/>
              </a:spcBef>
              <a:buNone/>
            </a:pPr>
            <a:r>
              <a:rPr lang="en-US" sz="2400" dirty="0"/>
              <a:t>cclutter@age.ohio.gov</a:t>
            </a:r>
          </a:p>
          <a:p>
            <a:pPr marL="0" indent="0" algn="ctr" defTabSz="229076">
              <a:buNone/>
              <a:defRPr sz="4292">
                <a:effectLst>
                  <a:outerShdw blurRad="28194" dist="37592" dir="3000000" rotWithShape="0">
                    <a:srgbClr val="FFFFFF">
                      <a:alpha val="60000"/>
                    </a:srgbClr>
                  </a:outerShdw>
                </a:effectLst>
              </a:defRPr>
            </a:pPr>
            <a:endParaRPr lang="en-US" sz="2400" dirty="0"/>
          </a:p>
          <a:p>
            <a:pPr marL="0" indent="0" algn="ctr">
              <a:buNone/>
            </a:pPr>
            <a:endParaRPr lang="en-US" sz="2400" dirty="0">
              <a:cs typeface="Arial" panose="020B0604020202020204" pitchFamily="34" charset="0"/>
            </a:endParaRPr>
          </a:p>
          <a:p>
            <a:pPr marL="0" indent="0" algn="ctr">
              <a:buNone/>
            </a:pPr>
            <a:endParaRPr lang="en-US" sz="2000" dirty="0"/>
          </a:p>
          <a:p>
            <a:pPr algn="ctr"/>
            <a:endParaRPr lang="en-US" sz="2400" dirty="0"/>
          </a:p>
        </p:txBody>
      </p:sp>
    </p:spTree>
    <p:extLst>
      <p:ext uri="{BB962C8B-B14F-4D97-AF65-F5344CB8AC3E}">
        <p14:creationId xmlns:p14="http://schemas.microsoft.com/office/powerpoint/2010/main" val="38569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1" name="Text Placeholder 10"/>
          <p:cNvSpPr>
            <a:spLocks noGrp="1"/>
          </p:cNvSpPr>
          <p:nvPr>
            <p:ph type="title" idx="4294967295"/>
          </p:nvPr>
        </p:nvSpPr>
        <p:spPr>
          <a:xfrm>
            <a:off x="458788" y="1808163"/>
            <a:ext cx="8229600" cy="3413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defTabSz="164068">
              <a:defRPr sz="7419">
                <a:effectLst>
                  <a:outerShdw blurRad="20192" dist="26923" dir="3000000" rotWithShape="0">
                    <a:srgbClr val="FFFFFF">
                      <a:alpha val="60000"/>
                    </a:srgbClr>
                  </a:outerShdw>
                </a:effectLst>
              </a:defRPr>
            </a:pPr>
            <a:br>
              <a:rPr lang="en-US" sz="5400" dirty="0">
                <a:solidFill>
                  <a:schemeClr val="dk1"/>
                </a:solidFill>
              </a:rPr>
            </a:br>
            <a:r>
              <a:rPr lang="en-US" sz="4000" dirty="0">
                <a:solidFill>
                  <a:schemeClr val="dk1"/>
                </a:solidFill>
              </a:rPr>
              <a:t>A Vision of Healthier Ohioans</a:t>
            </a:r>
            <a:br>
              <a:rPr lang="en-US" sz="4000" dirty="0">
                <a:solidFill>
                  <a:schemeClr val="dk1"/>
                </a:solidFill>
              </a:rPr>
            </a:br>
            <a:endParaRPr kumimoji="0" lang="en-US" sz="4000" b="0" i="0" u="none" strike="noStrike" kern="0" cap="none" spc="0" normalizeH="0" baseline="0" noProof="0" dirty="0">
              <a:ln>
                <a:noFill/>
              </a:ln>
              <a:solidFill>
                <a:schemeClr val="dk1"/>
              </a:solidFill>
              <a:effectLst/>
              <a:uLnTx/>
              <a:uFillTx/>
              <a:sym typeface="Arial"/>
            </a:endParaRPr>
          </a:p>
        </p:txBody>
      </p:sp>
    </p:spTree>
    <p:extLst>
      <p:ext uri="{BB962C8B-B14F-4D97-AF65-F5344CB8AC3E}">
        <p14:creationId xmlns:p14="http://schemas.microsoft.com/office/powerpoint/2010/main" val="153817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bjectives"/>
          <p:cNvSpPr txBox="1">
            <a:spLocks noGrp="1"/>
          </p:cNvSpPr>
          <p:nvPr>
            <p:ph type="title"/>
          </p:nvPr>
        </p:nvSpPr>
        <p:spPr>
          <a:xfrm>
            <a:off x="457200" y="0"/>
            <a:ext cx="8229600" cy="965688"/>
          </a:xfrm>
          <a:prstGeom prst="rect">
            <a:avLst/>
          </a:prstGeom>
        </p:spPr>
        <p:txBody>
          <a:bodyPr/>
          <a:lstStyle/>
          <a:p>
            <a:r>
              <a:rPr lang="en-US" sz="4000" dirty="0"/>
              <a:t>What We’ll Talk About-Part 1</a:t>
            </a:r>
            <a:endParaRPr sz="4000" dirty="0"/>
          </a:p>
        </p:txBody>
      </p:sp>
      <p:sp>
        <p:nvSpPr>
          <p:cNvPr id="124" name="Preventing social isolation for congregate meal sites clients…"/>
          <p:cNvSpPr txBox="1">
            <a:spLocks noGrp="1"/>
          </p:cNvSpPr>
          <p:nvPr>
            <p:ph type="body" idx="1"/>
          </p:nvPr>
        </p:nvSpPr>
        <p:spPr>
          <a:xfrm>
            <a:off x="457201" y="1200355"/>
            <a:ext cx="7924800" cy="3886200"/>
          </a:xfrm>
          <a:prstGeom prst="rect">
            <a:avLst/>
          </a:prstGeom>
        </p:spPr>
        <p:txBody>
          <a:bodyPr>
            <a:normAutofit/>
          </a:bodyPr>
          <a:lstStyle/>
          <a:p>
            <a:r>
              <a:rPr lang="en-US" sz="3000" dirty="0"/>
              <a:t>Health &amp; Well-Being</a:t>
            </a:r>
          </a:p>
          <a:p>
            <a:pPr lvl="1"/>
            <a:r>
              <a:rPr lang="en-US" sz="2600" dirty="0"/>
              <a:t>Summary Assessment of Older Ohioans</a:t>
            </a:r>
          </a:p>
          <a:p>
            <a:r>
              <a:rPr lang="en-US" sz="3000" dirty="0"/>
              <a:t>Nutrition Strategies</a:t>
            </a:r>
          </a:p>
          <a:p>
            <a:pPr lvl="1"/>
            <a:r>
              <a:rPr lang="en-US" sz="2600" dirty="0"/>
              <a:t>Essential Service Prioritization;</a:t>
            </a:r>
          </a:p>
          <a:p>
            <a:pPr lvl="1"/>
            <a:r>
              <a:rPr lang="en-US" sz="2600" dirty="0"/>
              <a:t>Staying Healthy – Ohio’s Small Business Restaurant Initiative;</a:t>
            </a:r>
          </a:p>
          <a:p>
            <a:pPr lvl="1"/>
            <a:r>
              <a:rPr lang="en-US" sz="2600" dirty="0"/>
              <a:t>Grocery Ordering &amp; Delivery Services; and</a:t>
            </a:r>
          </a:p>
          <a:p>
            <a:pPr lvl="1"/>
            <a:r>
              <a:rPr lang="en-US" sz="2600" dirty="0"/>
              <a:t>Senior Farmers’ Market Nutrition Program</a:t>
            </a:r>
          </a:p>
          <a:p>
            <a:pPr marL="0" indent="0">
              <a:buNone/>
              <a:defRPr sz="7200"/>
            </a:pPr>
            <a:endParaRPr sz="3000" dirty="0"/>
          </a:p>
        </p:txBody>
      </p:sp>
    </p:spTree>
    <p:extLst>
      <p:ext uri="{BB962C8B-B14F-4D97-AF65-F5344CB8AC3E}">
        <p14:creationId xmlns:p14="http://schemas.microsoft.com/office/powerpoint/2010/main" val="40117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EFEDD-9668-4D9A-8A09-2922831CF967}"/>
              </a:ext>
            </a:extLst>
          </p:cNvPr>
          <p:cNvSpPr>
            <a:spLocks noGrp="1"/>
          </p:cNvSpPr>
          <p:nvPr>
            <p:ph type="title"/>
          </p:nvPr>
        </p:nvSpPr>
        <p:spPr>
          <a:xfrm>
            <a:off x="131565" y="76403"/>
            <a:ext cx="8862134" cy="1431864"/>
          </a:xfrm>
        </p:spPr>
        <p:txBody>
          <a:bodyPr>
            <a:normAutofit/>
          </a:bodyPr>
          <a:lstStyle/>
          <a:p>
            <a:r>
              <a:rPr lang="en-US" sz="4000" dirty="0"/>
              <a:t>What is the Summary Assessment </a:t>
            </a:r>
            <a:br>
              <a:rPr lang="en-US" sz="4000" dirty="0"/>
            </a:br>
            <a:r>
              <a:rPr lang="en-US" sz="4000" dirty="0"/>
              <a:t>of Older Ohioans?</a:t>
            </a:r>
          </a:p>
        </p:txBody>
      </p:sp>
      <p:pic>
        <p:nvPicPr>
          <p:cNvPr id="4" name="Picture 3" descr="Summary Assessment of Older Ohioans">
            <a:extLst>
              <a:ext uri="{FF2B5EF4-FFF2-40B4-BE49-F238E27FC236}">
                <a16:creationId xmlns:a16="http://schemas.microsoft.com/office/drawing/2014/main" id="{8F650DA3-6BA8-4095-940C-5AE1531D0F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640261">
            <a:off x="499095" y="2064747"/>
            <a:ext cx="1809392" cy="234892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B573EEA-ECDA-4782-8EA4-02EC6690E236}"/>
              </a:ext>
            </a:extLst>
          </p:cNvPr>
          <p:cNvSpPr txBox="1"/>
          <p:nvPr/>
        </p:nvSpPr>
        <p:spPr>
          <a:xfrm>
            <a:off x="291195" y="4617498"/>
            <a:ext cx="2771310" cy="646331"/>
          </a:xfrm>
          <a:prstGeom prst="rect">
            <a:avLst/>
          </a:prstGeom>
          <a:noFill/>
        </p:spPr>
        <p:txBody>
          <a:bodyPr wrap="square" rtlCol="0">
            <a:spAutoFit/>
          </a:bodyPr>
          <a:lstStyle/>
          <a:p>
            <a:pPr algn="ctr"/>
            <a:r>
              <a:rPr lang="en-US" sz="1200" dirty="0"/>
              <a:t>Summary Assessment of Older Ohioans. Ohio Department of Aging. June 1, 2020</a:t>
            </a:r>
          </a:p>
        </p:txBody>
      </p:sp>
      <p:sp>
        <p:nvSpPr>
          <p:cNvPr id="3" name="Content Placeholder 2">
            <a:extLst>
              <a:ext uri="{FF2B5EF4-FFF2-40B4-BE49-F238E27FC236}">
                <a16:creationId xmlns:a16="http://schemas.microsoft.com/office/drawing/2014/main" id="{42EB5AC4-5B4A-44B6-A920-53EEB576A510}"/>
              </a:ext>
            </a:extLst>
          </p:cNvPr>
          <p:cNvSpPr>
            <a:spLocks noGrp="1"/>
          </p:cNvSpPr>
          <p:nvPr>
            <p:ph idx="1"/>
          </p:nvPr>
        </p:nvSpPr>
        <p:spPr>
          <a:xfrm>
            <a:off x="3062505" y="2425805"/>
            <a:ext cx="6109848" cy="2203882"/>
          </a:xfrm>
        </p:spPr>
        <p:txBody>
          <a:bodyPr>
            <a:normAutofit/>
          </a:bodyPr>
          <a:lstStyle/>
          <a:p>
            <a:pPr marL="0" indent="0">
              <a:buNone/>
            </a:pPr>
            <a:r>
              <a:rPr lang="en-US" sz="3000" b="1" dirty="0">
                <a:latin typeface="Montserrat" panose="00000500000000000000" pitchFamily="50" charset="0"/>
              </a:rPr>
              <a:t>A comprehensive picture of the health and well-being of older Ohioans </a:t>
            </a:r>
            <a:r>
              <a:rPr lang="en-US" sz="3000" dirty="0">
                <a:latin typeface="Montserrat" panose="00000500000000000000" pitchFamily="50" charset="0"/>
              </a:rPr>
              <a:t>to inform development of the Strategic Action Plan on Aging</a:t>
            </a:r>
          </a:p>
        </p:txBody>
      </p:sp>
    </p:spTree>
    <p:extLst>
      <p:ext uri="{BB962C8B-B14F-4D97-AF65-F5344CB8AC3E}">
        <p14:creationId xmlns:p14="http://schemas.microsoft.com/office/powerpoint/2010/main" val="105928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C7F7-8EC6-4B4E-853F-8B236DCD9E1B}"/>
              </a:ext>
            </a:extLst>
          </p:cNvPr>
          <p:cNvSpPr>
            <a:spLocks noGrp="1"/>
          </p:cNvSpPr>
          <p:nvPr>
            <p:ph type="title"/>
          </p:nvPr>
        </p:nvSpPr>
        <p:spPr>
          <a:xfrm>
            <a:off x="457200" y="161410"/>
            <a:ext cx="8229600" cy="914400"/>
          </a:xfrm>
        </p:spPr>
        <p:txBody>
          <a:bodyPr>
            <a:normAutofit/>
          </a:bodyPr>
          <a:lstStyle/>
          <a:p>
            <a:r>
              <a:rPr lang="en-US" sz="4000" dirty="0"/>
              <a:t>Summary Assessment</a:t>
            </a:r>
          </a:p>
        </p:txBody>
      </p:sp>
      <p:pic>
        <p:nvPicPr>
          <p:cNvPr id="6" name="Picture 5" descr="Question 1">
            <a:extLst>
              <a:ext uri="{FF2B5EF4-FFF2-40B4-BE49-F238E27FC236}">
                <a16:creationId xmlns:a16="http://schemas.microsoft.com/office/drawing/2014/main" id="{9155E27B-30EB-4606-8EB0-BA90BD56D918}"/>
              </a:ext>
            </a:extLst>
          </p:cNvPr>
          <p:cNvPicPr>
            <a:picLocks noChangeAspect="1"/>
          </p:cNvPicPr>
          <p:nvPr/>
        </p:nvPicPr>
        <p:blipFill>
          <a:blip r:embed="rId3"/>
          <a:stretch>
            <a:fillRect/>
          </a:stretch>
        </p:blipFill>
        <p:spPr>
          <a:xfrm>
            <a:off x="1047750" y="1475232"/>
            <a:ext cx="1543050" cy="1457325"/>
          </a:xfrm>
          <a:prstGeom prst="rect">
            <a:avLst/>
          </a:prstGeom>
        </p:spPr>
      </p:pic>
      <p:sp>
        <p:nvSpPr>
          <p:cNvPr id="3" name="TextBox 2">
            <a:extLst>
              <a:ext uri="{FF2B5EF4-FFF2-40B4-BE49-F238E27FC236}">
                <a16:creationId xmlns:a16="http://schemas.microsoft.com/office/drawing/2014/main" id="{80C9B9CE-EDC2-47B5-8724-B331B4131797}"/>
              </a:ext>
            </a:extLst>
          </p:cNvPr>
          <p:cNvSpPr txBox="1"/>
          <p:nvPr/>
        </p:nvSpPr>
        <p:spPr>
          <a:xfrm>
            <a:off x="2743200" y="1547562"/>
            <a:ext cx="5486400" cy="1384995"/>
          </a:xfrm>
          <a:prstGeom prst="rect">
            <a:avLst/>
          </a:prstGeom>
          <a:noFill/>
        </p:spPr>
        <p:txBody>
          <a:bodyPr wrap="square" rtlCol="0">
            <a:spAutoFit/>
          </a:bodyPr>
          <a:lstStyle/>
          <a:p>
            <a:r>
              <a:rPr lang="en-US" sz="2800" b="1" dirty="0"/>
              <a:t>What are the biggest health and wellbeing strengths and challenges for older Ohioans?</a:t>
            </a:r>
          </a:p>
        </p:txBody>
      </p:sp>
      <p:pic>
        <p:nvPicPr>
          <p:cNvPr id="9" name="Picture 8" descr="Question 2">
            <a:extLst>
              <a:ext uri="{FF2B5EF4-FFF2-40B4-BE49-F238E27FC236}">
                <a16:creationId xmlns:a16="http://schemas.microsoft.com/office/drawing/2014/main" id="{76C38996-2B08-4B2A-B61C-52EAACB07D46}"/>
              </a:ext>
            </a:extLst>
          </p:cNvPr>
          <p:cNvPicPr>
            <a:picLocks noChangeAspect="1"/>
          </p:cNvPicPr>
          <p:nvPr/>
        </p:nvPicPr>
        <p:blipFill>
          <a:blip r:embed="rId4"/>
          <a:stretch>
            <a:fillRect/>
          </a:stretch>
        </p:blipFill>
        <p:spPr>
          <a:xfrm>
            <a:off x="1062037" y="3124200"/>
            <a:ext cx="1514475" cy="1609725"/>
          </a:xfrm>
          <a:prstGeom prst="rect">
            <a:avLst/>
          </a:prstGeom>
        </p:spPr>
      </p:pic>
      <p:sp>
        <p:nvSpPr>
          <p:cNvPr id="4" name="TextBox 3">
            <a:extLst>
              <a:ext uri="{FF2B5EF4-FFF2-40B4-BE49-F238E27FC236}">
                <a16:creationId xmlns:a16="http://schemas.microsoft.com/office/drawing/2014/main" id="{3602952E-3DAA-40B3-93BC-D3829B95FF45}"/>
              </a:ext>
            </a:extLst>
          </p:cNvPr>
          <p:cNvSpPr txBox="1"/>
          <p:nvPr/>
        </p:nvSpPr>
        <p:spPr>
          <a:xfrm>
            <a:off x="2743200" y="3124200"/>
            <a:ext cx="5334000" cy="1815882"/>
          </a:xfrm>
          <a:prstGeom prst="rect">
            <a:avLst/>
          </a:prstGeom>
          <a:noFill/>
        </p:spPr>
        <p:txBody>
          <a:bodyPr wrap="square" rtlCol="0">
            <a:spAutoFit/>
          </a:bodyPr>
          <a:lstStyle/>
          <a:p>
            <a:r>
              <a:rPr lang="en-US" sz="2800" b="1" dirty="0"/>
              <a:t>Which factors that impact the health and wellbeing of older Ohioans are most important to address? </a:t>
            </a:r>
          </a:p>
        </p:txBody>
      </p:sp>
    </p:spTree>
    <p:extLst>
      <p:ext uri="{BB962C8B-B14F-4D97-AF65-F5344CB8AC3E}">
        <p14:creationId xmlns:p14="http://schemas.microsoft.com/office/powerpoint/2010/main" val="43967012"/>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cba8d4a1-0a1c-4299-93a5-2682bf5a17ad">false</TES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13" ma:contentTypeDescription="Create a new document." ma:contentTypeScope="" ma:versionID="4dbccb96b4e8c09674ea1b998ec7e0df">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917f1a3b2c7ab97210bf28cd914e1558"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TEST"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TEST" ma:index="15" nillable="true" ma:displayName="TEST" ma:default="0" ma:internalName="TEST">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EE6448-2FFF-49D1-AEEE-E2E34EF9BE63}">
  <ds:schemaRefs>
    <ds:schemaRef ds:uri="9c4568af-78d6-4de7-8a7f-d4a1b22f7f5e"/>
    <ds:schemaRef ds:uri="http://schemas.microsoft.com/office/2006/metadata/properties"/>
    <ds:schemaRef ds:uri="http://schemas.microsoft.com/office/2006/documentManagement/types"/>
    <ds:schemaRef ds:uri="http://schemas.openxmlformats.org/package/2006/metadata/core-properties"/>
    <ds:schemaRef ds:uri="cba8d4a1-0a1c-4299-93a5-2682bf5a17ad"/>
    <ds:schemaRef ds:uri="http://purl.org/dc/dcmitype/"/>
    <ds:schemaRef ds:uri="http://schemas.microsoft.com/office/infopath/2007/PartnerControl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9973CF73-FB65-4E98-B52E-1E97E0DC39EC}">
  <ds:schemaRefs>
    <ds:schemaRef ds:uri="http://schemas.microsoft.com/sharepoint/v3/contenttype/forms"/>
  </ds:schemaRefs>
</ds:datastoreItem>
</file>

<file path=customXml/itemProps3.xml><?xml version="1.0" encoding="utf-8"?>
<ds:datastoreItem xmlns:ds="http://schemas.openxmlformats.org/officeDocument/2006/customXml" ds:itemID="{61DC5B0A-E88F-4FC1-97DD-3184303D1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1770</TotalTime>
  <Words>3108</Words>
  <Application>Microsoft Office PowerPoint</Application>
  <PresentationFormat>On-screen Show (4:3)</PresentationFormat>
  <Paragraphs>287</Paragraphs>
  <Slides>40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Cambria</vt:lpstr>
      <vt:lpstr>Courier New</vt:lpstr>
      <vt:lpstr>Montserrat</vt:lpstr>
      <vt:lpstr>Poppins</vt:lpstr>
      <vt:lpstr>Poppins SemiBold</vt:lpstr>
      <vt:lpstr>Wingdings</vt:lpstr>
      <vt:lpstr>ACLPresentationTemplate_2014</vt:lpstr>
      <vt:lpstr>Trifecta: Health and Well-Being </vt:lpstr>
      <vt:lpstr>Agenda</vt:lpstr>
      <vt:lpstr>Learning Objectives</vt:lpstr>
      <vt:lpstr>Reminders</vt:lpstr>
      <vt:lpstr>Carmen Clutter, MS, RDN, LD</vt:lpstr>
      <vt:lpstr> A Vision of Healthier Ohioans </vt:lpstr>
      <vt:lpstr>What We’ll Talk About-Part 1</vt:lpstr>
      <vt:lpstr>What is the Summary Assessment  of Older Ohioans?</vt:lpstr>
      <vt:lpstr>Summary Assessment</vt:lpstr>
      <vt:lpstr>Summary Assessment Continued</vt:lpstr>
      <vt:lpstr>Gap in Life Expectancy</vt:lpstr>
      <vt:lpstr>Drivers of Health and Wellness</vt:lpstr>
      <vt:lpstr>Nutrition Strategies</vt:lpstr>
      <vt:lpstr>Prioritizing Essential Services</vt:lpstr>
      <vt:lpstr>Ohio’s Small-Business  Restaurant Initiative</vt:lpstr>
      <vt:lpstr>Ohio’s Small-Business  Restaurant Initiative Continued</vt:lpstr>
      <vt:lpstr>Grocery Ordering &amp; Delivery Services</vt:lpstr>
      <vt:lpstr>Ohio SFMNP Innovations</vt:lpstr>
      <vt:lpstr>What is the SAPA?</vt:lpstr>
      <vt:lpstr>SAPA Goals &amp; Vision</vt:lpstr>
      <vt:lpstr>SAPA Nutrition Strategies</vt:lpstr>
      <vt:lpstr>Measuring Nutrition Strategies</vt:lpstr>
      <vt:lpstr>More Information</vt:lpstr>
      <vt:lpstr>Alexandra Bauman, RD, LDN</vt:lpstr>
      <vt:lpstr> Health &amp; Well-Being and the Older Americans Act </vt:lpstr>
      <vt:lpstr>What We’ll Talk About-Part 2</vt:lpstr>
      <vt:lpstr>Objectives</vt:lpstr>
      <vt:lpstr>Iowa Congregate Nutrition Consumer Participation</vt:lpstr>
      <vt:lpstr>Congregate Meal Program</vt:lpstr>
      <vt:lpstr>Purpose of the Older Americans Act Nutrition Programs</vt:lpstr>
      <vt:lpstr>Older Americans Act Nutrition Programs &amp; Health and Wellness</vt:lpstr>
      <vt:lpstr>OAA Did You Know…</vt:lpstr>
      <vt:lpstr>Barriers Addressed</vt:lpstr>
      <vt:lpstr>Importance of Partnerships</vt:lpstr>
      <vt:lpstr>The Iowa Café</vt:lpstr>
      <vt:lpstr>Iowa Café Participant  from Garner, Iowa</vt:lpstr>
      <vt:lpstr>What’s Next?</vt:lpstr>
      <vt:lpstr>Questions</vt:lpstr>
      <vt:lpstr>Closing Comments</vt:lpstr>
      <vt:lpstr>Trifecta: Health and Well-Being  Thank you for attending!</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SNP Webinar March 25 Health Well Being</dc:title>
  <dc:creator>ACL</dc:creator>
  <cp:keywords>ACL, OEA, Template</cp:keywords>
  <cp:lastModifiedBy>Megan Hagberg</cp:lastModifiedBy>
  <cp:revision>126</cp:revision>
  <dcterms:created xsi:type="dcterms:W3CDTF">2017-03-22T19:20:04Z</dcterms:created>
  <dcterms:modified xsi:type="dcterms:W3CDTF">2021-04-06T15:03:39Z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