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56" r:id="rId5"/>
    <p:sldId id="271" r:id="rId6"/>
    <p:sldId id="276" r:id="rId7"/>
    <p:sldId id="263" r:id="rId8"/>
    <p:sldId id="377" r:id="rId9"/>
    <p:sldId id="378" r:id="rId10"/>
    <p:sldId id="316" r:id="rId11"/>
    <p:sldId id="317" r:id="rId12"/>
    <p:sldId id="307" r:id="rId13"/>
    <p:sldId id="287" r:id="rId14"/>
    <p:sldId id="367" r:id="rId15"/>
    <p:sldId id="336" r:id="rId16"/>
    <p:sldId id="362" r:id="rId17"/>
    <p:sldId id="288" r:id="rId18"/>
    <p:sldId id="337" r:id="rId19"/>
    <p:sldId id="363" r:id="rId20"/>
    <p:sldId id="364" r:id="rId21"/>
    <p:sldId id="370" r:id="rId22"/>
    <p:sldId id="371" r:id="rId23"/>
    <p:sldId id="357" r:id="rId24"/>
    <p:sldId id="365" r:id="rId25"/>
    <p:sldId id="379" r:id="rId26"/>
    <p:sldId id="340" r:id="rId27"/>
    <p:sldId id="372" r:id="rId28"/>
    <p:sldId id="318" r:id="rId29"/>
    <p:sldId id="358" r:id="rId30"/>
    <p:sldId id="359" r:id="rId31"/>
    <p:sldId id="360" r:id="rId32"/>
    <p:sldId id="376" r:id="rId33"/>
    <p:sldId id="361" r:id="rId34"/>
    <p:sldId id="381" r:id="rId35"/>
    <p:sldId id="366" r:id="rId36"/>
    <p:sldId id="275" r:id="rId37"/>
    <p:sldId id="274" r:id="rId38"/>
    <p:sldId id="380" r:id="rId39"/>
    <p:sldId id="374" r:id="rId40"/>
    <p:sldId id="375" r:id="rId41"/>
    <p:sldId id="373" r:id="rId42"/>
  </p:sldIdLst>
  <p:sldSz cx="9144000" cy="6858000" type="screen4x3"/>
  <p:notesSz cx="7010400" cy="9296400"/>
  <p:custDataLst>
    <p:tags r:id="rId44"/>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che Akobundu" initials="UA" lastIdx="8" clrIdx="0">
    <p:extLst>
      <p:ext uri="{19B8F6BF-5375-455C-9EA6-DF929625EA0E}">
        <p15:presenceInfo xmlns:p15="http://schemas.microsoft.com/office/powerpoint/2012/main" userId="S-1-5-21-124552863-1823579361-980491863-3639" providerId="AD"/>
      </p:ext>
    </p:extLst>
  </p:cmAuthor>
  <p:cmAuthor id="2" name="Chrissy Riccardo" initials="CR" lastIdx="10" clrIdx="1">
    <p:extLst>
      <p:ext uri="{19B8F6BF-5375-455C-9EA6-DF929625EA0E}">
        <p15:presenceInfo xmlns:p15="http://schemas.microsoft.com/office/powerpoint/2012/main" userId="57f981d9116ca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F0783-7A81-4108-8FEF-87A9C2AF5377}" v="1273" dt="2021-09-16T17:47:04.68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3952"/>
        </a:fontRef>
        <a:srgbClr val="00395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5EA"/>
          </a:solidFill>
        </a:fill>
      </a:tcStyle>
    </a:wholeTbl>
    <a:band2H>
      <a:tcTxStyle/>
      <a:tcStyle>
        <a:tcBdr/>
        <a:fill>
          <a:solidFill>
            <a:srgbClr val="E6F3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3952"/>
        </a:fontRef>
        <a:srgbClr val="00395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BCB"/>
          </a:solidFill>
        </a:fill>
      </a:tcStyle>
    </a:wholeTbl>
    <a:band2H>
      <a:tcTxStyle/>
      <a:tcStyle>
        <a:tcBdr/>
        <a:fill>
          <a:solidFill>
            <a:srgbClr val="FC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3952"/>
        </a:fontRef>
        <a:srgbClr val="00395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E8E8"/>
          </a:solidFill>
        </a:fill>
      </a:tcStyle>
    </a:wholeTbl>
    <a:band2H>
      <a:tcTxStyle/>
      <a:tcStyle>
        <a:tcBdr/>
        <a:fill>
          <a:solidFill>
            <a:srgbClr val="F3F4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3952"/>
        </a:fontRef>
        <a:srgbClr val="00395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3952"/>
        </a:fontRef>
        <a:srgbClr val="003952"/>
      </a:tcTxStyle>
      <a:tcStyle>
        <a:tcBdr>
          <a:left>
            <a:ln w="12700" cap="flat">
              <a:noFill/>
              <a:miter lim="400000"/>
            </a:ln>
          </a:left>
          <a:right>
            <a:ln w="12700" cap="flat">
              <a:noFill/>
              <a:miter lim="400000"/>
            </a:ln>
          </a:right>
          <a:top>
            <a:ln w="50800" cap="flat">
              <a:solidFill>
                <a:srgbClr val="003952"/>
              </a:solidFill>
              <a:prstDash val="solid"/>
              <a:round/>
            </a:ln>
          </a:top>
          <a:bottom>
            <a:ln w="25400" cap="flat">
              <a:solidFill>
                <a:srgbClr val="003952"/>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3952"/>
              </a:solidFill>
              <a:prstDash val="solid"/>
              <a:round/>
            </a:ln>
          </a:top>
          <a:bottom>
            <a:ln w="25400" cap="flat">
              <a:solidFill>
                <a:srgbClr val="00395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3952"/>
        </a:fontRef>
        <a:srgbClr val="00395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CF"/>
          </a:solidFill>
        </a:fill>
      </a:tcStyle>
    </a:wholeTbl>
    <a:band2H>
      <a:tcTxStyle/>
      <a:tcStyle>
        <a:tcBdr/>
        <a:fill>
          <a:solidFill>
            <a:srgbClr val="E6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95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95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952"/>
          </a:solidFill>
        </a:fill>
      </a:tcStyle>
    </a:firstRow>
  </a:tblStyle>
  <a:tblStyle styleId="{2708684C-4D16-4618-839F-0558EEFCDFE6}" styleName="">
    <a:tblBg/>
    <a:wholeTbl>
      <a:tcTxStyle b="off" i="off">
        <a:fontRef idx="minor">
          <a:srgbClr val="003952"/>
        </a:fontRef>
        <a:srgbClr val="003952"/>
      </a:tcTxStyle>
      <a:tcStyle>
        <a:tcBdr>
          <a:left>
            <a:ln w="12700" cap="flat">
              <a:solidFill>
                <a:srgbClr val="003952"/>
              </a:solidFill>
              <a:prstDash val="solid"/>
              <a:round/>
            </a:ln>
          </a:left>
          <a:right>
            <a:ln w="12700" cap="flat">
              <a:solidFill>
                <a:srgbClr val="003952"/>
              </a:solidFill>
              <a:prstDash val="solid"/>
              <a:round/>
            </a:ln>
          </a:right>
          <a:top>
            <a:ln w="12700" cap="flat">
              <a:solidFill>
                <a:srgbClr val="003952"/>
              </a:solidFill>
              <a:prstDash val="solid"/>
              <a:round/>
            </a:ln>
          </a:top>
          <a:bottom>
            <a:ln w="12700" cap="flat">
              <a:solidFill>
                <a:srgbClr val="003952"/>
              </a:solidFill>
              <a:prstDash val="solid"/>
              <a:round/>
            </a:ln>
          </a:bottom>
          <a:insideH>
            <a:ln w="12700" cap="flat">
              <a:solidFill>
                <a:srgbClr val="003952"/>
              </a:solidFill>
              <a:prstDash val="solid"/>
              <a:round/>
            </a:ln>
          </a:insideH>
          <a:insideV>
            <a:ln w="12700" cap="flat">
              <a:solidFill>
                <a:srgbClr val="003952"/>
              </a:solidFill>
              <a:prstDash val="solid"/>
              <a:round/>
            </a:ln>
          </a:insideV>
        </a:tcBdr>
        <a:fill>
          <a:solidFill>
            <a:srgbClr val="003952">
              <a:alpha val="20000"/>
            </a:srgbClr>
          </a:solidFill>
        </a:fill>
      </a:tcStyle>
    </a:wholeTbl>
    <a:band2H>
      <a:tcTxStyle/>
      <a:tcStyle>
        <a:tcBdr/>
        <a:fill>
          <a:solidFill>
            <a:srgbClr val="FFFFFF"/>
          </a:solidFill>
        </a:fill>
      </a:tcStyle>
    </a:band2H>
    <a:firstCol>
      <a:tcTxStyle b="on" i="off">
        <a:fontRef idx="minor">
          <a:srgbClr val="003952"/>
        </a:fontRef>
        <a:srgbClr val="003952"/>
      </a:tcTxStyle>
      <a:tcStyle>
        <a:tcBdr>
          <a:left>
            <a:ln w="12700" cap="flat">
              <a:solidFill>
                <a:srgbClr val="003952"/>
              </a:solidFill>
              <a:prstDash val="solid"/>
              <a:round/>
            </a:ln>
          </a:left>
          <a:right>
            <a:ln w="12700" cap="flat">
              <a:solidFill>
                <a:srgbClr val="003952"/>
              </a:solidFill>
              <a:prstDash val="solid"/>
              <a:round/>
            </a:ln>
          </a:right>
          <a:top>
            <a:ln w="12700" cap="flat">
              <a:solidFill>
                <a:srgbClr val="003952"/>
              </a:solidFill>
              <a:prstDash val="solid"/>
              <a:round/>
            </a:ln>
          </a:top>
          <a:bottom>
            <a:ln w="12700" cap="flat">
              <a:solidFill>
                <a:srgbClr val="003952"/>
              </a:solidFill>
              <a:prstDash val="solid"/>
              <a:round/>
            </a:ln>
          </a:bottom>
          <a:insideH>
            <a:ln w="12700" cap="flat">
              <a:solidFill>
                <a:srgbClr val="003952"/>
              </a:solidFill>
              <a:prstDash val="solid"/>
              <a:round/>
            </a:ln>
          </a:insideH>
          <a:insideV>
            <a:ln w="12700" cap="flat">
              <a:solidFill>
                <a:srgbClr val="003952"/>
              </a:solidFill>
              <a:prstDash val="solid"/>
              <a:round/>
            </a:ln>
          </a:insideV>
        </a:tcBdr>
        <a:fill>
          <a:solidFill>
            <a:srgbClr val="003952">
              <a:alpha val="20000"/>
            </a:srgbClr>
          </a:solidFill>
        </a:fill>
      </a:tcStyle>
    </a:firstCol>
    <a:lastRow>
      <a:tcTxStyle b="on" i="off">
        <a:fontRef idx="minor">
          <a:srgbClr val="003952"/>
        </a:fontRef>
        <a:srgbClr val="003952"/>
      </a:tcTxStyle>
      <a:tcStyle>
        <a:tcBdr>
          <a:left>
            <a:ln w="12700" cap="flat">
              <a:solidFill>
                <a:srgbClr val="003952"/>
              </a:solidFill>
              <a:prstDash val="solid"/>
              <a:round/>
            </a:ln>
          </a:left>
          <a:right>
            <a:ln w="12700" cap="flat">
              <a:solidFill>
                <a:srgbClr val="003952"/>
              </a:solidFill>
              <a:prstDash val="solid"/>
              <a:round/>
            </a:ln>
          </a:right>
          <a:top>
            <a:ln w="50800" cap="flat">
              <a:solidFill>
                <a:srgbClr val="003952"/>
              </a:solidFill>
              <a:prstDash val="solid"/>
              <a:round/>
            </a:ln>
          </a:top>
          <a:bottom>
            <a:ln w="12700" cap="flat">
              <a:solidFill>
                <a:srgbClr val="003952"/>
              </a:solidFill>
              <a:prstDash val="solid"/>
              <a:round/>
            </a:ln>
          </a:bottom>
          <a:insideH>
            <a:ln w="12700" cap="flat">
              <a:solidFill>
                <a:srgbClr val="003952"/>
              </a:solidFill>
              <a:prstDash val="solid"/>
              <a:round/>
            </a:ln>
          </a:insideH>
          <a:insideV>
            <a:ln w="12700" cap="flat">
              <a:solidFill>
                <a:srgbClr val="003952"/>
              </a:solidFill>
              <a:prstDash val="solid"/>
              <a:round/>
            </a:ln>
          </a:insideV>
        </a:tcBdr>
        <a:fill>
          <a:noFill/>
        </a:fill>
      </a:tcStyle>
    </a:lastRow>
    <a:firstRow>
      <a:tcTxStyle b="on" i="off">
        <a:fontRef idx="minor">
          <a:srgbClr val="003952"/>
        </a:fontRef>
        <a:srgbClr val="003952"/>
      </a:tcTxStyle>
      <a:tcStyle>
        <a:tcBdr>
          <a:left>
            <a:ln w="12700" cap="flat">
              <a:solidFill>
                <a:srgbClr val="003952"/>
              </a:solidFill>
              <a:prstDash val="solid"/>
              <a:round/>
            </a:ln>
          </a:left>
          <a:right>
            <a:ln w="12700" cap="flat">
              <a:solidFill>
                <a:srgbClr val="003952"/>
              </a:solidFill>
              <a:prstDash val="solid"/>
              <a:round/>
            </a:ln>
          </a:right>
          <a:top>
            <a:ln w="12700" cap="flat">
              <a:solidFill>
                <a:srgbClr val="003952"/>
              </a:solidFill>
              <a:prstDash val="solid"/>
              <a:round/>
            </a:ln>
          </a:top>
          <a:bottom>
            <a:ln w="25400" cap="flat">
              <a:solidFill>
                <a:srgbClr val="003952"/>
              </a:solidFill>
              <a:prstDash val="solid"/>
              <a:round/>
            </a:ln>
          </a:bottom>
          <a:insideH>
            <a:ln w="12700" cap="flat">
              <a:solidFill>
                <a:srgbClr val="003952"/>
              </a:solidFill>
              <a:prstDash val="solid"/>
              <a:round/>
            </a:ln>
          </a:insideH>
          <a:insideV>
            <a:ln w="12700" cap="flat">
              <a:solidFill>
                <a:srgbClr val="003952"/>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3" autoAdjust="0"/>
    <p:restoredTop sz="86388" autoAdjust="0"/>
  </p:normalViewPr>
  <p:slideViewPr>
    <p:cSldViewPr snapToGrid="0">
      <p:cViewPr varScale="1">
        <p:scale>
          <a:sx n="81" d="100"/>
          <a:sy n="81" d="100"/>
        </p:scale>
        <p:origin x="77" y="130"/>
      </p:cViewPr>
      <p:guideLst/>
    </p:cSldViewPr>
  </p:slideViewPr>
  <p:outlineViewPr>
    <p:cViewPr>
      <p:scale>
        <a:sx n="33" d="100"/>
        <a:sy n="33" d="100"/>
      </p:scale>
      <p:origin x="0" y="-26868"/>
    </p:cViewPr>
  </p:outlineViewPr>
  <p:notesTextViewPr>
    <p:cViewPr>
      <p:scale>
        <a:sx n="1" d="1"/>
        <a:sy n="1" d="1"/>
      </p:scale>
      <p:origin x="0" y="0"/>
    </p:cViewPr>
  </p:notesTextViewPr>
  <p:sorterViewPr>
    <p:cViewPr>
      <p:scale>
        <a:sx n="100" d="100"/>
        <a:sy n="100" d="100"/>
      </p:scale>
      <p:origin x="0" y="-5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Eby" userId="fb551d83-5fae-4a65-88e9-8717d43d2cc9" providerId="ADAL" clId="{34EF0783-7A81-4108-8FEF-87A9C2AF5377}"/>
    <pc:docChg chg="modSld">
      <pc:chgData name="Christine Eby" userId="fb551d83-5fae-4a65-88e9-8717d43d2cc9" providerId="ADAL" clId="{34EF0783-7A81-4108-8FEF-87A9C2AF5377}" dt="2021-09-16T17:47:04.679" v="1276" actId="962"/>
      <pc:docMkLst>
        <pc:docMk/>
      </pc:docMkLst>
      <pc:sldChg chg="modSp">
        <pc:chgData name="Christine Eby" userId="fb551d83-5fae-4a65-88e9-8717d43d2cc9" providerId="ADAL" clId="{34EF0783-7A81-4108-8FEF-87A9C2AF5377}" dt="2021-09-16T17:47:04.679" v="1276" actId="962"/>
        <pc:sldMkLst>
          <pc:docMk/>
          <pc:sldMk cId="4009953610" sldId="287"/>
        </pc:sldMkLst>
        <pc:graphicFrameChg chg="mod">
          <ac:chgData name="Christine Eby" userId="fb551d83-5fae-4a65-88e9-8717d43d2cc9" providerId="ADAL" clId="{34EF0783-7A81-4108-8FEF-87A9C2AF5377}" dt="2021-09-16T17:43:35.486" v="955" actId="962"/>
          <ac:graphicFrameMkLst>
            <pc:docMk/>
            <pc:sldMk cId="4009953610" sldId="287"/>
            <ac:graphicFrameMk id="4" creationId="{21423E94-FA02-40F0-A9CD-DF65A5A02E1B}"/>
          </ac:graphicFrameMkLst>
        </pc:graphicFrameChg>
        <pc:graphicFrameChg chg="mod">
          <ac:chgData name="Christine Eby" userId="fb551d83-5fae-4a65-88e9-8717d43d2cc9" providerId="ADAL" clId="{34EF0783-7A81-4108-8FEF-87A9C2AF5377}" dt="2021-09-16T17:47:04.679" v="1276" actId="962"/>
          <ac:graphicFrameMkLst>
            <pc:docMk/>
            <pc:sldMk cId="4009953610" sldId="287"/>
            <ac:graphicFrameMk id="5" creationId="{21423E94-FA02-40F0-A9CD-DF65A5A02E1B}"/>
          </ac:graphicFrameMkLst>
        </pc:graphicFrameChg>
      </pc:sldChg>
      <pc:sldChg chg="modSp">
        <pc:chgData name="Christine Eby" userId="fb551d83-5fae-4a65-88e9-8717d43d2cc9" providerId="ADAL" clId="{34EF0783-7A81-4108-8FEF-87A9C2AF5377}" dt="2021-09-16T17:46:20.984" v="1275" actId="962"/>
        <pc:sldMkLst>
          <pc:docMk/>
          <pc:sldMk cId="3457822291" sldId="288"/>
        </pc:sldMkLst>
        <pc:graphicFrameChg chg="mod">
          <ac:chgData name="Christine Eby" userId="fb551d83-5fae-4a65-88e9-8717d43d2cc9" providerId="ADAL" clId="{34EF0783-7A81-4108-8FEF-87A9C2AF5377}" dt="2021-09-16T17:46:20.984" v="1275" actId="962"/>
          <ac:graphicFrameMkLst>
            <pc:docMk/>
            <pc:sldMk cId="3457822291" sldId="288"/>
            <ac:graphicFrameMk id="3" creationId="{2300A06B-8B45-4838-8C9E-34BC1B6957F9}"/>
          </ac:graphicFrameMkLst>
        </pc:graphicFrameChg>
      </pc:sldChg>
      <pc:sldChg chg="modSp mod">
        <pc:chgData name="Christine Eby" userId="fb551d83-5fae-4a65-88e9-8717d43d2cc9" providerId="ADAL" clId="{34EF0783-7A81-4108-8FEF-87A9C2AF5377}" dt="2021-09-16T17:37:48.744" v="0" actId="962"/>
        <pc:sldMkLst>
          <pc:docMk/>
          <pc:sldMk cId="3770550694" sldId="318"/>
        </pc:sldMkLst>
        <pc:picChg chg="mod">
          <ac:chgData name="Christine Eby" userId="fb551d83-5fae-4a65-88e9-8717d43d2cc9" providerId="ADAL" clId="{34EF0783-7A81-4108-8FEF-87A9C2AF5377}" dt="2021-09-16T17:37:48.744" v="0" actId="962"/>
          <ac:picMkLst>
            <pc:docMk/>
            <pc:sldMk cId="3770550694" sldId="318"/>
            <ac:picMk id="4" creationId="{DC636605-10E1-4F7D-81B8-A35AA6BE61F9}"/>
          </ac:picMkLst>
        </pc:picChg>
      </pc:sldChg>
      <pc:sldChg chg="modSp mod">
        <pc:chgData name="Christine Eby" userId="fb551d83-5fae-4a65-88e9-8717d43d2cc9" providerId="ADAL" clId="{34EF0783-7A81-4108-8FEF-87A9C2AF5377}" dt="2021-09-16T17:38:12.351" v="2" actId="962"/>
        <pc:sldMkLst>
          <pc:docMk/>
          <pc:sldMk cId="174530190" sldId="359"/>
        </pc:sldMkLst>
        <pc:spChg chg="mod">
          <ac:chgData name="Christine Eby" userId="fb551d83-5fae-4a65-88e9-8717d43d2cc9" providerId="ADAL" clId="{34EF0783-7A81-4108-8FEF-87A9C2AF5377}" dt="2021-09-16T17:38:03.002" v="1" actId="962"/>
          <ac:spMkLst>
            <pc:docMk/>
            <pc:sldMk cId="174530190" sldId="359"/>
            <ac:spMk id="5" creationId="{00000000-0000-0000-0000-000000000000}"/>
          </ac:spMkLst>
        </pc:spChg>
        <pc:picChg chg="mod">
          <ac:chgData name="Christine Eby" userId="fb551d83-5fae-4a65-88e9-8717d43d2cc9" providerId="ADAL" clId="{34EF0783-7A81-4108-8FEF-87A9C2AF5377}" dt="2021-09-16T17:38:12.351" v="2" actId="962"/>
          <ac:picMkLst>
            <pc:docMk/>
            <pc:sldMk cId="174530190" sldId="359"/>
            <ac:picMk id="4" creationId="{81F1FAF1-748E-4E36-9AA7-DA54C8EF4111}"/>
          </ac:picMkLst>
        </pc:picChg>
      </pc:sldChg>
      <pc:sldChg chg="modSp mod">
        <pc:chgData name="Christine Eby" userId="fb551d83-5fae-4a65-88e9-8717d43d2cc9" providerId="ADAL" clId="{34EF0783-7A81-4108-8FEF-87A9C2AF5377}" dt="2021-09-16T17:38:15.773" v="3" actId="962"/>
        <pc:sldMkLst>
          <pc:docMk/>
          <pc:sldMk cId="523753411" sldId="360"/>
        </pc:sldMkLst>
        <pc:picChg chg="mod">
          <ac:chgData name="Christine Eby" userId="fb551d83-5fae-4a65-88e9-8717d43d2cc9" providerId="ADAL" clId="{34EF0783-7A81-4108-8FEF-87A9C2AF5377}" dt="2021-09-16T17:38:15.773" v="3" actId="962"/>
          <ac:picMkLst>
            <pc:docMk/>
            <pc:sldMk cId="523753411" sldId="360"/>
            <ac:picMk id="4" creationId="{0C4B0EF1-54FB-48AB-8BF6-37BB09321CB7}"/>
          </ac:picMkLst>
        </pc:picChg>
      </pc:sldChg>
      <pc:sldChg chg="modSp">
        <pc:chgData name="Christine Eby" userId="fb551d83-5fae-4a65-88e9-8717d43d2cc9" providerId="ADAL" clId="{34EF0783-7A81-4108-8FEF-87A9C2AF5377}" dt="2021-09-16T17:40:56.797" v="5" actId="962"/>
        <pc:sldMkLst>
          <pc:docMk/>
          <pc:sldMk cId="3428610730" sldId="361"/>
        </pc:sldMkLst>
        <pc:picChg chg="mod">
          <ac:chgData name="Christine Eby" userId="fb551d83-5fae-4a65-88e9-8717d43d2cc9" providerId="ADAL" clId="{34EF0783-7A81-4108-8FEF-87A9C2AF5377}" dt="2021-09-16T17:40:56.797" v="5" actId="962"/>
          <ac:picMkLst>
            <pc:docMk/>
            <pc:sldMk cId="3428610730" sldId="361"/>
            <ac:picMk id="1026" creationId="{6EC55114-5174-472B-9391-46CC4A308671}"/>
          </ac:picMkLst>
        </pc:picChg>
      </pc:sldChg>
    </pc:docChg>
  </pc:docChgLst>
  <pc:docChgLst>
    <pc:chgData name="Sarah Kinder" userId="4389e2c4-5a72-49e2-b725-3a97db670911" providerId="ADAL" clId="{43A479C0-6779-4FEC-A2F4-77734FFD29A6}"/>
    <pc:docChg chg="modSld">
      <pc:chgData name="Sarah Kinder" userId="4389e2c4-5a72-49e2-b725-3a97db670911" providerId="ADAL" clId="{43A479C0-6779-4FEC-A2F4-77734FFD29A6}" dt="2021-09-15T13:16:21.289" v="90" actId="962"/>
      <pc:docMkLst>
        <pc:docMk/>
      </pc:docMkLst>
      <pc:sldChg chg="addSp modSp mod">
        <pc:chgData name="Sarah Kinder" userId="4389e2c4-5a72-49e2-b725-3a97db670911" providerId="ADAL" clId="{43A479C0-6779-4FEC-A2F4-77734FFD29A6}" dt="2021-09-15T13:13:35.744" v="77" actId="13244"/>
        <pc:sldMkLst>
          <pc:docMk/>
          <pc:sldMk cId="4009953610" sldId="287"/>
        </pc:sldMkLst>
        <pc:spChg chg="add mod">
          <ac:chgData name="Sarah Kinder" userId="4389e2c4-5a72-49e2-b725-3a97db670911" providerId="ADAL" clId="{43A479C0-6779-4FEC-A2F4-77734FFD29A6}" dt="2021-09-15T13:13:35.744" v="77" actId="13244"/>
          <ac:spMkLst>
            <pc:docMk/>
            <pc:sldMk cId="4009953610" sldId="287"/>
            <ac:spMk id="2" creationId="{BBF57B26-F044-4ECF-939D-595D247A1659}"/>
          </ac:spMkLst>
        </pc:spChg>
      </pc:sldChg>
      <pc:sldChg chg="addSp modSp mod">
        <pc:chgData name="Sarah Kinder" userId="4389e2c4-5a72-49e2-b725-3a97db670911" providerId="ADAL" clId="{43A479C0-6779-4FEC-A2F4-77734FFD29A6}" dt="2021-09-15T13:11:03.869" v="36" actId="20577"/>
        <pc:sldMkLst>
          <pc:docMk/>
          <pc:sldMk cId="3457822291" sldId="288"/>
        </pc:sldMkLst>
        <pc:spChg chg="add mod">
          <ac:chgData name="Sarah Kinder" userId="4389e2c4-5a72-49e2-b725-3a97db670911" providerId="ADAL" clId="{43A479C0-6779-4FEC-A2F4-77734FFD29A6}" dt="2021-09-15T13:11:03.869" v="36" actId="20577"/>
          <ac:spMkLst>
            <pc:docMk/>
            <pc:sldMk cId="3457822291" sldId="288"/>
            <ac:spMk id="2" creationId="{15A4B187-E2E9-44D0-8C19-E0DA589859F0}"/>
          </ac:spMkLst>
        </pc:spChg>
      </pc:sldChg>
      <pc:sldChg chg="modSp mod">
        <pc:chgData name="Sarah Kinder" userId="4389e2c4-5a72-49e2-b725-3a97db670911" providerId="ADAL" clId="{43A479C0-6779-4FEC-A2F4-77734FFD29A6}" dt="2021-09-15T13:10:01.012" v="0" actId="33553"/>
        <pc:sldMkLst>
          <pc:docMk/>
          <pc:sldMk cId="1683609902" sldId="307"/>
        </pc:sldMkLst>
        <pc:spChg chg="mod">
          <ac:chgData name="Sarah Kinder" userId="4389e2c4-5a72-49e2-b725-3a97db670911" providerId="ADAL" clId="{43A479C0-6779-4FEC-A2F4-77734FFD29A6}" dt="2021-09-15T13:10:01.012" v="0" actId="33553"/>
          <ac:spMkLst>
            <pc:docMk/>
            <pc:sldMk cId="1683609902" sldId="307"/>
            <ac:spMk id="3" creationId="{00000000-0000-0000-0000-000000000000}"/>
          </ac:spMkLst>
        </pc:spChg>
      </pc:sldChg>
      <pc:sldChg chg="modSp">
        <pc:chgData name="Sarah Kinder" userId="4389e2c4-5a72-49e2-b725-3a97db670911" providerId="ADAL" clId="{43A479C0-6779-4FEC-A2F4-77734FFD29A6}" dt="2021-09-15T13:16:01.299" v="88" actId="13244"/>
        <pc:sldMkLst>
          <pc:docMk/>
          <pc:sldMk cId="3770550694" sldId="318"/>
        </pc:sldMkLst>
        <pc:spChg chg="mod">
          <ac:chgData name="Sarah Kinder" userId="4389e2c4-5a72-49e2-b725-3a97db670911" providerId="ADAL" clId="{43A479C0-6779-4FEC-A2F4-77734FFD29A6}" dt="2021-09-15T13:15:47.561" v="87" actId="13244"/>
          <ac:spMkLst>
            <pc:docMk/>
            <pc:sldMk cId="3770550694" sldId="318"/>
            <ac:spMk id="3" creationId="{F348CC71-4112-4161-B60F-AA84DECB03E5}"/>
          </ac:spMkLst>
        </pc:spChg>
        <pc:spChg chg="mod">
          <ac:chgData name="Sarah Kinder" userId="4389e2c4-5a72-49e2-b725-3a97db670911" providerId="ADAL" clId="{43A479C0-6779-4FEC-A2F4-77734FFD29A6}" dt="2021-09-15T13:15:32.143" v="86" actId="13244"/>
          <ac:spMkLst>
            <pc:docMk/>
            <pc:sldMk cId="3770550694" sldId="318"/>
            <ac:spMk id="5" creationId="{00000000-0000-0000-0000-000000000000}"/>
          </ac:spMkLst>
        </pc:spChg>
        <pc:picChg chg="mod">
          <ac:chgData name="Sarah Kinder" userId="4389e2c4-5a72-49e2-b725-3a97db670911" providerId="ADAL" clId="{43A479C0-6779-4FEC-A2F4-77734FFD29A6}" dt="2021-09-15T13:16:01.299" v="88" actId="13244"/>
          <ac:picMkLst>
            <pc:docMk/>
            <pc:sldMk cId="3770550694" sldId="318"/>
            <ac:picMk id="4" creationId="{DC636605-10E1-4F7D-81B8-A35AA6BE61F9}"/>
          </ac:picMkLst>
        </pc:picChg>
      </pc:sldChg>
      <pc:sldChg chg="modSp">
        <pc:chgData name="Sarah Kinder" userId="4389e2c4-5a72-49e2-b725-3a97db670911" providerId="ADAL" clId="{43A479C0-6779-4FEC-A2F4-77734FFD29A6}" dt="2021-09-15T13:14:11.364" v="81" actId="962"/>
        <pc:sldMkLst>
          <pc:docMk/>
          <pc:sldMk cId="3279123362" sldId="336"/>
        </pc:sldMkLst>
        <pc:spChg chg="mod">
          <ac:chgData name="Sarah Kinder" userId="4389e2c4-5a72-49e2-b725-3a97db670911" providerId="ADAL" clId="{43A479C0-6779-4FEC-A2F4-77734FFD29A6}" dt="2021-09-15T13:13:57.169" v="78" actId="962"/>
          <ac:spMkLst>
            <pc:docMk/>
            <pc:sldMk cId="3279123362" sldId="336"/>
            <ac:spMk id="2" creationId="{00000000-0000-0000-0000-000000000000}"/>
          </ac:spMkLst>
        </pc:spChg>
        <pc:spChg chg="mod">
          <ac:chgData name="Sarah Kinder" userId="4389e2c4-5a72-49e2-b725-3a97db670911" providerId="ADAL" clId="{43A479C0-6779-4FEC-A2F4-77734FFD29A6}" dt="2021-09-15T13:14:02.506" v="79" actId="13244"/>
          <ac:spMkLst>
            <pc:docMk/>
            <pc:sldMk cId="3279123362" sldId="336"/>
            <ac:spMk id="3" creationId="{F8F21C8E-82AB-4FB9-A06F-A3333DCC5A7A}"/>
          </ac:spMkLst>
        </pc:spChg>
        <pc:spChg chg="mod">
          <ac:chgData name="Sarah Kinder" userId="4389e2c4-5a72-49e2-b725-3a97db670911" providerId="ADAL" clId="{43A479C0-6779-4FEC-A2F4-77734FFD29A6}" dt="2021-09-15T13:14:08.161" v="80" actId="13244"/>
          <ac:spMkLst>
            <pc:docMk/>
            <pc:sldMk cId="3279123362" sldId="336"/>
            <ac:spMk id="4" creationId="{5E2D1549-544F-4008-97F1-24B9CB274BBE}"/>
          </ac:spMkLst>
        </pc:spChg>
        <pc:spChg chg="mod">
          <ac:chgData name="Sarah Kinder" userId="4389e2c4-5a72-49e2-b725-3a97db670911" providerId="ADAL" clId="{43A479C0-6779-4FEC-A2F4-77734FFD29A6}" dt="2021-09-15T13:14:11.364" v="81" actId="962"/>
          <ac:spMkLst>
            <pc:docMk/>
            <pc:sldMk cId="3279123362" sldId="336"/>
            <ac:spMk id="9" creationId="{7485B22A-5EC3-4FE4-982D-1BF68997A431}"/>
          </ac:spMkLst>
        </pc:spChg>
        <pc:picChg chg="mod">
          <ac:chgData name="Sarah Kinder" userId="4389e2c4-5a72-49e2-b725-3a97db670911" providerId="ADAL" clId="{43A479C0-6779-4FEC-A2F4-77734FFD29A6}" dt="2021-09-15T13:12:30.156" v="75" actId="962"/>
          <ac:picMkLst>
            <pc:docMk/>
            <pc:sldMk cId="3279123362" sldId="336"/>
            <ac:picMk id="8" creationId="{927F38F8-2549-4930-9581-F6790E810EB3}"/>
          </ac:picMkLst>
        </pc:picChg>
      </pc:sldChg>
      <pc:sldChg chg="modSp">
        <pc:chgData name="Sarah Kinder" userId="4389e2c4-5a72-49e2-b725-3a97db670911" providerId="ADAL" clId="{43A479C0-6779-4FEC-A2F4-77734FFD29A6}" dt="2021-09-15T13:15:14.555" v="85" actId="13244"/>
        <pc:sldMkLst>
          <pc:docMk/>
          <pc:sldMk cId="563337052" sldId="340"/>
        </pc:sldMkLst>
        <pc:spChg chg="mod">
          <ac:chgData name="Sarah Kinder" userId="4389e2c4-5a72-49e2-b725-3a97db670911" providerId="ADAL" clId="{43A479C0-6779-4FEC-A2F4-77734FFD29A6}" dt="2021-09-15T13:15:14.555" v="85" actId="13244"/>
          <ac:spMkLst>
            <pc:docMk/>
            <pc:sldMk cId="563337052" sldId="340"/>
            <ac:spMk id="5" creationId="{00000000-0000-0000-0000-000000000000}"/>
          </ac:spMkLst>
        </pc:spChg>
      </pc:sldChg>
      <pc:sldChg chg="modSp">
        <pc:chgData name="Sarah Kinder" userId="4389e2c4-5a72-49e2-b725-3a97db670911" providerId="ADAL" clId="{43A479C0-6779-4FEC-A2F4-77734FFD29A6}" dt="2021-09-15T13:11:51.778" v="58" actId="20577"/>
        <pc:sldMkLst>
          <pc:docMk/>
          <pc:sldMk cId="2486082495" sldId="358"/>
        </pc:sldMkLst>
        <pc:spChg chg="mod">
          <ac:chgData name="Sarah Kinder" userId="4389e2c4-5a72-49e2-b725-3a97db670911" providerId="ADAL" clId="{43A479C0-6779-4FEC-A2F4-77734FFD29A6}" dt="2021-09-15T13:11:51.778" v="58" actId="20577"/>
          <ac:spMkLst>
            <pc:docMk/>
            <pc:sldMk cId="2486082495" sldId="358"/>
            <ac:spMk id="2" creationId="{6D2263C2-FA84-4845-92D8-0C082D04E77E}"/>
          </ac:spMkLst>
        </pc:spChg>
      </pc:sldChg>
      <pc:sldChg chg="modSp">
        <pc:chgData name="Sarah Kinder" userId="4389e2c4-5a72-49e2-b725-3a97db670911" providerId="ADAL" clId="{43A479C0-6779-4FEC-A2F4-77734FFD29A6}" dt="2021-09-15T13:11:57.911" v="62" actId="20577"/>
        <pc:sldMkLst>
          <pc:docMk/>
          <pc:sldMk cId="174530190" sldId="359"/>
        </pc:sldMkLst>
        <pc:spChg chg="mod">
          <ac:chgData name="Sarah Kinder" userId="4389e2c4-5a72-49e2-b725-3a97db670911" providerId="ADAL" clId="{43A479C0-6779-4FEC-A2F4-77734FFD29A6}" dt="2021-09-15T13:11:57.911" v="62" actId="20577"/>
          <ac:spMkLst>
            <pc:docMk/>
            <pc:sldMk cId="174530190" sldId="359"/>
            <ac:spMk id="2" creationId="{BC22AFEC-9E88-4808-97B2-941FC0B0192E}"/>
          </ac:spMkLst>
        </pc:spChg>
      </pc:sldChg>
      <pc:sldChg chg="modSp">
        <pc:chgData name="Sarah Kinder" userId="4389e2c4-5a72-49e2-b725-3a97db670911" providerId="ADAL" clId="{43A479C0-6779-4FEC-A2F4-77734FFD29A6}" dt="2021-09-15T13:12:02.867" v="66" actId="20577"/>
        <pc:sldMkLst>
          <pc:docMk/>
          <pc:sldMk cId="523753411" sldId="360"/>
        </pc:sldMkLst>
        <pc:spChg chg="mod">
          <ac:chgData name="Sarah Kinder" userId="4389e2c4-5a72-49e2-b725-3a97db670911" providerId="ADAL" clId="{43A479C0-6779-4FEC-A2F4-77734FFD29A6}" dt="2021-09-15T13:12:02.867" v="66" actId="20577"/>
          <ac:spMkLst>
            <pc:docMk/>
            <pc:sldMk cId="523753411" sldId="360"/>
            <ac:spMk id="2" creationId="{558266E0-F67C-4C66-B276-E734BEC0BCDE}"/>
          </ac:spMkLst>
        </pc:spChg>
      </pc:sldChg>
      <pc:sldChg chg="modSp">
        <pc:chgData name="Sarah Kinder" userId="4389e2c4-5a72-49e2-b725-3a97db670911" providerId="ADAL" clId="{43A479C0-6779-4FEC-A2F4-77734FFD29A6}" dt="2021-09-15T13:16:21.289" v="90" actId="962"/>
        <pc:sldMkLst>
          <pc:docMk/>
          <pc:sldMk cId="3428610730" sldId="361"/>
        </pc:sldMkLst>
        <pc:spChg chg="mod">
          <ac:chgData name="Sarah Kinder" userId="4389e2c4-5a72-49e2-b725-3a97db670911" providerId="ADAL" clId="{43A479C0-6779-4FEC-A2F4-77734FFD29A6}" dt="2021-09-15T13:16:19.577" v="89" actId="13244"/>
          <ac:spMkLst>
            <pc:docMk/>
            <pc:sldMk cId="3428610730" sldId="361"/>
            <ac:spMk id="3" creationId="{EFAE9B79-F378-4994-9AFF-2266E35EA291}"/>
          </ac:spMkLst>
        </pc:spChg>
        <pc:spChg chg="mod">
          <ac:chgData name="Sarah Kinder" userId="4389e2c4-5a72-49e2-b725-3a97db670911" providerId="ADAL" clId="{43A479C0-6779-4FEC-A2F4-77734FFD29A6}" dt="2021-09-15T13:16:21.289" v="90" actId="962"/>
          <ac:spMkLst>
            <pc:docMk/>
            <pc:sldMk cId="3428610730" sldId="361"/>
            <ac:spMk id="7" creationId="{7485B22A-5EC3-4FE4-982D-1BF68997A431}"/>
          </ac:spMkLst>
        </pc:spChg>
      </pc:sldChg>
      <pc:sldChg chg="modSp">
        <pc:chgData name="Sarah Kinder" userId="4389e2c4-5a72-49e2-b725-3a97db670911" providerId="ADAL" clId="{43A479C0-6779-4FEC-A2F4-77734FFD29A6}" dt="2021-09-15T13:14:33.816" v="82" actId="962"/>
        <pc:sldMkLst>
          <pc:docMk/>
          <pc:sldMk cId="2030615666" sldId="362"/>
        </pc:sldMkLst>
        <pc:spChg chg="mod">
          <ac:chgData name="Sarah Kinder" userId="4389e2c4-5a72-49e2-b725-3a97db670911" providerId="ADAL" clId="{43A479C0-6779-4FEC-A2F4-77734FFD29A6}" dt="2021-09-15T13:11:28.796" v="46" actId="20577"/>
          <ac:spMkLst>
            <pc:docMk/>
            <pc:sldMk cId="2030615666" sldId="362"/>
            <ac:spMk id="2" creationId="{19EB1CB6-85B5-4DF4-A842-E38294406F04}"/>
          </ac:spMkLst>
        </pc:spChg>
        <pc:spChg chg="mod">
          <ac:chgData name="Sarah Kinder" userId="4389e2c4-5a72-49e2-b725-3a97db670911" providerId="ADAL" clId="{43A479C0-6779-4FEC-A2F4-77734FFD29A6}" dt="2021-09-15T13:14:33.816" v="82" actId="962"/>
          <ac:spMkLst>
            <pc:docMk/>
            <pc:sldMk cId="2030615666" sldId="362"/>
            <ac:spMk id="6" creationId="{2E93016A-452C-4028-B77A-9DE667AC65F1}"/>
          </ac:spMkLst>
        </pc:spChg>
        <pc:picChg chg="mod">
          <ac:chgData name="Sarah Kinder" userId="4389e2c4-5a72-49e2-b725-3a97db670911" providerId="ADAL" clId="{43A479C0-6779-4FEC-A2F4-77734FFD29A6}" dt="2021-09-15T13:12:48.429" v="76" actId="962"/>
          <ac:picMkLst>
            <pc:docMk/>
            <pc:sldMk cId="2030615666" sldId="362"/>
            <ac:picMk id="5" creationId="{AB6FDC13-A512-424F-9CB6-AAC851FF19AE}"/>
          </ac:picMkLst>
        </pc:picChg>
      </pc:sldChg>
      <pc:sldChg chg="modSp">
        <pc:chgData name="Sarah Kinder" userId="4389e2c4-5a72-49e2-b725-3a97db670911" providerId="ADAL" clId="{43A479C0-6779-4FEC-A2F4-77734FFD29A6}" dt="2021-09-15T13:11:38.891" v="54" actId="20577"/>
        <pc:sldMkLst>
          <pc:docMk/>
          <pc:sldMk cId="467075764" sldId="364"/>
        </pc:sldMkLst>
        <pc:spChg chg="mod">
          <ac:chgData name="Sarah Kinder" userId="4389e2c4-5a72-49e2-b725-3a97db670911" providerId="ADAL" clId="{43A479C0-6779-4FEC-A2F4-77734FFD29A6}" dt="2021-09-15T13:11:38.891" v="54" actId="20577"/>
          <ac:spMkLst>
            <pc:docMk/>
            <pc:sldMk cId="467075764" sldId="364"/>
            <ac:spMk id="2" creationId="{350AF9B2-E2E8-4039-9E9C-2CCC4B23C09E}"/>
          </ac:spMkLst>
        </pc:spChg>
      </pc:sldChg>
      <pc:sldChg chg="modSp">
        <pc:chgData name="Sarah Kinder" userId="4389e2c4-5a72-49e2-b725-3a97db670911" providerId="ADAL" clId="{43A479C0-6779-4FEC-A2F4-77734FFD29A6}" dt="2021-09-15T13:12:15.501" v="74" actId="20577"/>
        <pc:sldMkLst>
          <pc:docMk/>
          <pc:sldMk cId="1202627573" sldId="366"/>
        </pc:sldMkLst>
        <pc:spChg chg="mod">
          <ac:chgData name="Sarah Kinder" userId="4389e2c4-5a72-49e2-b725-3a97db670911" providerId="ADAL" clId="{43A479C0-6779-4FEC-A2F4-77734FFD29A6}" dt="2021-09-15T13:12:15.501" v="74" actId="20577"/>
          <ac:spMkLst>
            <pc:docMk/>
            <pc:sldMk cId="1202627573" sldId="366"/>
            <ac:spMk id="2" creationId="{E6DAC852-1370-4F66-BBF1-23CA8D7AB117}"/>
          </ac:spMkLst>
        </pc:spChg>
      </pc:sldChg>
      <pc:sldChg chg="modSp">
        <pc:chgData name="Sarah Kinder" userId="4389e2c4-5a72-49e2-b725-3a97db670911" providerId="ADAL" clId="{43A479C0-6779-4FEC-A2F4-77734FFD29A6}" dt="2021-09-15T13:14:48.853" v="83" actId="13244"/>
        <pc:sldMkLst>
          <pc:docMk/>
          <pc:sldMk cId="228438997" sldId="370"/>
        </pc:sldMkLst>
        <pc:spChg chg="mod">
          <ac:chgData name="Sarah Kinder" userId="4389e2c4-5a72-49e2-b725-3a97db670911" providerId="ADAL" clId="{43A479C0-6779-4FEC-A2F4-77734FFD29A6}" dt="2021-09-15T13:14:48.853" v="83" actId="13244"/>
          <ac:spMkLst>
            <pc:docMk/>
            <pc:sldMk cId="228438997" sldId="370"/>
            <ac:spMk id="3" creationId="{00000000-0000-0000-0000-000000000000}"/>
          </ac:spMkLst>
        </pc:spChg>
      </pc:sldChg>
      <pc:sldChg chg="modSp">
        <pc:chgData name="Sarah Kinder" userId="4389e2c4-5a72-49e2-b725-3a97db670911" providerId="ADAL" clId="{43A479C0-6779-4FEC-A2F4-77734FFD29A6}" dt="2021-09-15T13:15:02.409" v="84" actId="13244"/>
        <pc:sldMkLst>
          <pc:docMk/>
          <pc:sldMk cId="1674880376" sldId="371"/>
        </pc:sldMkLst>
        <pc:spChg chg="mod">
          <ac:chgData name="Sarah Kinder" userId="4389e2c4-5a72-49e2-b725-3a97db670911" providerId="ADAL" clId="{43A479C0-6779-4FEC-A2F4-77734FFD29A6}" dt="2021-09-15T13:15:02.409" v="84" actId="13244"/>
          <ac:spMkLst>
            <pc:docMk/>
            <pc:sldMk cId="1674880376" sldId="371"/>
            <ac:spMk id="3" creationId="{00000000-0000-0000-0000-000000000000}"/>
          </ac:spMkLst>
        </pc:spChg>
      </pc:sldChg>
      <pc:sldChg chg="modSp mod">
        <pc:chgData name="Sarah Kinder" userId="4389e2c4-5a72-49e2-b725-3a97db670911" providerId="ADAL" clId="{43A479C0-6779-4FEC-A2F4-77734FFD29A6}" dt="2021-09-15T13:11:15.284" v="38" actId="33553"/>
        <pc:sldMkLst>
          <pc:docMk/>
          <pc:sldMk cId="3450585152" sldId="373"/>
        </pc:sldMkLst>
        <pc:spChg chg="mod">
          <ac:chgData name="Sarah Kinder" userId="4389e2c4-5a72-49e2-b725-3a97db670911" providerId="ADAL" clId="{43A479C0-6779-4FEC-A2F4-77734FFD29A6}" dt="2021-09-15T13:11:15.284" v="38" actId="33553"/>
          <ac:spMkLst>
            <pc:docMk/>
            <pc:sldMk cId="3450585152" sldId="373"/>
            <ac:spMk id="203" creationId="{00000000-0000-0000-0000-000000000000}"/>
          </ac:spMkLst>
        </pc:spChg>
      </pc:sldChg>
      <pc:sldChg chg="modSp mod">
        <pc:chgData name="Sarah Kinder" userId="4389e2c4-5a72-49e2-b725-3a97db670911" providerId="ADAL" clId="{43A479C0-6779-4FEC-A2F4-77734FFD29A6}" dt="2021-09-15T13:11:10.417" v="37" actId="33553"/>
        <pc:sldMkLst>
          <pc:docMk/>
          <pc:sldMk cId="3251124088" sldId="374"/>
        </pc:sldMkLst>
        <pc:spChg chg="mod">
          <ac:chgData name="Sarah Kinder" userId="4389e2c4-5a72-49e2-b725-3a97db670911" providerId="ADAL" clId="{43A479C0-6779-4FEC-A2F4-77734FFD29A6}" dt="2021-09-15T13:11:10.417" v="37" actId="33553"/>
          <ac:spMkLst>
            <pc:docMk/>
            <pc:sldMk cId="3251124088" sldId="374"/>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t>
            </a:r>
            <a:r>
              <a:rPr lang="en-US" sz="2400" baseline="0" dirty="0"/>
              <a:t> </a:t>
            </a:r>
            <a:r>
              <a:rPr lang="en-US" sz="2400" baseline="0" dirty="0">
                <a:solidFill>
                  <a:srgbClr val="7030A0"/>
                </a:solidFill>
              </a:rPr>
              <a:t>Educators</a:t>
            </a:r>
            <a:r>
              <a:rPr lang="en-US" sz="2400" baseline="0" dirty="0"/>
              <a:t> </a:t>
            </a:r>
            <a:r>
              <a:rPr lang="en-US" sz="2400" baseline="0" dirty="0">
                <a:solidFill>
                  <a:srgbClr val="7030A0"/>
                </a:solidFill>
              </a:rPr>
              <a:t>Covering Topic in Past 2 Years</a:t>
            </a:r>
            <a:endParaRPr lang="en-US" sz="2400" dirty="0">
              <a:solidFill>
                <a:srgbClr val="7030A0"/>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404462680"/>
        <c:axId val="404463072"/>
      </c:barChart>
      <c:catAx>
        <c:axId val="40446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463072"/>
        <c:crosses val="autoZero"/>
        <c:auto val="1"/>
        <c:lblAlgn val="ctr"/>
        <c:lblOffset val="100"/>
        <c:noMultiLvlLbl val="0"/>
      </c:catAx>
      <c:valAx>
        <c:axId val="40446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46268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en-US" sz="2600" b="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rPr>
              <a:t> EDUCATORS COVERING TOPICS IN PAST TWO YEARS</a:t>
            </a:r>
            <a:endParaRPr lang="en-US" sz="2600"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1158835641234500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555842157661326E-2"/>
          <c:y val="0.12138730374009127"/>
          <c:w val="0.9246395601411892"/>
          <c:h val="0.45106799635364719"/>
        </c:manualLayout>
      </c:layout>
      <c:barChart>
        <c:barDir val="col"/>
        <c:grouping val="clustered"/>
        <c:varyColors val="0"/>
        <c:ser>
          <c:idx val="0"/>
          <c:order val="0"/>
          <c:tx>
            <c:strRef>
              <c:f>'[^1 educators covering topics Q8 bar graph.xlsx]Sheet1'!$B$1</c:f>
              <c:strCache>
                <c:ptCount val="1"/>
                <c:pt idx="0">
                  <c:v>Percent</c:v>
                </c:pt>
              </c:strCache>
            </c:strRef>
          </c:tx>
          <c:spPr>
            <a:solidFill>
              <a:schemeClr val="accent1"/>
            </a:solidFill>
            <a:ln>
              <a:noFill/>
            </a:ln>
            <a:effectLst/>
          </c:spPr>
          <c:invertIfNegative val="0"/>
          <c:cat>
            <c:strRef>
              <c:f>'[^1 educators covering topics Q8 bar graph.xlsx]Sheet1'!$A$2:$A$28</c:f>
              <c:strCache>
                <c:ptCount val="27"/>
                <c:pt idx="0">
                  <c:v>Food Safety</c:v>
                </c:pt>
                <c:pt idx="1">
                  <c:v>Healthy Eating</c:v>
                </c:pt>
                <c:pt idx="2">
                  <c:v>Diabetes</c:v>
                </c:pt>
                <c:pt idx="3">
                  <c:v>CVD</c:v>
                </c:pt>
                <c:pt idx="4">
                  <c:v>MyPlate</c:v>
                </c:pt>
                <c:pt idx="5">
                  <c:v>Label Reading</c:v>
                </c:pt>
                <c:pt idx="6">
                  <c:v>PA</c:v>
                </c:pt>
                <c:pt idx="7">
                  <c:v>Hydration</c:v>
                </c:pt>
                <c:pt idx="8">
                  <c:v>HTN</c:v>
                </c:pt>
                <c:pt idx="9">
                  <c:v>Na&amp;K</c:v>
                </c:pt>
                <c:pt idx="10">
                  <c:v>Eating on Budget</c:v>
                </c:pt>
                <c:pt idx="11">
                  <c:v>Fat</c:v>
                </c:pt>
                <c:pt idx="12">
                  <c:v>CHO</c:v>
                </c:pt>
                <c:pt idx="13">
                  <c:v>Meal Planning</c:v>
                </c:pt>
                <c:pt idx="14">
                  <c:v>Healthy Snacking</c:v>
                </c:pt>
                <c:pt idx="15">
                  <c:v>Fiber</c:v>
                </c:pt>
                <c:pt idx="16">
                  <c:v>Cooking for 1 or 2</c:v>
                </c:pt>
                <c:pt idx="17">
                  <c:v>Ca&amp;D</c:v>
                </c:pt>
                <c:pt idx="18">
                  <c:v>Osteoporosis</c:v>
                </c:pt>
                <c:pt idx="19">
                  <c:v>Protein</c:v>
                </c:pt>
                <c:pt idx="20">
                  <c:v>Wt</c:v>
                </c:pt>
                <c:pt idx="21">
                  <c:v>Eating Alone</c:v>
                </c:pt>
                <c:pt idx="22">
                  <c:v>Malnutrition</c:v>
                </c:pt>
                <c:pt idx="23">
                  <c:v>Supplements</c:v>
                </c:pt>
                <c:pt idx="24">
                  <c:v>Drug/Nutrient Interactions</c:v>
                </c:pt>
                <c:pt idx="25">
                  <c:v>Age Related Appetite Loss</c:v>
                </c:pt>
                <c:pt idx="26">
                  <c:v>Sustainability</c:v>
                </c:pt>
              </c:strCache>
            </c:strRef>
          </c:cat>
          <c:val>
            <c:numRef>
              <c:f>'[^1 educators covering topics Q8 bar graph.xlsx]Sheet1'!$B$2:$B$28</c:f>
              <c:numCache>
                <c:formatCode>General</c:formatCode>
                <c:ptCount val="27"/>
                <c:pt idx="0">
                  <c:v>62</c:v>
                </c:pt>
                <c:pt idx="1">
                  <c:v>57</c:v>
                </c:pt>
                <c:pt idx="2">
                  <c:v>56</c:v>
                </c:pt>
                <c:pt idx="3">
                  <c:v>49</c:v>
                </c:pt>
                <c:pt idx="4">
                  <c:v>49</c:v>
                </c:pt>
                <c:pt idx="5">
                  <c:v>46</c:v>
                </c:pt>
                <c:pt idx="6">
                  <c:v>44</c:v>
                </c:pt>
                <c:pt idx="7">
                  <c:v>42</c:v>
                </c:pt>
                <c:pt idx="8">
                  <c:v>41</c:v>
                </c:pt>
                <c:pt idx="9">
                  <c:v>38</c:v>
                </c:pt>
                <c:pt idx="10">
                  <c:v>38</c:v>
                </c:pt>
                <c:pt idx="11">
                  <c:v>36</c:v>
                </c:pt>
                <c:pt idx="12">
                  <c:v>36</c:v>
                </c:pt>
                <c:pt idx="13">
                  <c:v>36</c:v>
                </c:pt>
                <c:pt idx="14">
                  <c:v>35</c:v>
                </c:pt>
                <c:pt idx="15">
                  <c:v>34</c:v>
                </c:pt>
                <c:pt idx="16">
                  <c:v>34</c:v>
                </c:pt>
                <c:pt idx="17">
                  <c:v>33</c:v>
                </c:pt>
                <c:pt idx="18">
                  <c:v>31</c:v>
                </c:pt>
                <c:pt idx="19">
                  <c:v>31</c:v>
                </c:pt>
                <c:pt idx="20">
                  <c:v>28</c:v>
                </c:pt>
                <c:pt idx="21">
                  <c:v>23</c:v>
                </c:pt>
                <c:pt idx="22">
                  <c:v>22</c:v>
                </c:pt>
                <c:pt idx="23">
                  <c:v>21</c:v>
                </c:pt>
                <c:pt idx="24">
                  <c:v>21</c:v>
                </c:pt>
                <c:pt idx="25">
                  <c:v>17</c:v>
                </c:pt>
                <c:pt idx="26">
                  <c:v>5</c:v>
                </c:pt>
              </c:numCache>
            </c:numRef>
          </c:val>
          <c:extLst>
            <c:ext xmlns:c16="http://schemas.microsoft.com/office/drawing/2014/chart" uri="{C3380CC4-5D6E-409C-BE32-E72D297353CC}">
              <c16:uniqueId val="{00000000-354A-4740-95AD-D6ED43C6A7D3}"/>
            </c:ext>
          </c:extLst>
        </c:ser>
        <c:dLbls>
          <c:showLegendKey val="0"/>
          <c:showVal val="0"/>
          <c:showCatName val="0"/>
          <c:showSerName val="0"/>
          <c:showPercent val="0"/>
          <c:showBubbleSize val="0"/>
        </c:dLbls>
        <c:gapWidth val="219"/>
        <c:overlap val="-27"/>
        <c:axId val="404463856"/>
        <c:axId val="404464248"/>
      </c:barChart>
      <c:catAx>
        <c:axId val="40446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464248"/>
        <c:crosses val="autoZero"/>
        <c:auto val="1"/>
        <c:lblAlgn val="ctr"/>
        <c:lblOffset val="100"/>
        <c:noMultiLvlLbl val="0"/>
      </c:catAx>
      <c:valAx>
        <c:axId val="404464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46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METHODS</a:t>
            </a:r>
            <a:r>
              <a:rPr lang="en-US" sz="2600" b="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rPr>
              <a:t> OF DELIVERY</a:t>
            </a:r>
            <a:endParaRPr lang="en-US" sz="2600"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Percent</c:v>
                </c:pt>
              </c:strCache>
            </c:strRef>
          </c:tx>
          <c:spPr>
            <a:solidFill>
              <a:schemeClr val="accent1"/>
            </a:solidFill>
            <a:ln>
              <a:noFill/>
            </a:ln>
            <a:effectLst/>
            <a:sp3d/>
          </c:spPr>
          <c:invertIfNegative val="0"/>
          <c:cat>
            <c:strRef>
              <c:f>Sheet1!$A$2:$A$11</c:f>
              <c:strCache>
                <c:ptCount val="10"/>
                <c:pt idx="0">
                  <c:v>Handout</c:v>
                </c:pt>
                <c:pt idx="1">
                  <c:v>Discussion</c:v>
                </c:pt>
                <c:pt idx="2">
                  <c:v>Lecture </c:v>
                </c:pt>
                <c:pt idx="3">
                  <c:v>Visual Display</c:v>
                </c:pt>
                <c:pt idx="4">
                  <c:v>Hands on Activities</c:v>
                </c:pt>
                <c:pt idx="5">
                  <c:v>Game</c:v>
                </c:pt>
                <c:pt idx="6">
                  <c:v>PowerPoint</c:v>
                </c:pt>
                <c:pt idx="7">
                  <c:v>Phone Education</c:v>
                </c:pt>
                <c:pt idx="8">
                  <c:v>Video</c:v>
                </c:pt>
                <c:pt idx="9">
                  <c:v>Telehealth</c:v>
                </c:pt>
              </c:strCache>
            </c:strRef>
          </c:cat>
          <c:val>
            <c:numRef>
              <c:f>Sheet1!$B$2:$B$11</c:f>
              <c:numCache>
                <c:formatCode>General</c:formatCode>
                <c:ptCount val="10"/>
                <c:pt idx="0">
                  <c:v>71</c:v>
                </c:pt>
                <c:pt idx="1">
                  <c:v>46</c:v>
                </c:pt>
                <c:pt idx="2">
                  <c:v>38</c:v>
                </c:pt>
                <c:pt idx="3">
                  <c:v>30</c:v>
                </c:pt>
                <c:pt idx="4">
                  <c:v>30</c:v>
                </c:pt>
                <c:pt idx="5">
                  <c:v>23</c:v>
                </c:pt>
                <c:pt idx="6">
                  <c:v>14</c:v>
                </c:pt>
                <c:pt idx="7">
                  <c:v>8</c:v>
                </c:pt>
                <c:pt idx="8">
                  <c:v>6</c:v>
                </c:pt>
                <c:pt idx="9">
                  <c:v>1</c:v>
                </c:pt>
              </c:numCache>
            </c:numRef>
          </c:val>
          <c:extLst>
            <c:ext xmlns:c16="http://schemas.microsoft.com/office/drawing/2014/chart" uri="{C3380CC4-5D6E-409C-BE32-E72D297353CC}">
              <c16:uniqueId val="{00000000-6A8E-4993-8CA2-7C49D4A47AD0}"/>
            </c:ext>
          </c:extLst>
        </c:ser>
        <c:dLbls>
          <c:showLegendKey val="0"/>
          <c:showVal val="0"/>
          <c:showCatName val="0"/>
          <c:showSerName val="0"/>
          <c:showPercent val="0"/>
          <c:showBubbleSize val="0"/>
        </c:dLbls>
        <c:gapWidth val="150"/>
        <c:shape val="box"/>
        <c:axId val="360807544"/>
        <c:axId val="360807936"/>
        <c:axId val="0"/>
      </c:bar3DChart>
      <c:catAx>
        <c:axId val="360807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0807936"/>
        <c:crosses val="autoZero"/>
        <c:auto val="1"/>
        <c:lblAlgn val="ctr"/>
        <c:lblOffset val="100"/>
        <c:noMultiLvlLbl val="0"/>
      </c:catAx>
      <c:valAx>
        <c:axId val="36080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0807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162" name="Shape 162"/>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300007463"/>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surveyed a total of 341 nutrition educators in congregate and home delivered meal sites</a:t>
            </a:r>
          </a:p>
          <a:p>
            <a:r>
              <a:rPr lang="en-US" dirty="0"/>
              <a:t>Explain the breakdown of dietetic vs. non-dietetic professionals</a:t>
            </a:r>
          </a:p>
        </p:txBody>
      </p:sp>
      <p:sp>
        <p:nvSpPr>
          <p:cNvPr id="4" name="Slide Number Placeholder 3"/>
          <p:cNvSpPr>
            <a:spLocks noGrp="1"/>
          </p:cNvSpPr>
          <p:nvPr>
            <p:ph type="sldNum" sz="quarter" idx="10"/>
          </p:nvPr>
        </p:nvSpPr>
        <p:spPr/>
        <p:txBody>
          <a:bodyPr lIns="93177" tIns="46589" rIns="93177" bIns="46589"/>
          <a:lstStyle/>
          <a:p>
            <a:fld id="{EC4CDCDB-1FB2-4D5F-BDBA-64E0A534FF31}" type="slidenum">
              <a:rPr lang="en-US" smtClean="0"/>
              <a:t>7</a:t>
            </a:fld>
            <a:endParaRPr lang="en-US" dirty="0"/>
          </a:p>
        </p:txBody>
      </p:sp>
    </p:spTree>
    <p:extLst>
      <p:ext uri="{BB962C8B-B14F-4D97-AF65-F5344CB8AC3E}">
        <p14:creationId xmlns:p14="http://schemas.microsoft.com/office/powerpoint/2010/main" val="272250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participants were between might or might not and probably yes to needing more resources to provide nutrition education</a:t>
            </a:r>
          </a:p>
          <a:p>
            <a:r>
              <a:rPr lang="en-US" dirty="0"/>
              <a:t>- This was higher for non-diet than diet prof – non-diet prof want more resources </a:t>
            </a:r>
          </a:p>
        </p:txBody>
      </p:sp>
    </p:spTree>
    <p:extLst>
      <p:ext uri="{BB962C8B-B14F-4D97-AF65-F5344CB8AC3E}">
        <p14:creationId xmlns:p14="http://schemas.microsoft.com/office/powerpoint/2010/main" val="161500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ways this has been revised .</a:t>
            </a:r>
          </a:p>
        </p:txBody>
      </p:sp>
    </p:spTree>
    <p:extLst>
      <p:ext uri="{BB962C8B-B14F-4D97-AF65-F5344CB8AC3E}">
        <p14:creationId xmlns:p14="http://schemas.microsoft.com/office/powerpoint/2010/main" val="68479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state that most evidence-based materials are FREE</a:t>
            </a:r>
          </a:p>
        </p:txBody>
      </p:sp>
    </p:spTree>
    <p:extLst>
      <p:ext uri="{BB962C8B-B14F-4D97-AF65-F5344CB8AC3E}">
        <p14:creationId xmlns:p14="http://schemas.microsoft.com/office/powerpoint/2010/main" val="106842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explain more</a:t>
            </a:r>
          </a:p>
        </p:txBody>
      </p:sp>
    </p:spTree>
    <p:extLst>
      <p:ext uri="{BB962C8B-B14F-4D97-AF65-F5344CB8AC3E}">
        <p14:creationId xmlns:p14="http://schemas.microsoft.com/office/powerpoint/2010/main" val="330770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explain more</a:t>
            </a:r>
          </a:p>
        </p:txBody>
      </p:sp>
    </p:spTree>
    <p:extLst>
      <p:ext uri="{BB962C8B-B14F-4D97-AF65-F5344CB8AC3E}">
        <p14:creationId xmlns:p14="http://schemas.microsoft.com/office/powerpoint/2010/main" val="254237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explain more</a:t>
            </a:r>
          </a:p>
        </p:txBody>
      </p:sp>
    </p:spTree>
    <p:extLst>
      <p:ext uri="{BB962C8B-B14F-4D97-AF65-F5344CB8AC3E}">
        <p14:creationId xmlns:p14="http://schemas.microsoft.com/office/powerpoint/2010/main" val="1655094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explain more</a:t>
            </a:r>
          </a:p>
        </p:txBody>
      </p:sp>
    </p:spTree>
    <p:extLst>
      <p:ext uri="{BB962C8B-B14F-4D97-AF65-F5344CB8AC3E}">
        <p14:creationId xmlns:p14="http://schemas.microsoft.com/office/powerpoint/2010/main" val="69744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50% of total survey participants indicated that one factor that could facilitate their nutrition education efforts is higher availability of education materials. A central repository of nutr ed materials is helpful since many of these programs and resources, even at the local county and state level, appear to be underutilized ; might also help save time </a:t>
            </a:r>
          </a:p>
          <a:p>
            <a:r>
              <a:rPr lang="en-US" dirty="0"/>
              <a:t>Title III D program has a document with a table that lists various health promotion and disease prevention evidence –based programs, along with information on websites, program descriptions and goals, target audiences, costs, training requirements and who should deliver the program. No such list or table exists for the title III-C nutr programs to help educators find and utilize high- quality education materials and programs </a:t>
            </a:r>
          </a:p>
        </p:txBody>
      </p:sp>
    </p:spTree>
    <p:extLst>
      <p:ext uri="{BB962C8B-B14F-4D97-AF65-F5344CB8AC3E}">
        <p14:creationId xmlns:p14="http://schemas.microsoft.com/office/powerpoint/2010/main" val="302645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dietetics prof were compared to non-diet prof, diet prof scored sig higher on each individ component and higher on overall score, indicating they are conducting more TBBF nutrition education</a:t>
            </a:r>
          </a:p>
        </p:txBody>
      </p:sp>
    </p:spTree>
    <p:extLst>
      <p:ext uri="{BB962C8B-B14F-4D97-AF65-F5344CB8AC3E}">
        <p14:creationId xmlns:p14="http://schemas.microsoft.com/office/powerpoint/2010/main" val="50850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an implications slide? if so, please make this more clear. To whom are the implications directed - program managers? practitioners? ACL? Please specify.</a:t>
            </a:r>
          </a:p>
          <a:p>
            <a:endParaRPr lang="en-US" dirty="0"/>
          </a:p>
          <a:p>
            <a:r>
              <a:rPr lang="en-US" dirty="0"/>
              <a:t>More training for all educators by qualified practitioners/higher level RDs on TBBF nutrition education</a:t>
            </a:r>
          </a:p>
          <a:p>
            <a:r>
              <a:rPr lang="en-US" dirty="0"/>
              <a:t>ACL could maybe develop a training manual to educate program managers and practitioners on what TBBF nutrition education is and how to incorporate it into lessons- along with resources.</a:t>
            </a:r>
          </a:p>
          <a:p>
            <a:endParaRPr lang="en-US" dirty="0"/>
          </a:p>
        </p:txBody>
      </p:sp>
    </p:spTree>
    <p:extLst>
      <p:ext uri="{BB962C8B-B14F-4D97-AF65-F5344CB8AC3E}">
        <p14:creationId xmlns:p14="http://schemas.microsoft.com/office/powerpoint/2010/main" val="186679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itchFamily="2" charset="2"/>
              </a:rPr>
              <a:t>?</a:t>
            </a:r>
          </a:p>
        </p:txBody>
      </p:sp>
      <p:sp>
        <p:nvSpPr>
          <p:cNvPr id="4" name="Slide Number Placeholder 3"/>
          <p:cNvSpPr>
            <a:spLocks noGrp="1"/>
          </p:cNvSpPr>
          <p:nvPr>
            <p:ph type="sldNum" sz="quarter" idx="10"/>
          </p:nvPr>
        </p:nvSpPr>
        <p:spPr/>
        <p:txBody>
          <a:bodyPr lIns="93177" tIns="46589" rIns="93177" bIns="46589"/>
          <a:lstStyle/>
          <a:p>
            <a:fld id="{EC4CDCDB-1FB2-4D5F-BDBA-64E0A534FF31}" type="slidenum">
              <a:rPr lang="en-US" smtClean="0"/>
              <a:t>9</a:t>
            </a:fld>
            <a:endParaRPr lang="en-US" dirty="0"/>
          </a:p>
        </p:txBody>
      </p:sp>
    </p:spTree>
    <p:extLst>
      <p:ext uri="{BB962C8B-B14F-4D97-AF65-F5344CB8AC3E}">
        <p14:creationId xmlns:p14="http://schemas.microsoft.com/office/powerpoint/2010/main" val="3463482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3664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966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310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topics covered</a:t>
            </a:r>
          </a:p>
        </p:txBody>
      </p:sp>
      <p:sp>
        <p:nvSpPr>
          <p:cNvPr id="4" name="Slide Number Placeholder 3"/>
          <p:cNvSpPr>
            <a:spLocks noGrp="1"/>
          </p:cNvSpPr>
          <p:nvPr>
            <p:ph type="sldNum" sz="quarter" idx="10"/>
          </p:nvPr>
        </p:nvSpPr>
        <p:spPr/>
        <p:txBody>
          <a:bodyPr lIns="93177" tIns="46589" rIns="93177" bIns="46589"/>
          <a:lstStyle/>
          <a:p>
            <a:fld id="{EC4CDCDB-1FB2-4D5F-BDBA-64E0A534FF31}" type="slidenum">
              <a:rPr lang="en-US" smtClean="0"/>
              <a:t>10</a:t>
            </a:fld>
            <a:endParaRPr lang="en-US" dirty="0"/>
          </a:p>
        </p:txBody>
      </p:sp>
    </p:spTree>
    <p:extLst>
      <p:ext uri="{BB962C8B-B14F-4D97-AF65-F5344CB8AC3E}">
        <p14:creationId xmlns:p14="http://schemas.microsoft.com/office/powerpoint/2010/main" val="4480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mn-lt"/>
                <a:ea typeface="+mn-ea"/>
                <a:cs typeface="+mn-cs"/>
                <a:sym typeface="Calibri"/>
              </a:rPr>
              <a:t>Integrating educator expertise (skills obtained through practice and experience) with the best available external evidence from systematic research about nutrition education outcomes.</a:t>
            </a:r>
            <a:endParaRPr lang="en-US" dirty="0"/>
          </a:p>
        </p:txBody>
      </p:sp>
    </p:spTree>
    <p:extLst>
      <p:ext uri="{BB962C8B-B14F-4D97-AF65-F5344CB8AC3E}">
        <p14:creationId xmlns:p14="http://schemas.microsoft.com/office/powerpoint/2010/main" val="164806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focusing on behavior change is important</a:t>
            </a:r>
          </a:p>
          <a:p>
            <a:r>
              <a:rPr lang="en-US" dirty="0"/>
              <a:t>When broken down, 35% of dietetics professionals and 24%  of non-dietetic health professionals focus on specific behavior changes </a:t>
            </a:r>
          </a:p>
          <a:p>
            <a:r>
              <a:rPr lang="en-US" dirty="0"/>
              <a:t>Nutr risk assessment- 31.7% dietetic prof and 34.1% non- dietetic prof</a:t>
            </a:r>
          </a:p>
          <a:p>
            <a:r>
              <a:rPr lang="en-US" dirty="0"/>
              <a:t>Interest- 92.5% dietetic and 74.4% non-dietetic</a:t>
            </a:r>
          </a:p>
          <a:p>
            <a:r>
              <a:rPr lang="en-US" dirty="0"/>
              <a:t>Targeted meaning specific topics for older adults- 81.7% dietetic and 65.9% non dietetic</a:t>
            </a:r>
          </a:p>
        </p:txBody>
      </p:sp>
    </p:spTree>
    <p:extLst>
      <p:ext uri="{BB962C8B-B14F-4D97-AF65-F5344CB8AC3E}">
        <p14:creationId xmlns:p14="http://schemas.microsoft.com/office/powerpoint/2010/main" val="220903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Activities- 43.3% diet, 40.3% non-diet</a:t>
            </a:r>
          </a:p>
          <a:p>
            <a:r>
              <a:rPr lang="en-US" dirty="0"/>
              <a:t>Easy 65.8% diet,47.3% non-diet</a:t>
            </a:r>
          </a:p>
          <a:p>
            <a:r>
              <a:rPr lang="en-US" dirty="0"/>
              <a:t>Time – 43.4% diet, 26.4% non-diet</a:t>
            </a:r>
          </a:p>
          <a:p>
            <a:r>
              <a:rPr lang="en-US" dirty="0"/>
              <a:t>providesMaterials 36.7% diet 41.1% non-diet</a:t>
            </a:r>
          </a:p>
          <a:p>
            <a:r>
              <a:rPr lang="en-US" dirty="0"/>
              <a:t>Familiar 16.7% diet, 12.4% non-diet</a:t>
            </a:r>
          </a:p>
          <a:p>
            <a:r>
              <a:rPr lang="en-US" dirty="0"/>
              <a:t>Organization 3.3% diet 12.4 non-diet</a:t>
            </a:r>
          </a:p>
          <a:p>
            <a:r>
              <a:rPr lang="en-US" dirty="0"/>
              <a:t>Simple messages 72.5% diet 55% non-diet</a:t>
            </a:r>
          </a:p>
          <a:p>
            <a:r>
              <a:rPr lang="en-US" dirty="0"/>
              <a:t>Practical 72.5% diet 55% non-diet</a:t>
            </a:r>
          </a:p>
          <a:p>
            <a:r>
              <a:rPr lang="en-US" dirty="0"/>
              <a:t>Cost 28.3% diet 295% non diet</a:t>
            </a:r>
          </a:p>
        </p:txBody>
      </p:sp>
    </p:spTree>
    <p:extLst>
      <p:ext uri="{BB962C8B-B14F-4D97-AF65-F5344CB8AC3E}">
        <p14:creationId xmlns:p14="http://schemas.microsoft.com/office/powerpoint/2010/main" val="192420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EC4CDCDB-1FB2-4D5F-BDBA-64E0A534FF31}" type="slidenum">
              <a:rPr lang="en-US" smtClean="0"/>
              <a:t>14</a:t>
            </a:fld>
            <a:endParaRPr lang="en-US" dirty="0"/>
          </a:p>
        </p:txBody>
      </p:sp>
    </p:spTree>
    <p:extLst>
      <p:ext uri="{BB962C8B-B14F-4D97-AF65-F5344CB8AC3E}">
        <p14:creationId xmlns:p14="http://schemas.microsoft.com/office/powerpoint/2010/main" val="316799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in the survey rated each of these materials on a scale that ranged from do not use to use extensively</a:t>
            </a:r>
          </a:p>
          <a:p>
            <a:r>
              <a:rPr lang="en-US" dirty="0"/>
              <a:t>Materials used the least were Chef Charles/ Fresh conversations and Eat Better &amp; Move more ; </a:t>
            </a:r>
          </a:p>
          <a:p>
            <a:r>
              <a:rPr lang="en-US" dirty="0"/>
              <a:t>The materials used the most were MyPlate materials which participants reported they use components of MyPlate for education</a:t>
            </a:r>
          </a:p>
          <a:p>
            <a:r>
              <a:rPr lang="en-US" dirty="0"/>
              <a:t>All other materials were rated as familiar with but do not use</a:t>
            </a:r>
          </a:p>
          <a:p>
            <a:r>
              <a:rPr lang="en-US" dirty="0"/>
              <a:t>Many of these items are theory-based and behaviorally focused as well as evidence based </a:t>
            </a:r>
          </a:p>
        </p:txBody>
      </p:sp>
    </p:spTree>
    <p:extLst>
      <p:ext uri="{BB962C8B-B14F-4D97-AF65-F5344CB8AC3E}">
        <p14:creationId xmlns:p14="http://schemas.microsoft.com/office/powerpoint/2010/main" val="336909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 so participants indicated they were somewhat satisfied with nutrition education materials available. This is similar for dietetics prof and non-dietetic prof with diet prof being slightly more satisfied (perhaps because they are more aware of the materials available)</a:t>
            </a:r>
          </a:p>
        </p:txBody>
      </p:sp>
    </p:spTree>
    <p:extLst>
      <p:ext uri="{BB962C8B-B14F-4D97-AF65-F5344CB8AC3E}">
        <p14:creationId xmlns:p14="http://schemas.microsoft.com/office/powerpoint/2010/main" val="2000041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4" name="Rectangle"/>
          <p:cNvSpPr/>
          <p:nvPr/>
        </p:nvSpPr>
        <p:spPr>
          <a:xfrm>
            <a:off x="-1" y="0"/>
            <a:ext cx="9144001" cy="6858001"/>
          </a:xfrm>
          <a:prstGeom prst="rect">
            <a:avLst/>
          </a:prstGeom>
          <a:solidFill>
            <a:srgbClr val="24346A"/>
          </a:solidFill>
          <a:ln w="12700">
            <a:miter lim="400000"/>
          </a:ln>
        </p:spPr>
        <p:txBody>
          <a:bodyPr lIns="45719" rIns="45719" anchor="ctr"/>
          <a:lstStyle/>
          <a:p>
            <a:endParaRPr dirty="0"/>
          </a:p>
        </p:txBody>
      </p:sp>
      <p:sp>
        <p:nvSpPr>
          <p:cNvPr id="15" name="Title Text"/>
          <p:cNvSpPr txBox="1">
            <a:spLocks noGrp="1"/>
          </p:cNvSpPr>
          <p:nvPr>
            <p:ph type="title"/>
          </p:nvPr>
        </p:nvSpPr>
        <p:spPr>
          <a:xfrm>
            <a:off x="457822" y="3878333"/>
            <a:ext cx="8229824" cy="930730"/>
          </a:xfrm>
          <a:prstGeom prst="rect">
            <a:avLst/>
          </a:prstGeom>
        </p:spPr>
        <p:txBody>
          <a:bodyPr anchor="t"/>
          <a:lstStyle>
            <a:lvl1pPr algn="ctr">
              <a:defRPr sz="3200">
                <a:solidFill>
                  <a:srgbClr val="BBCE54"/>
                </a:solidFill>
              </a:defRPr>
            </a:lvl1pPr>
          </a:lstStyle>
          <a:p>
            <a:r>
              <a:rPr dirty="0"/>
              <a:t>Title Text</a:t>
            </a:r>
          </a:p>
        </p:txBody>
      </p:sp>
      <p:sp>
        <p:nvSpPr>
          <p:cNvPr id="16" name="Body Level One…"/>
          <p:cNvSpPr txBox="1">
            <a:spLocks noGrp="1"/>
          </p:cNvSpPr>
          <p:nvPr>
            <p:ph type="body" sz="quarter" idx="1"/>
          </p:nvPr>
        </p:nvSpPr>
        <p:spPr>
          <a:xfrm>
            <a:off x="457823" y="5543848"/>
            <a:ext cx="8229601" cy="1152374"/>
          </a:xfrm>
          <a:prstGeom prst="rect">
            <a:avLst/>
          </a:prstGeom>
        </p:spPr>
        <p:txBody>
          <a:bodyPr/>
          <a:lstStyle>
            <a:lvl1pPr marL="0" indent="0" algn="ctr">
              <a:buSzTx/>
              <a:buFontTx/>
              <a:buNone/>
              <a:defRPr>
                <a:solidFill>
                  <a:srgbClr val="BBCE54"/>
                </a:solidFill>
              </a:defRPr>
            </a:lvl1pPr>
            <a:lvl2pPr algn="ctr">
              <a:buFontTx/>
              <a:defRPr>
                <a:solidFill>
                  <a:srgbClr val="BBCE54"/>
                </a:solidFill>
              </a:defRPr>
            </a:lvl2pPr>
            <a:lvl3pPr algn="ctr">
              <a:buFontTx/>
              <a:defRPr>
                <a:solidFill>
                  <a:srgbClr val="BBCE54"/>
                </a:solidFill>
              </a:defRPr>
            </a:lvl3pPr>
            <a:lvl4pPr algn="ctr">
              <a:buFontTx/>
              <a:defRPr>
                <a:solidFill>
                  <a:srgbClr val="BBCE54"/>
                </a:solidFill>
              </a:defRPr>
            </a:lvl4pPr>
            <a:lvl5pPr algn="ctr">
              <a:buFontTx/>
              <a:defRPr>
                <a:solidFill>
                  <a:srgbClr val="BBCE54"/>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7" name="Text Placeholder 2"/>
          <p:cNvSpPr>
            <a:spLocks noGrp="1"/>
          </p:cNvSpPr>
          <p:nvPr>
            <p:ph type="body" sz="quarter" idx="13"/>
          </p:nvPr>
        </p:nvSpPr>
        <p:spPr>
          <a:xfrm>
            <a:off x="457823" y="4808382"/>
            <a:ext cx="8229601" cy="73501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SzTx/>
              <a:buFontTx/>
              <a:buNone/>
              <a:defRPr cap="all">
                <a:solidFill>
                  <a:schemeClr val="accent1"/>
                </a:solidFill>
                <a:latin typeface="Bryant Bold"/>
                <a:ea typeface="Bryant Bold"/>
                <a:cs typeface="Bryant Bold"/>
                <a:sym typeface="Bryant Bold"/>
              </a:defRPr>
            </a:pPr>
            <a:endParaRPr dirty="0"/>
          </a:p>
        </p:txBody>
      </p:sp>
      <p:pic>
        <p:nvPicPr>
          <p:cNvPr id="18" name="nrcna-logo.png" descr="nrcna-logo.png"/>
          <p:cNvPicPr>
            <a:picLocks noChangeAspect="1"/>
          </p:cNvPicPr>
          <p:nvPr/>
        </p:nvPicPr>
        <p:blipFill>
          <a:blip r:embed="rId3"/>
          <a:stretch>
            <a:fillRect/>
          </a:stretch>
        </p:blipFill>
        <p:spPr>
          <a:xfrm>
            <a:off x="2839711" y="1850597"/>
            <a:ext cx="3464578" cy="1385831"/>
          </a:xfrm>
          <a:prstGeom prst="rect">
            <a:avLst/>
          </a:prstGeom>
          <a:ln w="12700">
            <a:miter lim="400000"/>
          </a:ln>
        </p:spPr>
      </p:pic>
    </p:spTree>
    <p:custDataLst>
      <p:tags r:id="rId1"/>
    </p:custData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w/o Subhead">
    <p:spTree>
      <p:nvGrpSpPr>
        <p:cNvPr id="1" name=""/>
        <p:cNvGrpSpPr/>
        <p:nvPr/>
      </p:nvGrpSpPr>
      <p:grpSpPr>
        <a:xfrm>
          <a:off x="0" y="0"/>
          <a:ext cx="0" cy="0"/>
          <a:chOff x="0" y="0"/>
          <a:chExt cx="0" cy="0"/>
        </a:xfrm>
      </p:grpSpPr>
      <p:sp>
        <p:nvSpPr>
          <p:cNvPr id="36" name="Title Text"/>
          <p:cNvSpPr txBox="1">
            <a:spLocks noGrp="1"/>
          </p:cNvSpPr>
          <p:nvPr>
            <p:ph type="title"/>
          </p:nvPr>
        </p:nvSpPr>
        <p:spPr>
          <a:prstGeom prst="rect">
            <a:avLst/>
          </a:prstGeom>
        </p:spPr>
        <p:txBody>
          <a:bodyPr/>
          <a:lstStyle/>
          <a:p>
            <a:r>
              <a:t>Title Text</a:t>
            </a:r>
          </a:p>
        </p:txBody>
      </p:sp>
      <p:sp>
        <p:nvSpPr>
          <p:cNvPr id="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ustDataLst>
      <p:tags r:id="rId1"/>
    </p:custData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vider">
    <p:spTree>
      <p:nvGrpSpPr>
        <p:cNvPr id="1" name=""/>
        <p:cNvGrpSpPr/>
        <p:nvPr/>
      </p:nvGrpSpPr>
      <p:grpSpPr>
        <a:xfrm>
          <a:off x="0" y="0"/>
          <a:ext cx="0" cy="0"/>
          <a:chOff x="0" y="0"/>
          <a:chExt cx="0" cy="0"/>
        </a:xfrm>
      </p:grpSpPr>
      <p:sp>
        <p:nvSpPr>
          <p:cNvPr id="45" name="Rectangle"/>
          <p:cNvSpPr/>
          <p:nvPr/>
        </p:nvSpPr>
        <p:spPr>
          <a:xfrm>
            <a:off x="-1" y="0"/>
            <a:ext cx="9144001" cy="6858001"/>
          </a:xfrm>
          <a:prstGeom prst="rect">
            <a:avLst/>
          </a:prstGeom>
          <a:solidFill>
            <a:srgbClr val="24346A"/>
          </a:solidFill>
          <a:ln w="12700">
            <a:miter lim="400000"/>
          </a:ln>
        </p:spPr>
        <p:txBody>
          <a:bodyPr lIns="45719" rIns="45719" anchor="ctr"/>
          <a:lstStyle/>
          <a:p>
            <a:endParaRPr dirty="0"/>
          </a:p>
        </p:txBody>
      </p:sp>
      <p:pic>
        <p:nvPicPr>
          <p:cNvPr id="46" name="side-green.png" descr="side-green.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7" name="Title Text"/>
          <p:cNvSpPr txBox="1">
            <a:spLocks noGrp="1"/>
          </p:cNvSpPr>
          <p:nvPr>
            <p:ph type="title"/>
          </p:nvPr>
        </p:nvSpPr>
        <p:spPr>
          <a:xfrm>
            <a:off x="2400300" y="2725055"/>
            <a:ext cx="6180364" cy="1362076"/>
          </a:xfrm>
          <a:prstGeom prst="rect">
            <a:avLst/>
          </a:prstGeom>
        </p:spPr>
        <p:txBody>
          <a:bodyPr/>
          <a:lstStyle>
            <a:lvl1pPr>
              <a:defRPr sz="2800" b="1">
                <a:solidFill>
                  <a:srgbClr val="BBCE54"/>
                </a:solidFill>
              </a:defRPr>
            </a:lvl1pPr>
          </a:lstStyle>
          <a:p>
            <a:r>
              <a:t>Title Text</a:t>
            </a:r>
          </a:p>
        </p:txBody>
      </p:sp>
      <p:sp>
        <p:nvSpPr>
          <p:cNvPr id="48" name="Slide Number"/>
          <p:cNvSpPr txBox="1">
            <a:spLocks noGrp="1"/>
          </p:cNvSpPr>
          <p:nvPr>
            <p:ph type="sldNum" sz="quarter" idx="2"/>
          </p:nvPr>
        </p:nvSpPr>
        <p:spPr>
          <a:prstGeom prst="rect">
            <a:avLst/>
          </a:prstGeom>
        </p:spPr>
        <p:txBody>
          <a:bodyPr/>
          <a:lstStyle>
            <a:lvl1pPr>
              <a:defRPr>
                <a:solidFill>
                  <a:schemeClr val="accent1"/>
                </a:solidFill>
              </a:defRPr>
            </a:lvl1pPr>
          </a:lstStyle>
          <a:p>
            <a:fld id="{86CB4B4D-7CA3-9044-876B-883B54F8677D}" type="slidenum">
              <a:t>‹#›</a:t>
            </a:fld>
            <a:endParaRPr dirty="0"/>
          </a:p>
        </p:txBody>
      </p:sp>
    </p:spTree>
    <p:custDataLst>
      <p:tags r:id="rId1"/>
    </p:custData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Column Snaking">
    <p:spTree>
      <p:nvGrpSpPr>
        <p:cNvPr id="1" name=""/>
        <p:cNvGrpSpPr/>
        <p:nvPr/>
      </p:nvGrpSpPr>
      <p:grpSpPr>
        <a:xfrm>
          <a:off x="0" y="0"/>
          <a:ext cx="0" cy="0"/>
          <a:chOff x="0" y="0"/>
          <a:chExt cx="0" cy="0"/>
        </a:xfrm>
      </p:grpSpPr>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idx="1"/>
          </p:nvPr>
        </p:nvSpPr>
        <p:spPr>
          <a:xfrm>
            <a:off x="685800" y="1198954"/>
            <a:ext cx="8001000" cy="4927211"/>
          </a:xfrm>
          <a:prstGeom prst="rect">
            <a:avLst/>
          </a:prstGeom>
        </p:spPr>
        <p:txBody>
          <a:bodyPr numCol="2" spcCol="457200"/>
          <a:lstStyle>
            <a:lvl1pPr marL="342900" indent="-342900">
              <a:defRPr>
                <a:solidFill>
                  <a:srgbClr val="003952"/>
                </a:solidFill>
              </a:defRPr>
            </a:lvl1pPr>
            <a:lvl2pPr>
              <a:defRPr>
                <a:solidFill>
                  <a:srgbClr val="003952"/>
                </a:solidFill>
              </a:defRPr>
            </a:lvl2pPr>
            <a:lvl3pPr>
              <a:defRPr>
                <a:solidFill>
                  <a:srgbClr val="003952"/>
                </a:solidFill>
              </a:defRPr>
            </a:lvl3pPr>
            <a:lvl4pPr>
              <a:defRPr>
                <a:solidFill>
                  <a:srgbClr val="003952"/>
                </a:solidFill>
              </a:defRPr>
            </a:lvl4pPr>
            <a:lvl5pPr>
              <a:defRPr>
                <a:solidFill>
                  <a:srgbClr val="003952"/>
                </a:solidFill>
              </a:defRPr>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5B8F3-8C1A-475D-9621-AF9D290AAC37}"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3A45A-7844-496F-AAA7-89757714624D}" type="slidenum">
              <a:rPr lang="en-US" smtClean="0"/>
              <a:t>‹#›</a:t>
            </a:fld>
            <a:endParaRPr lang="en-US" dirty="0"/>
          </a:p>
        </p:txBody>
      </p:sp>
    </p:spTree>
    <p:extLst>
      <p:ext uri="{BB962C8B-B14F-4D97-AF65-F5344CB8AC3E}">
        <p14:creationId xmlns:p14="http://schemas.microsoft.com/office/powerpoint/2010/main" val="411397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5B8F3-8C1A-475D-9621-AF9D290AAC37}" type="datetimeFigureOut">
              <a:rPr lang="en-US" smtClean="0"/>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63A45A-7844-496F-AAA7-89757714624D}" type="slidenum">
              <a:rPr lang="en-US" smtClean="0"/>
              <a:t>‹#›</a:t>
            </a:fld>
            <a:endParaRPr lang="en-US" dirty="0"/>
          </a:p>
        </p:txBody>
      </p:sp>
    </p:spTree>
    <p:extLst>
      <p:ext uri="{BB962C8B-B14F-4D97-AF65-F5344CB8AC3E}">
        <p14:creationId xmlns:p14="http://schemas.microsoft.com/office/powerpoint/2010/main" val="148503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Divider 1">
    <p:spTree>
      <p:nvGrpSpPr>
        <p:cNvPr id="1" name=""/>
        <p:cNvGrpSpPr/>
        <p:nvPr/>
      </p:nvGrpSpPr>
      <p:grpSpPr>
        <a:xfrm>
          <a:off x="0" y="0"/>
          <a:ext cx="0" cy="0"/>
          <a:chOff x="0" y="0"/>
          <a:chExt cx="0" cy="0"/>
        </a:xfrm>
      </p:grpSpPr>
      <p:sp>
        <p:nvSpPr>
          <p:cNvPr id="102" name="Rectangle"/>
          <p:cNvSpPr/>
          <p:nvPr/>
        </p:nvSpPr>
        <p:spPr>
          <a:xfrm>
            <a:off x="-12701" y="-5755"/>
            <a:ext cx="9156701" cy="6866903"/>
          </a:xfrm>
          <a:prstGeom prst="rect">
            <a:avLst/>
          </a:prstGeom>
          <a:solidFill>
            <a:srgbClr val="24346A"/>
          </a:solidFill>
          <a:ln w="12700">
            <a:miter lim="400000"/>
          </a:ln>
        </p:spPr>
        <p:txBody>
          <a:bodyPr lIns="45719" rIns="45719" anchor="ctr"/>
          <a:lstStyle/>
          <a:p>
            <a:endParaRPr dirty="0"/>
          </a:p>
        </p:txBody>
      </p:sp>
      <p:sp>
        <p:nvSpPr>
          <p:cNvPr id="103" name="food-salad-healthy-lunch.jpg"/>
          <p:cNvSpPr>
            <a:spLocks noGrp="1"/>
          </p:cNvSpPr>
          <p:nvPr>
            <p:ph type="pic" idx="13"/>
          </p:nvPr>
        </p:nvSpPr>
        <p:spPr>
          <a:xfrm>
            <a:off x="-6913" y="1157"/>
            <a:ext cx="5406365" cy="5733588"/>
          </a:xfrm>
          <a:prstGeom prst="rect">
            <a:avLst/>
          </a:prstGeom>
        </p:spPr>
        <p:txBody>
          <a:bodyPr lIns="91439" tIns="45719" rIns="91439" bIns="45719">
            <a:noAutofit/>
          </a:bodyPr>
          <a:lstStyle/>
          <a:p>
            <a:endParaRPr dirty="0"/>
          </a:p>
        </p:txBody>
      </p:sp>
      <p:sp>
        <p:nvSpPr>
          <p:cNvPr id="104" name="Shape"/>
          <p:cNvSpPr/>
          <p:nvPr/>
        </p:nvSpPr>
        <p:spPr>
          <a:xfrm>
            <a:off x="3309606" y="-257"/>
            <a:ext cx="5843655" cy="6855908"/>
          </a:xfrm>
          <a:custGeom>
            <a:avLst/>
            <a:gdLst/>
            <a:ahLst/>
            <a:cxnLst>
              <a:cxn ang="0">
                <a:pos x="wd2" y="hd2"/>
              </a:cxn>
              <a:cxn ang="5400000">
                <a:pos x="wd2" y="hd2"/>
              </a:cxn>
              <a:cxn ang="10800000">
                <a:pos x="wd2" y="hd2"/>
              </a:cxn>
              <a:cxn ang="16200000">
                <a:pos x="wd2" y="hd2"/>
              </a:cxn>
            </a:cxnLst>
            <a:rect l="0" t="0" r="r" b="b"/>
            <a:pathLst>
              <a:path w="21600" h="21600" extrusionOk="0">
                <a:moveTo>
                  <a:pt x="7699" y="0"/>
                </a:moveTo>
                <a:lnTo>
                  <a:pt x="21600" y="0"/>
                </a:lnTo>
                <a:lnTo>
                  <a:pt x="21600" y="21600"/>
                </a:lnTo>
                <a:lnTo>
                  <a:pt x="0" y="21600"/>
                </a:lnTo>
                <a:lnTo>
                  <a:pt x="7699" y="0"/>
                </a:lnTo>
                <a:close/>
              </a:path>
            </a:pathLst>
          </a:custGeom>
          <a:solidFill>
            <a:srgbClr val="24346A"/>
          </a:solidFill>
          <a:ln w="12700">
            <a:miter lim="400000"/>
          </a:ln>
        </p:spPr>
        <p:txBody>
          <a:bodyPr lIns="45719" rIns="45719" anchor="ctr"/>
          <a:lstStyle/>
          <a:p>
            <a:endParaRPr dirty="0"/>
          </a:p>
        </p:txBody>
      </p:sp>
      <p:sp>
        <p:nvSpPr>
          <p:cNvPr id="105" name="Shape"/>
          <p:cNvSpPr/>
          <p:nvPr/>
        </p:nvSpPr>
        <p:spPr>
          <a:xfrm>
            <a:off x="5280421" y="-8467"/>
            <a:ext cx="3867184" cy="350276"/>
          </a:xfrm>
          <a:custGeom>
            <a:avLst/>
            <a:gdLst/>
            <a:ahLst/>
            <a:cxnLst>
              <a:cxn ang="0">
                <a:pos x="wd2" y="hd2"/>
              </a:cxn>
              <a:cxn ang="5400000">
                <a:pos x="wd2" y="hd2"/>
              </a:cxn>
              <a:cxn ang="10800000">
                <a:pos x="wd2" y="hd2"/>
              </a:cxn>
              <a:cxn ang="16200000">
                <a:pos x="wd2" y="hd2"/>
              </a:cxn>
            </a:cxnLst>
            <a:rect l="0" t="0" r="r" b="b"/>
            <a:pathLst>
              <a:path w="21600" h="21600" extrusionOk="0">
                <a:moveTo>
                  <a:pt x="614" y="0"/>
                </a:moveTo>
                <a:lnTo>
                  <a:pt x="21600" y="0"/>
                </a:lnTo>
                <a:lnTo>
                  <a:pt x="21600" y="21339"/>
                </a:lnTo>
                <a:lnTo>
                  <a:pt x="0" y="21600"/>
                </a:lnTo>
                <a:lnTo>
                  <a:pt x="614" y="0"/>
                </a:lnTo>
                <a:close/>
              </a:path>
            </a:pathLst>
          </a:custGeom>
          <a:solidFill>
            <a:srgbClr val="BBCE54"/>
          </a:solidFill>
          <a:ln w="12700">
            <a:miter lim="400000"/>
          </a:ln>
        </p:spPr>
        <p:txBody>
          <a:bodyPr lIns="45719" rIns="45719" anchor="ctr"/>
          <a:lstStyle/>
          <a:p>
            <a:endParaRPr dirty="0"/>
          </a:p>
        </p:txBody>
      </p:sp>
      <p:sp>
        <p:nvSpPr>
          <p:cNvPr id="106" name="Shape"/>
          <p:cNvSpPr/>
          <p:nvPr/>
        </p:nvSpPr>
        <p:spPr>
          <a:xfrm>
            <a:off x="0" y="5724293"/>
            <a:ext cx="3652640" cy="11337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572" y="21600"/>
                </a:lnTo>
                <a:lnTo>
                  <a:pt x="0" y="21600"/>
                </a:lnTo>
                <a:lnTo>
                  <a:pt x="0" y="0"/>
                </a:lnTo>
                <a:close/>
              </a:path>
            </a:pathLst>
          </a:custGeom>
          <a:solidFill>
            <a:srgbClr val="BBCE54"/>
          </a:solidFill>
          <a:ln w="12700">
            <a:miter lim="400000"/>
          </a:ln>
        </p:spPr>
        <p:txBody>
          <a:bodyPr lIns="45719" rIns="45719" anchor="ctr"/>
          <a:lstStyle/>
          <a:p>
            <a:endParaRPr dirty="0"/>
          </a:p>
        </p:txBody>
      </p:sp>
      <p:pic>
        <p:nvPicPr>
          <p:cNvPr id="107" name="nrcna-logo.png" descr="nrcna-logo.png"/>
          <p:cNvPicPr>
            <a:picLocks noChangeAspect="1"/>
          </p:cNvPicPr>
          <p:nvPr/>
        </p:nvPicPr>
        <p:blipFill>
          <a:blip r:embed="rId2"/>
          <a:stretch>
            <a:fillRect/>
          </a:stretch>
        </p:blipFill>
        <p:spPr>
          <a:xfrm>
            <a:off x="4932830" y="2715731"/>
            <a:ext cx="3464577" cy="1385831"/>
          </a:xfrm>
          <a:prstGeom prst="rect">
            <a:avLst/>
          </a:prstGeom>
          <a:ln w="12700">
            <a:miter lim="400000"/>
          </a:ln>
        </p:spPr>
      </p:pic>
      <p:sp>
        <p:nvSpPr>
          <p:cNvPr id="108" name="Title Text"/>
          <p:cNvSpPr txBox="1">
            <a:spLocks noGrp="1"/>
          </p:cNvSpPr>
          <p:nvPr>
            <p:ph type="body" sz="quarter" idx="14"/>
          </p:nvPr>
        </p:nvSpPr>
        <p:spPr>
          <a:xfrm>
            <a:off x="4416878" y="5290756"/>
            <a:ext cx="4547282" cy="930730"/>
          </a:xfrm>
          <a:prstGeom prst="rect">
            <a:avLst/>
          </a:prstGeom>
        </p:spPr>
        <p:txBody>
          <a:bodyPr anchor="ctr"/>
          <a:lstStyle>
            <a:lvl1pPr marL="0" indent="0" algn="ctr" defTabSz="457200">
              <a:spcBef>
                <a:spcPts val="0"/>
              </a:spcBef>
              <a:buSzTx/>
              <a:buFontTx/>
              <a:buNone/>
              <a:defRPr cap="all">
                <a:solidFill>
                  <a:srgbClr val="BBCE54"/>
                </a:solidFill>
                <a:latin typeface="Bryant Bold"/>
                <a:ea typeface="Bryant Bold"/>
                <a:cs typeface="Bryant Bold"/>
                <a:sym typeface="Bryant Bold"/>
              </a:defRPr>
            </a:lvl1pPr>
          </a:lstStyle>
          <a:p>
            <a:r>
              <a:t>Title Text</a:t>
            </a:r>
          </a:p>
        </p:txBody>
      </p:sp>
      <p:sp>
        <p:nvSpPr>
          <p:cNvPr id="109" name="Body Level One…"/>
          <p:cNvSpPr txBox="1">
            <a:spLocks noGrp="1"/>
          </p:cNvSpPr>
          <p:nvPr>
            <p:ph type="body" sz="quarter" idx="15"/>
          </p:nvPr>
        </p:nvSpPr>
        <p:spPr>
          <a:xfrm>
            <a:off x="4416878" y="6221484"/>
            <a:ext cx="4547282" cy="399597"/>
          </a:xfrm>
          <a:prstGeom prst="rect">
            <a:avLst/>
          </a:prstGeom>
        </p:spPr>
        <p:txBody>
          <a:bodyPr/>
          <a:lstStyle>
            <a:lvl1pPr marL="0" indent="0" algn="ctr" defTabSz="91440">
              <a:spcBef>
                <a:spcPts val="300"/>
              </a:spcBef>
              <a:buSzTx/>
              <a:buFontTx/>
              <a:buNone/>
              <a:defRPr sz="800">
                <a:solidFill>
                  <a:srgbClr val="BBCE54"/>
                </a:solidFill>
              </a:defRPr>
            </a:lvl1pPr>
            <a:lvl2pPr marL="175837" indent="-83127" algn="ctr" defTabSz="91440">
              <a:spcBef>
                <a:spcPts val="300"/>
              </a:spcBef>
              <a:buFontTx/>
              <a:defRPr sz="800">
                <a:solidFill>
                  <a:srgbClr val="BBCE54"/>
                </a:solidFill>
              </a:defRPr>
            </a:lvl2pPr>
            <a:lvl3pPr marL="274955" indent="-91440" algn="ctr" defTabSz="91440">
              <a:spcBef>
                <a:spcPts val="300"/>
              </a:spcBef>
              <a:buFontTx/>
              <a:defRPr sz="800">
                <a:solidFill>
                  <a:srgbClr val="BBCE54"/>
                </a:solidFill>
              </a:defRPr>
            </a:lvl3pPr>
            <a:lvl4pPr marL="375920" indent="-101600" algn="ctr" defTabSz="91440">
              <a:spcBef>
                <a:spcPts val="300"/>
              </a:spcBef>
              <a:buFontTx/>
              <a:defRPr sz="800">
                <a:solidFill>
                  <a:srgbClr val="BBCE54"/>
                </a:solidFill>
              </a:defRPr>
            </a:lvl4pPr>
            <a:lvl5pPr marL="479425" indent="-114300" algn="ctr" defTabSz="91440">
              <a:spcBef>
                <a:spcPts val="300"/>
              </a:spcBef>
              <a:buFontTx/>
              <a:defRPr sz="800">
                <a:solidFill>
                  <a:srgbClr val="BBCE54"/>
                </a:solidFill>
              </a:defRPr>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54205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 y="6261100"/>
            <a:ext cx="9144001" cy="596900"/>
          </a:xfrm>
          <a:prstGeom prst="rect">
            <a:avLst/>
          </a:prstGeom>
          <a:solidFill>
            <a:srgbClr val="BBCE54"/>
          </a:solidFill>
          <a:ln w="12700">
            <a:miter lim="400000"/>
          </a:ln>
        </p:spPr>
        <p:txBody>
          <a:bodyPr lIns="45719" rIns="45719" anchor="ctr"/>
          <a:lstStyle/>
          <a:p>
            <a:endParaRPr dirty="0"/>
          </a:p>
        </p:txBody>
      </p:sp>
      <p:pic>
        <p:nvPicPr>
          <p:cNvPr id="3" name="footer-long.png" descr="footer-long.png"/>
          <p:cNvPicPr>
            <a:picLocks noChangeAspect="1"/>
          </p:cNvPicPr>
          <p:nvPr/>
        </p:nvPicPr>
        <p:blipFill>
          <a:blip r:embed="rId10"/>
          <a:stretch>
            <a:fillRect/>
          </a:stretch>
        </p:blipFill>
        <p:spPr>
          <a:xfrm>
            <a:off x="-1" y="6261100"/>
            <a:ext cx="9144001" cy="596900"/>
          </a:xfrm>
          <a:prstGeom prst="rect">
            <a:avLst/>
          </a:prstGeom>
          <a:ln w="12700">
            <a:miter lim="400000"/>
          </a:ln>
        </p:spPr>
      </p:pic>
      <p:sp>
        <p:nvSpPr>
          <p:cNvPr id="4" name="Title Text"/>
          <p:cNvSpPr txBox="1">
            <a:spLocks noGrp="1"/>
          </p:cNvSpPr>
          <p:nvPr>
            <p:ph type="title"/>
          </p:nvPr>
        </p:nvSpPr>
        <p:spPr>
          <a:xfrm>
            <a:off x="457200" y="274638"/>
            <a:ext cx="8229600" cy="4928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dirty="0"/>
              <a:t>Title Text</a:t>
            </a:r>
          </a:p>
        </p:txBody>
      </p:sp>
      <p:sp>
        <p:nvSpPr>
          <p:cNvPr id="5" name="Body Level One…"/>
          <p:cNvSpPr txBox="1">
            <a:spLocks noGrp="1"/>
          </p:cNvSpPr>
          <p:nvPr>
            <p:ph type="body" idx="1"/>
          </p:nvPr>
        </p:nvSpPr>
        <p:spPr>
          <a:xfrm>
            <a:off x="685800" y="1289537"/>
            <a:ext cx="7551616" cy="48366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cNvSpPr txBox="1">
            <a:spLocks noGrp="1"/>
          </p:cNvSpPr>
          <p:nvPr>
            <p:ph type="sldNum" sz="quarter" idx="2"/>
          </p:nvPr>
        </p:nvSpPr>
        <p:spPr>
          <a:xfrm>
            <a:off x="8870343" y="6581639"/>
            <a:ext cx="273657" cy="269241"/>
          </a:xfrm>
          <a:prstGeom prst="rect">
            <a:avLst/>
          </a:prstGeom>
          <a:ln w="12700">
            <a:miter lim="400000"/>
          </a:ln>
        </p:spPr>
        <p:txBody>
          <a:bodyPr wrap="none" lIns="45719" rIns="45719" anchor="ctr">
            <a:spAutoFit/>
          </a:bodyPr>
          <a:lstStyle>
            <a:lvl1pPr algn="r">
              <a:defRPr sz="1200">
                <a:solidFill>
                  <a:srgbClr val="24346A"/>
                </a:solidFill>
                <a:latin typeface="Bryant Bold"/>
                <a:ea typeface="Bryant Bold"/>
                <a:cs typeface="Bryant Bold"/>
                <a:sym typeface="Bryant Bold"/>
              </a:defRPr>
            </a:lvl1pPr>
          </a:lstStyle>
          <a:p>
            <a:fld id="{86CB4B4D-7CA3-9044-876B-883B54F8677D}" type="slidenum">
              <a:t>‹#›</a:t>
            </a:fld>
            <a:endParaRPr dirty="0"/>
          </a:p>
        </p:txBody>
      </p:sp>
      <p:sp>
        <p:nvSpPr>
          <p:cNvPr id="7" name="Rectangle"/>
          <p:cNvSpPr/>
          <p:nvPr/>
        </p:nvSpPr>
        <p:spPr>
          <a:xfrm>
            <a:off x="0" y="793750"/>
            <a:ext cx="9144000" cy="76200"/>
          </a:xfrm>
          <a:prstGeom prst="rect">
            <a:avLst/>
          </a:prstGeom>
          <a:solidFill>
            <a:srgbClr val="BBCE54"/>
          </a:solidFill>
          <a:ln w="12700">
            <a:miter lim="400000"/>
          </a:ln>
        </p:spPr>
        <p:txBody>
          <a:bodyPr lIns="45719" rIns="45719" anchor="ctr"/>
          <a:lstStyle/>
          <a:p>
            <a:pPr>
              <a:defRPr sz="2000"/>
            </a:pPr>
            <a:endParaRPr dirty="0"/>
          </a:p>
        </p:txBody>
      </p:sp>
    </p:spTree>
    <p:custDataLst>
      <p:tags r:id="rId9"/>
    </p:custData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 id="2147483657" r:id="rId6"/>
    <p:sldLayoutId id="2147483658" r:id="rId7"/>
  </p:sldLayoutIdLst>
  <p:transition spd="med"/>
  <p:txStyles>
    <p:titleStyle>
      <a:lvl1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Open Sans" panose="020B0606030504020204" pitchFamily="34" charset="0"/>
          <a:ea typeface="Open Sans" panose="020B0606030504020204" pitchFamily="34" charset="0"/>
          <a:cs typeface="Open Sans" panose="020B0606030504020204" pitchFamily="34" charset="0"/>
          <a:sym typeface="Bryant Bold"/>
        </a:defRPr>
      </a:lvl1pPr>
      <a:lvl2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2pPr>
      <a:lvl3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3pPr>
      <a:lvl4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4pPr>
      <a:lvl5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5pPr>
      <a:lvl6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6pPr>
      <a:lvl7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7pPr>
      <a:lvl8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8pPr>
      <a:lvl9pPr marL="0" marR="0" indent="0" algn="l" defTabSz="457200" rtl="0" latinLnBrk="0">
        <a:lnSpc>
          <a:spcPct val="100000"/>
        </a:lnSpc>
        <a:spcBef>
          <a:spcPts val="0"/>
        </a:spcBef>
        <a:spcAft>
          <a:spcPts val="0"/>
        </a:spcAft>
        <a:buClrTx/>
        <a:buSzTx/>
        <a:buFontTx/>
        <a:buNone/>
        <a:tabLst/>
        <a:defRPr sz="2600" b="0" i="0" u="none" strike="noStrike" cap="all" spc="0" baseline="0">
          <a:ln>
            <a:noFill/>
          </a:ln>
          <a:solidFill>
            <a:srgbClr val="24346A"/>
          </a:solidFill>
          <a:uFillTx/>
          <a:latin typeface="Bryant Bold"/>
          <a:ea typeface="Bryant Bold"/>
          <a:cs typeface="Bryant Bold"/>
          <a:sym typeface="Bryant Bold"/>
        </a:defRPr>
      </a:lvl9pPr>
    </p:titleStyle>
    <p:bodyStyle>
      <a:lvl1pPr marL="227013" marR="0" indent="-227013"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Open Sans" panose="020B0606030504020204" pitchFamily="34" charset="0"/>
          <a:ea typeface="Open Sans" panose="020B0606030504020204" pitchFamily="34" charset="0"/>
          <a:cs typeface="Open Sans" panose="020B0606030504020204" pitchFamily="34" charset="0"/>
          <a:sym typeface="Helvetica"/>
        </a:defRPr>
      </a:lvl1pPr>
      <a:lvl2pPr marL="481156" marR="0" indent="-249381"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Open Sans" panose="020B0606030504020204" pitchFamily="34" charset="0"/>
          <a:ea typeface="Open Sans" panose="020B0606030504020204" pitchFamily="34" charset="0"/>
          <a:cs typeface="Open Sans" panose="020B0606030504020204" pitchFamily="34" charset="0"/>
          <a:sym typeface="Helvetica"/>
        </a:defRPr>
      </a:lvl2pPr>
      <a:lvl3pPr marL="733107" marR="0" indent="-274319"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Open Sans" panose="020B0606030504020204" pitchFamily="34" charset="0"/>
          <a:ea typeface="Open Sans" panose="020B0606030504020204" pitchFamily="34" charset="0"/>
          <a:cs typeface="Open Sans" panose="020B0606030504020204" pitchFamily="34" charset="0"/>
          <a:sym typeface="Helvetica"/>
        </a:defRPr>
      </a:lvl3pPr>
      <a:lvl4pPr marL="990600" marR="0" indent="-304800"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Open Sans" panose="020B0606030504020204" pitchFamily="34" charset="0"/>
          <a:ea typeface="Open Sans" panose="020B0606030504020204" pitchFamily="34" charset="0"/>
          <a:cs typeface="Open Sans" panose="020B0606030504020204" pitchFamily="34" charset="0"/>
          <a:sym typeface="Helvetica"/>
        </a:defRPr>
      </a:lvl4pPr>
      <a:lvl5pPr marL="1255712" marR="0" indent="-342900"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Open Sans" panose="020B0606030504020204" pitchFamily="34" charset="0"/>
          <a:ea typeface="Open Sans" panose="020B0606030504020204" pitchFamily="34" charset="0"/>
          <a:cs typeface="Open Sans" panose="020B0606030504020204" pitchFamily="34" charset="0"/>
          <a:sym typeface="Helvetica"/>
        </a:defRPr>
      </a:lvl5pPr>
      <a:lvl6pPr marL="2560320" marR="0" indent="-274320"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mj-lt"/>
          <a:ea typeface="+mj-ea"/>
          <a:cs typeface="+mj-cs"/>
          <a:sym typeface="Helvetica"/>
        </a:defRPr>
      </a:lvl6pPr>
      <a:lvl7pPr marL="3017520" marR="0" indent="-274320"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mj-lt"/>
          <a:ea typeface="+mj-ea"/>
          <a:cs typeface="+mj-cs"/>
          <a:sym typeface="Helvetica"/>
        </a:defRPr>
      </a:lvl7pPr>
      <a:lvl8pPr marL="3474720" marR="0" indent="-274320"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mj-lt"/>
          <a:ea typeface="+mj-ea"/>
          <a:cs typeface="+mj-cs"/>
          <a:sym typeface="Helvetica"/>
        </a:defRPr>
      </a:lvl8pPr>
      <a:lvl9pPr marL="3931920" marR="0" indent="-274320" algn="l" defTabSz="228600" rtl="0" latinLnBrk="0">
        <a:lnSpc>
          <a:spcPct val="100000"/>
        </a:lnSpc>
        <a:spcBef>
          <a:spcPts val="900"/>
        </a:spcBef>
        <a:spcAft>
          <a:spcPts val="0"/>
        </a:spcAft>
        <a:buClrTx/>
        <a:buSzPct val="100000"/>
        <a:buFont typeface="Arial"/>
        <a:buChar char="•"/>
        <a:tabLst/>
        <a:defRPr sz="2400" b="0" i="0" u="none" strike="noStrike" cap="none" spc="0" baseline="0">
          <a:ln>
            <a:noFill/>
          </a:ln>
          <a:solidFill>
            <a:srgbClr val="24346A"/>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Bryant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hyperlink" Target="https://creativecommons.org/licenses/by-nc-nd/3.0/" TargetMode="External"/><Relationship Id="rId5" Type="http://schemas.openxmlformats.org/officeDocument/2006/relationships/hyperlink" Target="http://chileemployment.cl/check-list-curricular/"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hyperlink" Target="https://creativecommons.org/licenses/by/3.0/" TargetMode="External"/><Relationship Id="rId5" Type="http://schemas.openxmlformats.org/officeDocument/2006/relationships/hyperlink" Target="http://afro-ip.blogspot.com/2012/07/10-reasons-to-follow-european-approach.html"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hyperlink" Target="https://creativecommons.org/licenses/by-nc-nd/3.0/" TargetMode="External"/><Relationship Id="rId5" Type="http://schemas.openxmlformats.org/officeDocument/2006/relationships/hyperlink" Target="http://chileemployment.cl/check-list-curricular/"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35.xml"/><Relationship Id="rId6" Type="http://schemas.openxmlformats.org/officeDocument/2006/relationships/hyperlink" Target="https://creativecommons.org/licenses/by-nc-nd/3.0/" TargetMode="External"/><Relationship Id="rId5" Type="http://schemas.openxmlformats.org/officeDocument/2006/relationships/hyperlink" Target="http://chileemployment.cl/check-list-curricular/" TargetMode="Externa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hyperlink" Target="https://idph.iowa.gov/inn/fresh-conversations/coordinators/training-materials" TargetMode="External"/><Relationship Id="rId7" Type="http://schemas.openxmlformats.org/officeDocument/2006/relationships/hyperlink" Target="http://nutrition.fiu.edu/You_Can/index.asp" TargetMode="Externa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s://cookingmatters.org/" TargetMode="External"/><Relationship Id="rId5" Type="http://schemas.openxmlformats.org/officeDocument/2006/relationships/hyperlink" Target="https://snaped.fns.usda.gov/nutrition-education/fns-curricula/eat-smart-live-strong" TargetMode="External"/><Relationship Id="rId4" Type="http://schemas.openxmlformats.org/officeDocument/2006/relationships/hyperlink" Target="https://idph.iowa.gov/inn/fresh-conversations/coordinators/resources"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3"/>
          <p:cNvSpPr txBox="1">
            <a:spLocks noGrp="1"/>
          </p:cNvSpPr>
          <p:nvPr>
            <p:ph type="title"/>
          </p:nvPr>
        </p:nvSpPr>
        <p:spPr>
          <a:xfrm>
            <a:off x="457821" y="3878333"/>
            <a:ext cx="8229825" cy="930730"/>
          </a:xfrm>
          <a:prstGeom prst="rect">
            <a:avLst/>
          </a:prstGeom>
        </p:spPr>
        <p:txBody>
          <a:bodyPr>
            <a:normAutofit fontScale="90000"/>
          </a:bodyPr>
          <a:lstStyle/>
          <a:p>
            <a:r>
              <a:rPr lang="en-US" dirty="0"/>
              <a:t>Nutrition Education in congregate and home delivered meal program settings</a:t>
            </a:r>
            <a:endParaRPr dirty="0"/>
          </a:p>
        </p:txBody>
      </p:sp>
      <p:sp>
        <p:nvSpPr>
          <p:cNvPr id="165" name="Text Placeholder 4"/>
          <p:cNvSpPr txBox="1">
            <a:spLocks noGrp="1"/>
          </p:cNvSpPr>
          <p:nvPr>
            <p:ph type="body" sz="quarter" idx="1"/>
          </p:nvPr>
        </p:nvSpPr>
        <p:spPr>
          <a:prstGeom prst="rect">
            <a:avLst/>
          </a:prstGeom>
        </p:spPr>
        <p:txBody>
          <a:bodyPr/>
          <a:lstStyle/>
          <a:p>
            <a:r>
              <a:rPr lang="en-US" dirty="0"/>
              <a:t>12/11/18</a:t>
            </a:r>
            <a:endParaRPr dirty="0"/>
          </a:p>
        </p:txBody>
      </p:sp>
      <p:sp>
        <p:nvSpPr>
          <p:cNvPr id="166" name="Text Placeholder 5"/>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marL="0" indent="0" algn="ctr">
              <a:buSzTx/>
              <a:buFontTx/>
              <a:buNone/>
              <a:defRPr cap="all">
                <a:solidFill>
                  <a:srgbClr val="377E9D"/>
                </a:solidFill>
                <a:latin typeface="Bryant Bold"/>
                <a:ea typeface="Bryant Bold"/>
                <a:cs typeface="Bryant Bold"/>
                <a:sym typeface="Bryant Bold"/>
              </a:defRPr>
            </a:lvl1pPr>
          </a:lstStyle>
          <a:p>
            <a:r>
              <a:rPr lang="en-US" dirty="0"/>
              <a:t>What do we know?</a:t>
            </a:r>
            <a:endParaRPr dirty="0"/>
          </a:p>
        </p:txBody>
      </p:sp>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7B26-F044-4ECF-939D-595D247A1659}"/>
              </a:ext>
            </a:extLst>
          </p:cNvPr>
          <p:cNvSpPr>
            <a:spLocks noGrp="1"/>
          </p:cNvSpPr>
          <p:nvPr>
            <p:ph type="title"/>
          </p:nvPr>
        </p:nvSpPr>
        <p:spPr>
          <a:xfrm>
            <a:off x="457200" y="-492806"/>
            <a:ext cx="8229600" cy="492806"/>
          </a:xfrm>
        </p:spPr>
        <p:txBody>
          <a:bodyPr lIns="0" tIns="0" rIns="0" bIns="0" anchor="b">
            <a:normAutofit fontScale="90000"/>
          </a:bodyPr>
          <a:lstStyle/>
          <a:p>
            <a:r>
              <a:rPr lang="en-US" dirty="0">
                <a:solidFill>
                  <a:srgbClr val="002060"/>
                </a:solidFill>
              </a:rPr>
              <a:t>% EDUCATORS COVERING TOPICS IN PAST TWO YEARS</a:t>
            </a:r>
            <a:br>
              <a:rPr lang="en-US" dirty="0">
                <a:solidFill>
                  <a:srgbClr val="002060"/>
                </a:solidFill>
              </a:rPr>
            </a:br>
            <a:endParaRPr lang="en-US" dirty="0"/>
          </a:p>
        </p:txBody>
      </p:sp>
      <p:graphicFrame>
        <p:nvGraphicFramePr>
          <p:cNvPr id="4" name="Content Placeholder 3" descr="From highest to lowest: Food safety, health eating, diabetes, CVD, MyPlate, Label Reading, PA, Hydration, HTN, Na&amp;K, Eating on Budget, Far, CHO, Meal Planning, Healthy Snacking, Fiber, Cooking for 1 or 2, Ca&amp;D, Osteoperosis, Protein, Wt, Eating alone, Malnutrition, Supplements, Drug/Nutrient Interactions, Age related appetite loss, sustainability.">
            <a:extLst>
              <a:ext uri="{FF2B5EF4-FFF2-40B4-BE49-F238E27FC236}">
                <a16:creationId xmlns:a16="http://schemas.microsoft.com/office/drawing/2014/main" id="{21423E94-FA02-40F0-A9CD-DF65A5A02E1B}"/>
              </a:ext>
            </a:extLst>
          </p:cNvPr>
          <p:cNvGraphicFramePr>
            <a:graphicFrameLocks noGrp="1"/>
          </p:cNvGraphicFramePr>
          <p:nvPr>
            <p:ph idx="1"/>
            <p:extLst>
              <p:ext uri="{D42A27DB-BD31-4B8C-83A1-F6EECF244321}">
                <p14:modId xmlns:p14="http://schemas.microsoft.com/office/powerpoint/2010/main" val="3294115497"/>
              </p:ext>
            </p:extLst>
          </p:nvPr>
        </p:nvGraphicFramePr>
        <p:xfrm>
          <a:off x="152400" y="914400"/>
          <a:ext cx="8839200" cy="571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21423E94-FA02-40F0-A9CD-DF65A5A02E1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68714338"/>
              </p:ext>
            </p:extLst>
          </p:nvPr>
        </p:nvGraphicFramePr>
        <p:xfrm>
          <a:off x="152400" y="305118"/>
          <a:ext cx="8839200" cy="620236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0995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AEDD-4AE4-4243-8074-452CF28C8B7D}"/>
              </a:ext>
            </a:extLst>
          </p:cNvPr>
          <p:cNvSpPr>
            <a:spLocks noGrp="1"/>
          </p:cNvSpPr>
          <p:nvPr>
            <p:ph type="title"/>
          </p:nvPr>
        </p:nvSpPr>
        <p:spPr>
          <a:xfrm>
            <a:off x="2400300" y="1714500"/>
            <a:ext cx="6180364" cy="4019550"/>
          </a:xfrm>
        </p:spPr>
        <p:txBody>
          <a:bodyPr>
            <a:normAutofit fontScale="90000"/>
          </a:bodyPr>
          <a:lstStyle/>
          <a:p>
            <a:r>
              <a:rPr lang="en-US" dirty="0"/>
              <a:t>Poll Question:</a:t>
            </a:r>
            <a:br>
              <a:rPr lang="en-US" dirty="0"/>
            </a:br>
            <a:br>
              <a:rPr lang="en-US" dirty="0"/>
            </a:br>
            <a:r>
              <a:rPr lang="en-US" dirty="0"/>
              <a:t>how often do you develop your own nutrition education materials/sessions vs. use off-the-shelf curricula?</a:t>
            </a:r>
            <a:br>
              <a:rPr lang="en-US" dirty="0"/>
            </a:br>
            <a:br>
              <a:rPr lang="en-US" dirty="0"/>
            </a:br>
            <a:br>
              <a:rPr lang="en-US" dirty="0"/>
            </a:br>
            <a:r>
              <a:rPr lang="en-US" dirty="0"/>
              <a:t>-Usually</a:t>
            </a:r>
            <a:br>
              <a:rPr lang="en-US" dirty="0"/>
            </a:br>
            <a:r>
              <a:rPr lang="en-US" dirty="0"/>
              <a:t>-sometimes</a:t>
            </a:r>
            <a:br>
              <a:rPr lang="en-US" dirty="0"/>
            </a:br>
            <a:r>
              <a:rPr lang="en-US" dirty="0"/>
              <a:t>-rarely</a:t>
            </a:r>
            <a:br>
              <a:rPr lang="en-US" dirty="0"/>
            </a:br>
            <a:r>
              <a:rPr lang="en-US" dirty="0"/>
              <a:t>-never</a:t>
            </a:r>
            <a:br>
              <a:rPr lang="en-US" dirty="0"/>
            </a:br>
            <a:br>
              <a:rPr lang="en-US" dirty="0"/>
            </a:br>
            <a:br>
              <a:rPr lang="en-US" dirty="0"/>
            </a:br>
            <a:endParaRPr lang="en-US" dirty="0"/>
          </a:p>
        </p:txBody>
      </p:sp>
    </p:spTree>
    <p:custDataLst>
      <p:tags r:id="rId1"/>
    </p:custDataLst>
    <p:extLst>
      <p:ext uri="{BB962C8B-B14F-4D97-AF65-F5344CB8AC3E}">
        <p14:creationId xmlns:p14="http://schemas.microsoft.com/office/powerpoint/2010/main" val="10456125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21C8E-82AB-4FB9-A06F-A3333DCC5A7A}"/>
              </a:ext>
            </a:extLst>
          </p:cNvPr>
          <p:cNvSpPr>
            <a:spLocks noGrp="1"/>
          </p:cNvSpPr>
          <p:nvPr>
            <p:ph type="title"/>
          </p:nvPr>
        </p:nvSpPr>
        <p:spPr>
          <a:xfrm>
            <a:off x="543509" y="169565"/>
            <a:ext cx="7081007" cy="994172"/>
          </a:xfrm>
        </p:spPr>
        <p:txBody>
          <a:bodyPr>
            <a:normAutofit/>
          </a:bodyPr>
          <a:lstStyle/>
          <a:p>
            <a:pPr>
              <a:lnSpc>
                <a:spcPct val="90000"/>
              </a:lnSpc>
            </a:pPr>
            <a:r>
              <a:rPr lang="en-US" cap="none" dirty="0"/>
              <a:t>CRITERIA USED FOR CHOOSING MATERIALS</a:t>
            </a:r>
          </a:p>
        </p:txBody>
      </p:sp>
      <p:sp>
        <p:nvSpPr>
          <p:cNvPr id="4" name="Content Placeholder 3">
            <a:extLst>
              <a:ext uri="{FF2B5EF4-FFF2-40B4-BE49-F238E27FC236}">
                <a16:creationId xmlns:a16="http://schemas.microsoft.com/office/drawing/2014/main" id="{5E2D1549-544F-4008-97F1-24B9CB274BBE}"/>
              </a:ext>
            </a:extLst>
          </p:cNvPr>
          <p:cNvSpPr>
            <a:spLocks noGrp="1"/>
          </p:cNvSpPr>
          <p:nvPr>
            <p:ph idx="1"/>
          </p:nvPr>
        </p:nvSpPr>
        <p:spPr>
          <a:xfrm>
            <a:off x="543509" y="1360601"/>
            <a:ext cx="5942431" cy="3788227"/>
          </a:xfrm>
        </p:spPr>
        <p:txBody>
          <a:bodyPr anchor="ctr">
            <a:normAutofit/>
          </a:bodyPr>
          <a:lstStyle/>
          <a:p>
            <a:r>
              <a:rPr lang="en-US" sz="2600" dirty="0"/>
              <a:t>29% choose materials that focus on specific behavior change;</a:t>
            </a:r>
          </a:p>
          <a:p>
            <a:r>
              <a:rPr lang="en-US" sz="2600" dirty="0"/>
              <a:t>32.5% choose materials based on nutrition risk assessment;</a:t>
            </a:r>
          </a:p>
          <a:p>
            <a:r>
              <a:rPr lang="en-US" sz="2600" dirty="0"/>
              <a:t>82.5% choose materials that cover topic clients are interested in;</a:t>
            </a:r>
          </a:p>
          <a:p>
            <a:r>
              <a:rPr lang="en-US" sz="2600" dirty="0"/>
              <a:t>73.4% choose materials that are targeted.</a:t>
            </a:r>
          </a:p>
        </p:txBody>
      </p:sp>
      <p:sp>
        <p:nvSpPr>
          <p:cNvPr id="2" name="Flowchart: Connector 1">
            <a:extLst>
              <a:ext uri="{C183D7F6-B498-43B3-948B-1728B52AA6E4}">
                <adec:decorative xmlns:adec="http://schemas.microsoft.com/office/drawing/2017/decorative" val="1"/>
              </a:ext>
            </a:extLst>
          </p:cNvPr>
          <p:cNvSpPr/>
          <p:nvPr/>
        </p:nvSpPr>
        <p:spPr>
          <a:xfrm>
            <a:off x="6341562" y="2348367"/>
            <a:ext cx="2534653" cy="2369263"/>
          </a:xfrm>
          <a:prstGeom prst="flowChartConnector">
            <a:avLst/>
          </a:prstGeom>
          <a:solidFill>
            <a:srgbClr val="FFFFFF"/>
          </a:solid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3952"/>
              </a:solidFill>
              <a:effectLst/>
              <a:uFillTx/>
              <a:latin typeface="+mn-lt"/>
              <a:ea typeface="+mn-ea"/>
              <a:cs typeface="+mn-cs"/>
              <a:sym typeface="Calibri"/>
            </a:endParaRPr>
          </a:p>
        </p:txBody>
      </p:sp>
      <p:pic>
        <p:nvPicPr>
          <p:cNvPr id="8" name="Picture 7">
            <a:extLst>
              <a:ext uri="{FF2B5EF4-FFF2-40B4-BE49-F238E27FC236}">
                <a16:creationId xmlns:a16="http://schemas.microsoft.com/office/drawing/2014/main" id="{927F38F8-2549-4930-9581-F6790E810EB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89263" y="2961272"/>
            <a:ext cx="1270505" cy="1143455"/>
          </a:xfrm>
          <a:prstGeom prst="rect">
            <a:avLst/>
          </a:prstGeom>
        </p:spPr>
      </p:pic>
      <p:sp>
        <p:nvSpPr>
          <p:cNvPr id="9" name="TextBox 8">
            <a:extLst>
              <a:ext uri="{FF2B5EF4-FFF2-40B4-BE49-F238E27FC236}">
                <a16:creationId xmlns:a16="http://schemas.microsoft.com/office/drawing/2014/main" id="{7485B22A-5EC3-4FE4-982D-1BF68997A431}"/>
              </a:ext>
              <a:ext uri="{C183D7F6-B498-43B3-948B-1728B52AA6E4}">
                <adec:decorative xmlns:adec="http://schemas.microsoft.com/office/drawing/2017/decorative" val="1"/>
              </a:ext>
            </a:extLst>
          </p:cNvPr>
          <p:cNvSpPr txBox="1"/>
          <p:nvPr/>
        </p:nvSpPr>
        <p:spPr>
          <a:xfrm>
            <a:off x="6441018" y="4885583"/>
            <a:ext cx="236699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spcAft>
                <a:spcPts val="600"/>
              </a:spcAft>
            </a:pPr>
            <a:r>
              <a:rPr lang="en-US" sz="700" dirty="0">
                <a:solidFill>
                  <a:srgbClr val="002060"/>
                </a:solidFill>
                <a:hlinkClick r:id="rId5" tooltip="http://chileemployment.cl/check-list-curricular/">
                  <a:extLst>
                    <a:ext uri="{A12FA001-AC4F-418D-AE19-62706E023703}">
                      <ahyp:hlinkClr xmlns:ahyp="http://schemas.microsoft.com/office/drawing/2018/hyperlinkcolor" val="tx"/>
                    </a:ext>
                  </a:extLst>
                </a:hlinkClick>
              </a:rPr>
              <a:t>This Photo</a:t>
            </a:r>
            <a:r>
              <a:rPr lang="en-US" sz="700" dirty="0">
                <a:solidFill>
                  <a:srgbClr val="002060"/>
                </a:solidFill>
              </a:rPr>
              <a:t> by Unknown Author is licensed under </a:t>
            </a:r>
            <a:r>
              <a:rPr lang="en-US" sz="700" dirty="0">
                <a:solidFill>
                  <a:srgbClr val="002060"/>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002060"/>
              </a:solidFill>
            </a:endParaRPr>
          </a:p>
        </p:txBody>
      </p:sp>
    </p:spTree>
    <p:custDataLst>
      <p:tags r:id="rId1"/>
    </p:custDataLst>
    <p:extLst>
      <p:ext uri="{BB962C8B-B14F-4D97-AF65-F5344CB8AC3E}">
        <p14:creationId xmlns:p14="http://schemas.microsoft.com/office/powerpoint/2010/main" val="327912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1CB6-85B5-4DF4-A842-E38294406F04}"/>
              </a:ext>
            </a:extLst>
          </p:cNvPr>
          <p:cNvSpPr>
            <a:spLocks noGrp="1"/>
          </p:cNvSpPr>
          <p:nvPr>
            <p:ph type="title"/>
          </p:nvPr>
        </p:nvSpPr>
        <p:spPr>
          <a:xfrm>
            <a:off x="438152" y="152400"/>
            <a:ext cx="7941325" cy="577706"/>
          </a:xfrm>
        </p:spPr>
        <p:txBody>
          <a:bodyPr anchor="b">
            <a:normAutofit/>
          </a:bodyPr>
          <a:lstStyle/>
          <a:p>
            <a:r>
              <a:rPr lang="en-US" dirty="0"/>
              <a:t>Criteria used for choosing materials (cont.)</a:t>
            </a:r>
          </a:p>
        </p:txBody>
      </p:sp>
      <p:pic>
        <p:nvPicPr>
          <p:cNvPr id="5" name="Picture 4">
            <a:extLst>
              <a:ext uri="{FF2B5EF4-FFF2-40B4-BE49-F238E27FC236}">
                <a16:creationId xmlns:a16="http://schemas.microsoft.com/office/drawing/2014/main" id="{AB6FDC13-A512-424F-9CB6-AAC851FF19A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8152" y="2651893"/>
            <a:ext cx="2369216" cy="1776912"/>
          </a:xfrm>
          <a:prstGeom prst="rect">
            <a:avLst/>
          </a:prstGeom>
        </p:spPr>
      </p:pic>
      <p:sp>
        <p:nvSpPr>
          <p:cNvPr id="3" name="Content Placeholder 2">
            <a:extLst>
              <a:ext uri="{FF2B5EF4-FFF2-40B4-BE49-F238E27FC236}">
                <a16:creationId xmlns:a16="http://schemas.microsoft.com/office/drawing/2014/main" id="{0BF2E13D-5ECC-4703-8298-E9BAC08F5D6E}"/>
              </a:ext>
            </a:extLst>
          </p:cNvPr>
          <p:cNvSpPr>
            <a:spLocks noGrp="1"/>
          </p:cNvSpPr>
          <p:nvPr>
            <p:ph idx="1"/>
          </p:nvPr>
        </p:nvSpPr>
        <p:spPr>
          <a:xfrm>
            <a:off x="3283377" y="1062180"/>
            <a:ext cx="5619991" cy="5194241"/>
          </a:xfrm>
        </p:spPr>
        <p:txBody>
          <a:bodyPr>
            <a:noAutofit/>
          </a:bodyPr>
          <a:lstStyle/>
          <a:p>
            <a:pPr>
              <a:lnSpc>
                <a:spcPct val="90000"/>
              </a:lnSpc>
            </a:pPr>
            <a:r>
              <a:rPr lang="en-US" dirty="0"/>
              <a:t>Delivery considerations:</a:t>
            </a:r>
          </a:p>
          <a:p>
            <a:pPr lvl="1">
              <a:lnSpc>
                <a:spcPct val="90000"/>
              </a:lnSpc>
            </a:pPr>
            <a:r>
              <a:rPr lang="en-US" dirty="0"/>
              <a:t>Interesting activities (41.3%)</a:t>
            </a:r>
          </a:p>
          <a:p>
            <a:pPr lvl="1">
              <a:lnSpc>
                <a:spcPct val="90000"/>
              </a:lnSpc>
            </a:pPr>
            <a:r>
              <a:rPr lang="en-US" dirty="0"/>
              <a:t>Easy to teach/implements (56%)</a:t>
            </a:r>
          </a:p>
          <a:p>
            <a:pPr lvl="1">
              <a:lnSpc>
                <a:spcPct val="90000"/>
              </a:lnSpc>
            </a:pPr>
            <a:r>
              <a:rPr lang="en-US" dirty="0"/>
              <a:t>Can teach in allotted time (34.9%)</a:t>
            </a:r>
          </a:p>
          <a:p>
            <a:pPr lvl="1">
              <a:lnSpc>
                <a:spcPct val="90000"/>
              </a:lnSpc>
            </a:pPr>
            <a:r>
              <a:rPr lang="en-US" dirty="0"/>
              <a:t>Provides all teaching materials needed (38.9%)</a:t>
            </a:r>
          </a:p>
          <a:p>
            <a:pPr lvl="1">
              <a:lnSpc>
                <a:spcPct val="90000"/>
              </a:lnSpc>
            </a:pPr>
            <a:r>
              <a:rPr lang="en-US" dirty="0"/>
              <a:t>Materials already familiar with (14.3%)</a:t>
            </a:r>
          </a:p>
          <a:p>
            <a:pPr lvl="1">
              <a:lnSpc>
                <a:spcPct val="90000"/>
              </a:lnSpc>
            </a:pPr>
            <a:r>
              <a:rPr lang="en-US" dirty="0"/>
              <a:t>Organization selected for me (8.3%)</a:t>
            </a:r>
          </a:p>
          <a:p>
            <a:pPr lvl="1">
              <a:lnSpc>
                <a:spcPct val="90000"/>
              </a:lnSpc>
            </a:pPr>
            <a:r>
              <a:rPr lang="en-US" dirty="0"/>
              <a:t>Simple messages (63.1%)</a:t>
            </a:r>
          </a:p>
          <a:p>
            <a:pPr lvl="1">
              <a:lnSpc>
                <a:spcPct val="90000"/>
              </a:lnSpc>
            </a:pPr>
            <a:r>
              <a:rPr lang="en-US" dirty="0"/>
              <a:t>Practical (63.5%</a:t>
            </a:r>
          </a:p>
          <a:p>
            <a:pPr lvl="1">
              <a:lnSpc>
                <a:spcPct val="90000"/>
              </a:lnSpc>
            </a:pPr>
            <a:r>
              <a:rPr lang="en-US" dirty="0"/>
              <a:t>Cost (29%)</a:t>
            </a:r>
          </a:p>
        </p:txBody>
      </p:sp>
      <p:sp>
        <p:nvSpPr>
          <p:cNvPr id="6" name="TextBox 5">
            <a:extLst>
              <a:ext uri="{FF2B5EF4-FFF2-40B4-BE49-F238E27FC236}">
                <a16:creationId xmlns:a16="http://schemas.microsoft.com/office/drawing/2014/main" id="{2E93016A-452C-4028-B77A-9DE667AC65F1}"/>
              </a:ext>
              <a:ext uri="{C183D7F6-B498-43B3-948B-1728B52AA6E4}">
                <adec:decorative xmlns:adec="http://schemas.microsoft.com/office/drawing/2017/decorative" val="1"/>
              </a:ext>
            </a:extLst>
          </p:cNvPr>
          <p:cNvSpPr txBox="1"/>
          <p:nvPr/>
        </p:nvSpPr>
        <p:spPr>
          <a:xfrm>
            <a:off x="598573" y="4761408"/>
            <a:ext cx="209448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spcAft>
                <a:spcPts val="600"/>
              </a:spcAft>
            </a:pPr>
            <a:r>
              <a:rPr lang="en-US" sz="700" dirty="0">
                <a:solidFill>
                  <a:srgbClr val="002060"/>
                </a:solidFill>
                <a:hlinkClick r:id="rId5" tooltip="http://afro-ip.blogspot.com/2012/07/10-reasons-to-follow-european-approach.html">
                  <a:extLst>
                    <a:ext uri="{A12FA001-AC4F-418D-AE19-62706E023703}">
                      <ahyp:hlinkClr xmlns:ahyp="http://schemas.microsoft.com/office/drawing/2018/hyperlinkcolor" val="tx"/>
                    </a:ext>
                  </a:extLst>
                </a:hlinkClick>
              </a:rPr>
              <a:t>This Photo</a:t>
            </a:r>
            <a:r>
              <a:rPr lang="en-US" sz="700" dirty="0">
                <a:solidFill>
                  <a:srgbClr val="002060"/>
                </a:solidFill>
              </a:rPr>
              <a:t> by Unknown Author is licensed under </a:t>
            </a:r>
            <a:r>
              <a:rPr lang="en-US" sz="700" dirty="0">
                <a:solidFill>
                  <a:srgbClr val="002060"/>
                </a:solidFill>
                <a:hlinkClick r:id="rId6" tooltip="https://creativecommons.org/licenses/by/3.0/">
                  <a:extLst>
                    <a:ext uri="{A12FA001-AC4F-418D-AE19-62706E023703}">
                      <ahyp:hlinkClr xmlns:ahyp="http://schemas.microsoft.com/office/drawing/2018/hyperlinkcolor" val="tx"/>
                    </a:ext>
                  </a:extLst>
                </a:hlinkClick>
              </a:rPr>
              <a:t>CC BY</a:t>
            </a:r>
            <a:endParaRPr lang="en-US" sz="700" dirty="0">
              <a:solidFill>
                <a:srgbClr val="002060"/>
              </a:solidFill>
            </a:endParaRPr>
          </a:p>
        </p:txBody>
      </p:sp>
    </p:spTree>
    <p:custDataLst>
      <p:tags r:id="rId1"/>
    </p:custDataLst>
    <p:extLst>
      <p:ext uri="{BB962C8B-B14F-4D97-AF65-F5344CB8AC3E}">
        <p14:creationId xmlns:p14="http://schemas.microsoft.com/office/powerpoint/2010/main" val="203061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B187-E2E9-44D0-8C19-E0DA589859F0}"/>
              </a:ext>
            </a:extLst>
          </p:cNvPr>
          <p:cNvSpPr>
            <a:spLocks noGrp="1"/>
          </p:cNvSpPr>
          <p:nvPr>
            <p:ph type="title" idx="4294967295"/>
          </p:nvPr>
        </p:nvSpPr>
        <p:spPr>
          <a:xfrm>
            <a:off x="457200" y="-492806"/>
            <a:ext cx="8229600" cy="492806"/>
          </a:xfrm>
        </p:spPr>
        <p:txBody>
          <a:bodyPr lIns="0" tIns="0" rIns="0" bIns="0" anchor="b">
            <a:normAutofit/>
          </a:bodyPr>
          <a:lstStyle/>
          <a:p>
            <a:r>
              <a:rPr lang="en-US" dirty="0"/>
              <a:t>Methods of delivery</a:t>
            </a:r>
          </a:p>
        </p:txBody>
      </p:sp>
      <p:graphicFrame>
        <p:nvGraphicFramePr>
          <p:cNvPr id="3" name="Chart 2" descr="From highest to lowest: Handout, discussion, lecture, visual display, hands on  activities, game, PowerPoint, phone education, video, telehealth">
            <a:extLst>
              <a:ext uri="{FF2B5EF4-FFF2-40B4-BE49-F238E27FC236}">
                <a16:creationId xmlns:a16="http://schemas.microsoft.com/office/drawing/2014/main" id="{2300A06B-8B45-4838-8C9E-34BC1B6957F9}"/>
              </a:ext>
            </a:extLst>
          </p:cNvPr>
          <p:cNvGraphicFramePr>
            <a:graphicFrameLocks/>
          </p:cNvGraphicFramePr>
          <p:nvPr>
            <p:extLst>
              <p:ext uri="{D42A27DB-BD31-4B8C-83A1-F6EECF244321}">
                <p14:modId xmlns:p14="http://schemas.microsoft.com/office/powerpoint/2010/main" val="3292418930"/>
              </p:ext>
            </p:extLst>
          </p:nvPr>
        </p:nvGraphicFramePr>
        <p:xfrm>
          <a:off x="0" y="76200"/>
          <a:ext cx="8991600" cy="6781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45782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1A44-08F4-46BD-9A71-1619EA8AAB09}"/>
              </a:ext>
            </a:extLst>
          </p:cNvPr>
          <p:cNvSpPr>
            <a:spLocks noGrp="1"/>
          </p:cNvSpPr>
          <p:nvPr>
            <p:ph type="title"/>
          </p:nvPr>
        </p:nvSpPr>
        <p:spPr/>
        <p:txBody>
          <a:bodyPr/>
          <a:lstStyle/>
          <a:p>
            <a:r>
              <a:rPr lang="en-US" dirty="0"/>
              <a:t>Materials used for Nutrition education</a:t>
            </a:r>
          </a:p>
        </p:txBody>
      </p:sp>
      <p:sp>
        <p:nvSpPr>
          <p:cNvPr id="4" name="Text Placeholder 3">
            <a:extLst>
              <a:ext uri="{FF2B5EF4-FFF2-40B4-BE49-F238E27FC236}">
                <a16:creationId xmlns:a16="http://schemas.microsoft.com/office/drawing/2014/main" id="{5A6D2A9B-8798-43BE-9904-2ABA3AA03142}"/>
              </a:ext>
            </a:extLst>
          </p:cNvPr>
          <p:cNvSpPr>
            <a:spLocks noGrp="1"/>
          </p:cNvSpPr>
          <p:nvPr>
            <p:ph type="body" idx="1"/>
          </p:nvPr>
        </p:nvSpPr>
        <p:spPr/>
        <p:txBody>
          <a:bodyPr>
            <a:normAutofit fontScale="92500" lnSpcReduction="10000"/>
          </a:bodyPr>
          <a:lstStyle/>
          <a:p>
            <a:r>
              <a:rPr lang="en-US" dirty="0"/>
              <a:t>SNAP-ED/County extension materials</a:t>
            </a:r>
          </a:p>
          <a:p>
            <a:r>
              <a:rPr lang="en-US" dirty="0"/>
              <a:t>State Department on Aging Nutrition education materials</a:t>
            </a:r>
          </a:p>
          <a:p>
            <a:r>
              <a:rPr lang="en-US" dirty="0"/>
              <a:t>State University extension programs</a:t>
            </a:r>
          </a:p>
          <a:p>
            <a:r>
              <a:rPr lang="en-US" dirty="0"/>
              <a:t>Company materials</a:t>
            </a:r>
          </a:p>
          <a:p>
            <a:r>
              <a:rPr lang="en-US" dirty="0"/>
              <a:t>Eat Smart, Live Strong</a:t>
            </a:r>
          </a:p>
          <a:p>
            <a:r>
              <a:rPr lang="en-US" dirty="0"/>
              <a:t>MyPlate</a:t>
            </a:r>
          </a:p>
          <a:p>
            <a:r>
              <a:rPr lang="en-US" dirty="0"/>
              <a:t>DASH diet</a:t>
            </a:r>
          </a:p>
          <a:p>
            <a:r>
              <a:rPr lang="en-US" dirty="0"/>
              <a:t>Chef Charles/Fresh Conversations</a:t>
            </a:r>
          </a:p>
          <a:p>
            <a:r>
              <a:rPr lang="en-US" dirty="0"/>
              <a:t>Eat Better &amp; Move More</a:t>
            </a:r>
          </a:p>
          <a:p>
            <a:r>
              <a:rPr lang="en-US" dirty="0"/>
              <a:t>Cooking Matters</a:t>
            </a:r>
          </a:p>
          <a:p>
            <a:r>
              <a:rPr lang="en-US" dirty="0"/>
              <a:t>Healthy Eating for Successful Living in Older Adults</a:t>
            </a:r>
          </a:p>
        </p:txBody>
      </p:sp>
    </p:spTree>
    <p:custDataLst>
      <p:tags r:id="rId1"/>
    </p:custDataLst>
    <p:extLst>
      <p:ext uri="{BB962C8B-B14F-4D97-AF65-F5344CB8AC3E}">
        <p14:creationId xmlns:p14="http://schemas.microsoft.com/office/powerpoint/2010/main" val="92415433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076D-CC9C-486E-A666-7EFC54AC0CED}"/>
              </a:ext>
            </a:extLst>
          </p:cNvPr>
          <p:cNvSpPr>
            <a:spLocks noGrp="1"/>
          </p:cNvSpPr>
          <p:nvPr>
            <p:ph type="title"/>
          </p:nvPr>
        </p:nvSpPr>
        <p:spPr/>
        <p:txBody>
          <a:bodyPr>
            <a:normAutofit fontScale="90000"/>
          </a:bodyPr>
          <a:lstStyle/>
          <a:p>
            <a:r>
              <a:rPr lang="en-US" dirty="0"/>
              <a:t>Satisfaction with nutrition education materials</a:t>
            </a:r>
          </a:p>
        </p:txBody>
      </p:sp>
      <p:sp>
        <p:nvSpPr>
          <p:cNvPr id="3" name="Text Placeholder 2">
            <a:extLst>
              <a:ext uri="{FF2B5EF4-FFF2-40B4-BE49-F238E27FC236}">
                <a16:creationId xmlns:a16="http://schemas.microsoft.com/office/drawing/2014/main" id="{BF222D5D-A8F8-40C8-BAD1-2EA7D4076F2F}"/>
              </a:ext>
            </a:extLst>
          </p:cNvPr>
          <p:cNvSpPr>
            <a:spLocks noGrp="1"/>
          </p:cNvSpPr>
          <p:nvPr>
            <p:ph type="body" idx="1"/>
          </p:nvPr>
        </p:nvSpPr>
        <p:spPr/>
        <p:txBody>
          <a:bodyPr>
            <a:normAutofit lnSpcReduction="10000"/>
          </a:bodyPr>
          <a:lstStyle/>
          <a:p>
            <a:r>
              <a:rPr lang="en-US" b="1" i="1" dirty="0"/>
              <a:t>Question: </a:t>
            </a:r>
            <a:r>
              <a:rPr lang="en-US" dirty="0"/>
              <a:t>Are you satisfied with the nutrition education materials you use?</a:t>
            </a:r>
          </a:p>
          <a:p>
            <a:endParaRPr lang="en-US" dirty="0"/>
          </a:p>
          <a:p>
            <a:r>
              <a:rPr lang="en-US" dirty="0"/>
              <a:t>On a 4 point scale:</a:t>
            </a:r>
          </a:p>
          <a:p>
            <a:pPr lvl="1"/>
            <a:r>
              <a:rPr lang="en-US" dirty="0"/>
              <a:t>0 = not satisfied</a:t>
            </a:r>
          </a:p>
          <a:p>
            <a:pPr lvl="1"/>
            <a:r>
              <a:rPr lang="en-US" dirty="0"/>
              <a:t>1 = neutral</a:t>
            </a:r>
          </a:p>
          <a:p>
            <a:pPr lvl="1"/>
            <a:r>
              <a:rPr lang="en-US" dirty="0"/>
              <a:t>2 = somewhat satisfied</a:t>
            </a:r>
          </a:p>
          <a:p>
            <a:pPr lvl="1"/>
            <a:r>
              <a:rPr lang="en-US" dirty="0"/>
              <a:t>3 = satisfied</a:t>
            </a:r>
          </a:p>
          <a:p>
            <a:pPr lvl="1"/>
            <a:r>
              <a:rPr lang="en-US" dirty="0"/>
              <a:t>4 = very satisfied</a:t>
            </a:r>
          </a:p>
          <a:p>
            <a:endParaRPr lang="en-US" dirty="0"/>
          </a:p>
          <a:p>
            <a:r>
              <a:rPr lang="en-US" dirty="0"/>
              <a:t>Average Score = 2.2</a:t>
            </a:r>
          </a:p>
        </p:txBody>
      </p:sp>
    </p:spTree>
    <p:custDataLst>
      <p:tags r:id="rId1"/>
    </p:custDataLst>
    <p:extLst>
      <p:ext uri="{BB962C8B-B14F-4D97-AF65-F5344CB8AC3E}">
        <p14:creationId xmlns:p14="http://schemas.microsoft.com/office/powerpoint/2010/main" val="31345033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F9B2-E2E8-4039-9E9C-2CCC4B23C09E}"/>
              </a:ext>
            </a:extLst>
          </p:cNvPr>
          <p:cNvSpPr>
            <a:spLocks noGrp="1"/>
          </p:cNvSpPr>
          <p:nvPr>
            <p:ph type="title"/>
          </p:nvPr>
        </p:nvSpPr>
        <p:spPr/>
        <p:txBody>
          <a:bodyPr>
            <a:normAutofit fontScale="90000"/>
          </a:bodyPr>
          <a:lstStyle/>
          <a:p>
            <a:r>
              <a:rPr lang="en-US" dirty="0"/>
              <a:t>Satisfaction with nutrition education materials (cont.)</a:t>
            </a:r>
          </a:p>
        </p:txBody>
      </p:sp>
      <p:sp>
        <p:nvSpPr>
          <p:cNvPr id="3" name="Text Placeholder 2">
            <a:extLst>
              <a:ext uri="{FF2B5EF4-FFF2-40B4-BE49-F238E27FC236}">
                <a16:creationId xmlns:a16="http://schemas.microsoft.com/office/drawing/2014/main" id="{42AC6753-1F2A-42AA-8E6A-D56BB7849C6A}"/>
              </a:ext>
            </a:extLst>
          </p:cNvPr>
          <p:cNvSpPr>
            <a:spLocks noGrp="1"/>
          </p:cNvSpPr>
          <p:nvPr>
            <p:ph type="body" idx="1"/>
          </p:nvPr>
        </p:nvSpPr>
        <p:spPr/>
        <p:txBody>
          <a:bodyPr>
            <a:normAutofit lnSpcReduction="10000"/>
          </a:bodyPr>
          <a:lstStyle/>
          <a:p>
            <a:r>
              <a:rPr lang="en-US" b="1" i="1" dirty="0"/>
              <a:t>Question: </a:t>
            </a:r>
            <a:r>
              <a:rPr lang="en-US" dirty="0"/>
              <a:t>Would you like more resources to provide education?</a:t>
            </a:r>
          </a:p>
          <a:p>
            <a:endParaRPr lang="en-US" dirty="0"/>
          </a:p>
          <a:p>
            <a:pPr lvl="1"/>
            <a:r>
              <a:rPr lang="en-US" dirty="0"/>
              <a:t>Scale 0-4</a:t>
            </a:r>
          </a:p>
          <a:p>
            <a:pPr lvl="2"/>
            <a:r>
              <a:rPr lang="en-US" dirty="0"/>
              <a:t>0 = definitely not</a:t>
            </a:r>
          </a:p>
          <a:p>
            <a:pPr lvl="2"/>
            <a:r>
              <a:rPr lang="en-US" dirty="0"/>
              <a:t>1 = probably not</a:t>
            </a:r>
          </a:p>
          <a:p>
            <a:pPr lvl="2"/>
            <a:r>
              <a:rPr lang="en-US" dirty="0"/>
              <a:t>2 = might or might not</a:t>
            </a:r>
          </a:p>
          <a:p>
            <a:pPr lvl="2"/>
            <a:r>
              <a:rPr lang="en-US" dirty="0"/>
              <a:t>3 = probably yes</a:t>
            </a:r>
          </a:p>
          <a:p>
            <a:pPr lvl="2"/>
            <a:r>
              <a:rPr lang="en-US" dirty="0"/>
              <a:t>4 = definitely yes</a:t>
            </a:r>
          </a:p>
          <a:p>
            <a:endParaRPr lang="en-US" dirty="0"/>
          </a:p>
          <a:p>
            <a:r>
              <a:rPr lang="en-US" dirty="0"/>
              <a:t>Average Score = 2.84</a:t>
            </a:r>
          </a:p>
        </p:txBody>
      </p:sp>
    </p:spTree>
    <p:custDataLst>
      <p:tags r:id="rId1"/>
    </p:custDataLst>
    <p:extLst>
      <p:ext uri="{BB962C8B-B14F-4D97-AF65-F5344CB8AC3E}">
        <p14:creationId xmlns:p14="http://schemas.microsoft.com/office/powerpoint/2010/main" val="4670757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b="1" dirty="0"/>
              <a:t>Barriers </a:t>
            </a:r>
            <a:r>
              <a:rPr lang="en-US" dirty="0"/>
              <a:t>to conducting nutrition education with older adults</a:t>
            </a:r>
          </a:p>
        </p:txBody>
      </p:sp>
      <p:graphicFrame>
        <p:nvGraphicFramePr>
          <p:cNvPr id="2" name="Table 1"/>
          <p:cNvGraphicFramePr>
            <a:graphicFrameLocks noGrp="1"/>
          </p:cNvGraphicFramePr>
          <p:nvPr>
            <p:extLst>
              <p:ext uri="{D42A27DB-BD31-4B8C-83A1-F6EECF244321}">
                <p14:modId xmlns:p14="http://schemas.microsoft.com/office/powerpoint/2010/main" val="1712508535"/>
              </p:ext>
            </p:extLst>
          </p:nvPr>
        </p:nvGraphicFramePr>
        <p:xfrm>
          <a:off x="457200" y="1067718"/>
          <a:ext cx="8229600" cy="4733339"/>
        </p:xfrm>
        <a:graphic>
          <a:graphicData uri="http://schemas.openxmlformats.org/drawingml/2006/table">
            <a:tbl>
              <a:tblPr firstRow="1" bandRow="1">
                <a:tableStyleId>{3B4B98B0-60AC-42C2-AFA5-B58CD77FA1E5}</a:tableStyleId>
              </a:tblPr>
              <a:tblGrid>
                <a:gridCol w="4578042">
                  <a:extLst>
                    <a:ext uri="{9D8B030D-6E8A-4147-A177-3AD203B41FA5}">
                      <a16:colId xmlns:a16="http://schemas.microsoft.com/office/drawing/2014/main" val="20000"/>
                    </a:ext>
                  </a:extLst>
                </a:gridCol>
                <a:gridCol w="645217">
                  <a:extLst>
                    <a:ext uri="{9D8B030D-6E8A-4147-A177-3AD203B41FA5}">
                      <a16:colId xmlns:a16="http://schemas.microsoft.com/office/drawing/2014/main" val="20001"/>
                    </a:ext>
                  </a:extLst>
                </a:gridCol>
                <a:gridCol w="1687360">
                  <a:extLst>
                    <a:ext uri="{9D8B030D-6E8A-4147-A177-3AD203B41FA5}">
                      <a16:colId xmlns:a16="http://schemas.microsoft.com/office/drawing/2014/main" val="20002"/>
                    </a:ext>
                  </a:extLst>
                </a:gridCol>
                <a:gridCol w="1318981">
                  <a:extLst>
                    <a:ext uri="{9D8B030D-6E8A-4147-A177-3AD203B41FA5}">
                      <a16:colId xmlns:a16="http://schemas.microsoft.com/office/drawing/2014/main" val="20003"/>
                    </a:ext>
                  </a:extLst>
                </a:gridCol>
              </a:tblGrid>
              <a:tr h="355489">
                <a:tc>
                  <a:txBody>
                    <a:bodyPr/>
                    <a:lstStyle/>
                    <a:p>
                      <a:endParaRPr lang="en-US" sz="1600" dirty="0"/>
                    </a:p>
                  </a:txBody>
                  <a:tcPr/>
                </a:tc>
                <a:tc>
                  <a:txBody>
                    <a:bodyPr/>
                    <a:lstStyle/>
                    <a:p>
                      <a:r>
                        <a:rPr lang="en-US" sz="1600" dirty="0"/>
                        <a:t>Total (%)</a:t>
                      </a:r>
                    </a:p>
                  </a:txBody>
                  <a:tcPr/>
                </a:tc>
                <a:tc>
                  <a:txBody>
                    <a:bodyPr/>
                    <a:lstStyle/>
                    <a:p>
                      <a:r>
                        <a:rPr lang="en-US" sz="1600" dirty="0"/>
                        <a:t>Dietetics</a:t>
                      </a:r>
                      <a:r>
                        <a:rPr lang="en-US" sz="1600" baseline="0" dirty="0"/>
                        <a:t> Professionals</a:t>
                      </a:r>
                      <a:endParaRPr lang="en-US" sz="1600" dirty="0"/>
                    </a:p>
                  </a:txBody>
                  <a:tcPr/>
                </a:tc>
                <a:tc>
                  <a:txBody>
                    <a:bodyPr/>
                    <a:lstStyle/>
                    <a:p>
                      <a:r>
                        <a:rPr lang="en-US" sz="1600" dirty="0"/>
                        <a:t>Non-Dietetic</a:t>
                      </a:r>
                      <a:r>
                        <a:rPr lang="en-US" sz="1600" baseline="0" dirty="0"/>
                        <a:t> Health Professionals</a:t>
                      </a:r>
                      <a:endParaRPr lang="en-US" sz="1600" dirty="0"/>
                    </a:p>
                  </a:txBody>
                  <a:tcPr/>
                </a:tc>
                <a:extLst>
                  <a:ext uri="{0D108BD9-81ED-4DB2-BD59-A6C34878D82A}">
                    <a16:rowId xmlns:a16="http://schemas.microsoft.com/office/drawing/2014/main" val="10000"/>
                  </a:ext>
                </a:extLst>
              </a:tr>
              <a:tr h="355489">
                <a:tc>
                  <a:txBody>
                    <a:bodyPr/>
                    <a:lstStyle/>
                    <a:p>
                      <a:pPr algn="l"/>
                      <a:r>
                        <a:rPr lang="en-US" sz="1600" dirty="0"/>
                        <a:t>Lack</a:t>
                      </a:r>
                      <a:r>
                        <a:rPr lang="en-US" sz="1600" baseline="0" dirty="0"/>
                        <a:t> </a:t>
                      </a:r>
                      <a:r>
                        <a:rPr lang="en-US" sz="1600" dirty="0"/>
                        <a:t>of materials available </a:t>
                      </a:r>
                    </a:p>
                  </a:txBody>
                  <a:tcPr/>
                </a:tc>
                <a:tc>
                  <a:txBody>
                    <a:bodyPr/>
                    <a:lstStyle/>
                    <a:p>
                      <a:r>
                        <a:rPr lang="en-US" sz="1600" dirty="0"/>
                        <a:t>23.0</a:t>
                      </a:r>
                    </a:p>
                  </a:txBody>
                  <a:tcPr/>
                </a:tc>
                <a:tc>
                  <a:txBody>
                    <a:bodyPr/>
                    <a:lstStyle/>
                    <a:p>
                      <a:r>
                        <a:rPr lang="en-US" sz="1600" dirty="0"/>
                        <a:t>19.1</a:t>
                      </a:r>
                    </a:p>
                  </a:txBody>
                  <a:tcPr/>
                </a:tc>
                <a:tc>
                  <a:txBody>
                    <a:bodyPr/>
                    <a:lstStyle/>
                    <a:p>
                      <a:r>
                        <a:rPr lang="en-US" sz="1600" dirty="0"/>
                        <a:t>27.1</a:t>
                      </a:r>
                    </a:p>
                  </a:txBody>
                  <a:tcPr/>
                </a:tc>
                <a:extLst>
                  <a:ext uri="{0D108BD9-81ED-4DB2-BD59-A6C34878D82A}">
                    <a16:rowId xmlns:a16="http://schemas.microsoft.com/office/drawing/2014/main" val="10002"/>
                  </a:ext>
                </a:extLst>
              </a:tr>
              <a:tr h="355489">
                <a:tc>
                  <a:txBody>
                    <a:bodyPr/>
                    <a:lstStyle/>
                    <a:p>
                      <a:pPr algn="l"/>
                      <a:r>
                        <a:rPr lang="en-US" sz="1600" dirty="0"/>
                        <a:t>No budget for nutrition education</a:t>
                      </a:r>
                      <a:r>
                        <a:rPr lang="en-US" sz="1600" baseline="0" dirty="0"/>
                        <a:t> activities</a:t>
                      </a:r>
                    </a:p>
                  </a:txBody>
                  <a:tcPr/>
                </a:tc>
                <a:tc>
                  <a:txBody>
                    <a:bodyPr/>
                    <a:lstStyle/>
                    <a:p>
                      <a:r>
                        <a:rPr lang="en-US" sz="1600" dirty="0"/>
                        <a:t>52.8</a:t>
                      </a:r>
                    </a:p>
                  </a:txBody>
                  <a:tcPr/>
                </a:tc>
                <a:tc>
                  <a:txBody>
                    <a:bodyPr/>
                    <a:lstStyle/>
                    <a:p>
                      <a:r>
                        <a:rPr lang="en-US" sz="1600" dirty="0"/>
                        <a:t>49.5</a:t>
                      </a:r>
                    </a:p>
                  </a:txBody>
                  <a:tcPr/>
                </a:tc>
                <a:tc>
                  <a:txBody>
                    <a:bodyPr/>
                    <a:lstStyle/>
                    <a:p>
                      <a:r>
                        <a:rPr lang="en-US" sz="1600" dirty="0"/>
                        <a:t>56.8</a:t>
                      </a:r>
                    </a:p>
                  </a:txBody>
                  <a:tcPr/>
                </a:tc>
                <a:extLst>
                  <a:ext uri="{0D108BD9-81ED-4DB2-BD59-A6C34878D82A}">
                    <a16:rowId xmlns:a16="http://schemas.microsoft.com/office/drawing/2014/main" val="10003"/>
                  </a:ext>
                </a:extLst>
              </a:tr>
              <a:tr h="355489">
                <a:tc>
                  <a:txBody>
                    <a:bodyPr/>
                    <a:lstStyle/>
                    <a:p>
                      <a:pPr algn="l"/>
                      <a:r>
                        <a:rPr lang="en-US" sz="1600" dirty="0"/>
                        <a:t>No promotion</a:t>
                      </a:r>
                      <a:r>
                        <a:rPr lang="en-US" sz="1600" baseline="0" dirty="0"/>
                        <a:t> of nutrition education sessions</a:t>
                      </a:r>
                      <a:endParaRPr lang="en-US" sz="1600" dirty="0"/>
                    </a:p>
                  </a:txBody>
                  <a:tcPr/>
                </a:tc>
                <a:tc>
                  <a:txBody>
                    <a:bodyPr/>
                    <a:lstStyle/>
                    <a:p>
                      <a:r>
                        <a:rPr lang="en-US" sz="1600" dirty="0"/>
                        <a:t>21.4</a:t>
                      </a:r>
                    </a:p>
                  </a:txBody>
                  <a:tcPr/>
                </a:tc>
                <a:tc>
                  <a:txBody>
                    <a:bodyPr/>
                    <a:lstStyle/>
                    <a:p>
                      <a:r>
                        <a:rPr lang="en-US" sz="1600" dirty="0"/>
                        <a:t>26.6</a:t>
                      </a:r>
                    </a:p>
                  </a:txBody>
                  <a:tcPr/>
                </a:tc>
                <a:tc>
                  <a:txBody>
                    <a:bodyPr/>
                    <a:lstStyle/>
                    <a:p>
                      <a:r>
                        <a:rPr lang="en-US" sz="1600" dirty="0"/>
                        <a:t>16.9</a:t>
                      </a:r>
                    </a:p>
                  </a:txBody>
                  <a:tcPr/>
                </a:tc>
                <a:extLst>
                  <a:ext uri="{0D108BD9-81ED-4DB2-BD59-A6C34878D82A}">
                    <a16:rowId xmlns:a16="http://schemas.microsoft.com/office/drawing/2014/main" val="10004"/>
                  </a:ext>
                </a:extLst>
              </a:tr>
              <a:tr h="355489">
                <a:tc>
                  <a:txBody>
                    <a:bodyPr/>
                    <a:lstStyle/>
                    <a:p>
                      <a:pPr algn="l"/>
                      <a:r>
                        <a:rPr lang="en-US" sz="1600" dirty="0"/>
                        <a:t>Staff unaware of visits/unprepared</a:t>
                      </a:r>
                    </a:p>
                  </a:txBody>
                  <a:tcPr/>
                </a:tc>
                <a:tc>
                  <a:txBody>
                    <a:bodyPr/>
                    <a:lstStyle/>
                    <a:p>
                      <a:r>
                        <a:rPr lang="en-US" sz="1600" dirty="0"/>
                        <a:t>7.4</a:t>
                      </a:r>
                    </a:p>
                  </a:txBody>
                  <a:tcPr/>
                </a:tc>
                <a:tc>
                  <a:txBody>
                    <a:bodyPr/>
                    <a:lstStyle/>
                    <a:p>
                      <a:r>
                        <a:rPr lang="en-US" sz="1600" dirty="0"/>
                        <a:t>9.2</a:t>
                      </a:r>
                    </a:p>
                  </a:txBody>
                  <a:tcPr/>
                </a:tc>
                <a:tc>
                  <a:txBody>
                    <a:bodyPr/>
                    <a:lstStyle/>
                    <a:p>
                      <a:r>
                        <a:rPr lang="en-US" sz="1600" dirty="0"/>
                        <a:t>5.7</a:t>
                      </a:r>
                    </a:p>
                  </a:txBody>
                  <a:tcPr/>
                </a:tc>
                <a:extLst>
                  <a:ext uri="{0D108BD9-81ED-4DB2-BD59-A6C34878D82A}">
                    <a16:rowId xmlns:a16="http://schemas.microsoft.com/office/drawing/2014/main" val="10005"/>
                  </a:ext>
                </a:extLst>
              </a:tr>
              <a:tr h="355489">
                <a:tc>
                  <a:txBody>
                    <a:bodyPr/>
                    <a:lstStyle/>
                    <a:p>
                      <a:pPr algn="l"/>
                      <a:r>
                        <a:rPr lang="en-US" sz="1600" dirty="0"/>
                        <a:t>Competitive</a:t>
                      </a:r>
                      <a:r>
                        <a:rPr lang="en-US" sz="1600" baseline="0" dirty="0"/>
                        <a:t> events scheduled</a:t>
                      </a:r>
                      <a:endParaRPr lang="en-US" sz="1600" dirty="0"/>
                    </a:p>
                  </a:txBody>
                  <a:tcPr/>
                </a:tc>
                <a:tc>
                  <a:txBody>
                    <a:bodyPr/>
                    <a:lstStyle/>
                    <a:p>
                      <a:r>
                        <a:rPr lang="en-US" sz="1600" dirty="0"/>
                        <a:t>16.6</a:t>
                      </a:r>
                    </a:p>
                  </a:txBody>
                  <a:tcPr/>
                </a:tc>
                <a:tc>
                  <a:txBody>
                    <a:bodyPr/>
                    <a:lstStyle/>
                    <a:p>
                      <a:r>
                        <a:rPr lang="en-US" sz="1600" dirty="0"/>
                        <a:t>18.3</a:t>
                      </a:r>
                    </a:p>
                  </a:txBody>
                  <a:tcPr/>
                </a:tc>
                <a:tc>
                  <a:txBody>
                    <a:bodyPr/>
                    <a:lstStyle/>
                    <a:p>
                      <a:r>
                        <a:rPr lang="en-US" sz="1600" dirty="0"/>
                        <a:t>14.4</a:t>
                      </a:r>
                    </a:p>
                  </a:txBody>
                  <a:tcPr/>
                </a:tc>
                <a:extLst>
                  <a:ext uri="{0D108BD9-81ED-4DB2-BD59-A6C34878D82A}">
                    <a16:rowId xmlns:a16="http://schemas.microsoft.com/office/drawing/2014/main" val="10006"/>
                  </a:ext>
                </a:extLst>
              </a:tr>
              <a:tr h="355489">
                <a:tc>
                  <a:txBody>
                    <a:bodyPr/>
                    <a:lstStyle/>
                    <a:p>
                      <a:pPr algn="l"/>
                      <a:r>
                        <a:rPr lang="en-US" sz="1600" dirty="0"/>
                        <a:t>No incentives</a:t>
                      </a:r>
                    </a:p>
                  </a:txBody>
                  <a:tcPr/>
                </a:tc>
                <a:tc>
                  <a:txBody>
                    <a:bodyPr/>
                    <a:lstStyle/>
                    <a:p>
                      <a:r>
                        <a:rPr lang="en-US" sz="1600" dirty="0"/>
                        <a:t>26.6</a:t>
                      </a:r>
                    </a:p>
                  </a:txBody>
                  <a:tcPr/>
                </a:tc>
                <a:tc>
                  <a:txBody>
                    <a:bodyPr/>
                    <a:lstStyle/>
                    <a:p>
                      <a:r>
                        <a:rPr lang="en-US" sz="1600" dirty="0"/>
                        <a:t>27.5</a:t>
                      </a:r>
                    </a:p>
                  </a:txBody>
                  <a:tcPr/>
                </a:tc>
                <a:tc>
                  <a:txBody>
                    <a:bodyPr/>
                    <a:lstStyle/>
                    <a:p>
                      <a:r>
                        <a:rPr lang="en-US" sz="1600" dirty="0"/>
                        <a:t>26.3</a:t>
                      </a:r>
                    </a:p>
                  </a:txBody>
                  <a:tcPr/>
                </a:tc>
                <a:extLst>
                  <a:ext uri="{0D108BD9-81ED-4DB2-BD59-A6C34878D82A}">
                    <a16:rowId xmlns:a16="http://schemas.microsoft.com/office/drawing/2014/main" val="10007"/>
                  </a:ext>
                </a:extLst>
              </a:tr>
              <a:tr h="355489">
                <a:tc>
                  <a:txBody>
                    <a:bodyPr/>
                    <a:lstStyle/>
                    <a:p>
                      <a:pPr algn="l"/>
                      <a:r>
                        <a:rPr lang="en-US" sz="1600" dirty="0"/>
                        <a:t>Clients/participants not</a:t>
                      </a:r>
                      <a:r>
                        <a:rPr lang="en-US" sz="1600" baseline="0" dirty="0"/>
                        <a:t> interested</a:t>
                      </a:r>
                      <a:endParaRPr lang="en-US" sz="1600" dirty="0"/>
                    </a:p>
                  </a:txBody>
                  <a:tcPr/>
                </a:tc>
                <a:tc>
                  <a:txBody>
                    <a:bodyPr/>
                    <a:lstStyle/>
                    <a:p>
                      <a:r>
                        <a:rPr lang="en-US" sz="1600" dirty="0"/>
                        <a:t>47.6</a:t>
                      </a:r>
                    </a:p>
                  </a:txBody>
                  <a:tcPr/>
                </a:tc>
                <a:tc>
                  <a:txBody>
                    <a:bodyPr/>
                    <a:lstStyle/>
                    <a:p>
                      <a:r>
                        <a:rPr lang="en-US" sz="1600" dirty="0"/>
                        <a:t>44.0</a:t>
                      </a:r>
                    </a:p>
                  </a:txBody>
                  <a:tcPr/>
                </a:tc>
                <a:tc>
                  <a:txBody>
                    <a:bodyPr/>
                    <a:lstStyle/>
                    <a:p>
                      <a:r>
                        <a:rPr lang="en-US" sz="1600" dirty="0"/>
                        <a:t>51.7</a:t>
                      </a:r>
                    </a:p>
                  </a:txBody>
                  <a:tcPr/>
                </a:tc>
                <a:extLst>
                  <a:ext uri="{0D108BD9-81ED-4DB2-BD59-A6C34878D82A}">
                    <a16:rowId xmlns:a16="http://schemas.microsoft.com/office/drawing/2014/main" val="10008"/>
                  </a:ext>
                </a:extLst>
              </a:tr>
              <a:tr h="355489">
                <a:tc>
                  <a:txBody>
                    <a:bodyPr/>
                    <a:lstStyle/>
                    <a:p>
                      <a:pPr algn="l"/>
                      <a:r>
                        <a:rPr lang="en-US" sz="1600" dirty="0"/>
                        <a:t>Lack of time</a:t>
                      </a:r>
                    </a:p>
                  </a:txBody>
                  <a:tcPr/>
                </a:tc>
                <a:tc>
                  <a:txBody>
                    <a:bodyPr/>
                    <a:lstStyle/>
                    <a:p>
                      <a:r>
                        <a:rPr lang="en-US" sz="1600" dirty="0"/>
                        <a:t>38.4</a:t>
                      </a:r>
                    </a:p>
                  </a:txBody>
                  <a:tcPr/>
                </a:tc>
                <a:tc>
                  <a:txBody>
                    <a:bodyPr/>
                    <a:lstStyle/>
                    <a:p>
                      <a:r>
                        <a:rPr lang="en-US" sz="1600" dirty="0"/>
                        <a:t>40.4</a:t>
                      </a:r>
                    </a:p>
                  </a:txBody>
                  <a:tcPr/>
                </a:tc>
                <a:tc>
                  <a:txBody>
                    <a:bodyPr/>
                    <a:lstStyle/>
                    <a:p>
                      <a:r>
                        <a:rPr lang="en-US" sz="1600" dirty="0"/>
                        <a:t>37.3</a:t>
                      </a:r>
                    </a:p>
                  </a:txBody>
                  <a:tcPr/>
                </a:tc>
                <a:extLst>
                  <a:ext uri="{0D108BD9-81ED-4DB2-BD59-A6C34878D82A}">
                    <a16:rowId xmlns:a16="http://schemas.microsoft.com/office/drawing/2014/main" val="10009"/>
                  </a:ext>
                </a:extLst>
              </a:tr>
              <a:tr h="355489">
                <a:tc>
                  <a:txBody>
                    <a:bodyPr/>
                    <a:lstStyle/>
                    <a:p>
                      <a:pPr algn="l"/>
                      <a:r>
                        <a:rPr lang="en-US" sz="1600" dirty="0"/>
                        <a:t>No access to cooking resources</a:t>
                      </a:r>
                    </a:p>
                  </a:txBody>
                  <a:tcPr/>
                </a:tc>
                <a:tc>
                  <a:txBody>
                    <a:bodyPr/>
                    <a:lstStyle/>
                    <a:p>
                      <a:r>
                        <a:rPr lang="en-US" sz="1600" dirty="0"/>
                        <a:t>17.5</a:t>
                      </a:r>
                    </a:p>
                  </a:txBody>
                  <a:tcPr/>
                </a:tc>
                <a:tc>
                  <a:txBody>
                    <a:bodyPr/>
                    <a:lstStyle/>
                    <a:p>
                      <a:r>
                        <a:rPr lang="en-US" sz="1600" dirty="0"/>
                        <a:t>24.8</a:t>
                      </a:r>
                    </a:p>
                  </a:txBody>
                  <a:tcPr/>
                </a:tc>
                <a:tc>
                  <a:txBody>
                    <a:bodyPr/>
                    <a:lstStyle/>
                    <a:p>
                      <a:r>
                        <a:rPr lang="en-US" sz="1600" dirty="0"/>
                        <a:t>11.0</a:t>
                      </a:r>
                    </a:p>
                  </a:txBody>
                  <a:tcPr/>
                </a:tc>
                <a:extLst>
                  <a:ext uri="{0D108BD9-81ED-4DB2-BD59-A6C34878D82A}">
                    <a16:rowId xmlns:a16="http://schemas.microsoft.com/office/drawing/2014/main" val="10010"/>
                  </a:ext>
                </a:extLst>
              </a:tr>
              <a:tr h="355489">
                <a:tc>
                  <a:txBody>
                    <a:bodyPr/>
                    <a:lstStyle/>
                    <a:p>
                      <a:pPr algn="l"/>
                      <a:r>
                        <a:rPr lang="en-US" sz="1600" dirty="0"/>
                        <a:t>No</a:t>
                      </a:r>
                      <a:r>
                        <a:rPr lang="en-US" sz="1600" baseline="0" dirty="0"/>
                        <a:t> computer/projector</a:t>
                      </a:r>
                      <a:endParaRPr lang="en-US" sz="1600" dirty="0"/>
                    </a:p>
                  </a:txBody>
                  <a:tcPr/>
                </a:tc>
                <a:tc>
                  <a:txBody>
                    <a:bodyPr/>
                    <a:lstStyle/>
                    <a:p>
                      <a:r>
                        <a:rPr lang="en-US" sz="1600" dirty="0"/>
                        <a:t>19.2</a:t>
                      </a:r>
                    </a:p>
                  </a:txBody>
                  <a:tcPr/>
                </a:tc>
                <a:tc>
                  <a:txBody>
                    <a:bodyPr/>
                    <a:lstStyle/>
                    <a:p>
                      <a:r>
                        <a:rPr lang="en-US" sz="1600" dirty="0"/>
                        <a:t>21.1</a:t>
                      </a:r>
                    </a:p>
                  </a:txBody>
                  <a:tcPr/>
                </a:tc>
                <a:tc>
                  <a:txBody>
                    <a:bodyPr/>
                    <a:lstStyle/>
                    <a:p>
                      <a:r>
                        <a:rPr lang="en-US" sz="1600" dirty="0"/>
                        <a:t>16.7</a:t>
                      </a:r>
                    </a:p>
                  </a:txBody>
                  <a:tcPr/>
                </a:tc>
                <a:extLst>
                  <a:ext uri="{0D108BD9-81ED-4DB2-BD59-A6C34878D82A}">
                    <a16:rowId xmlns:a16="http://schemas.microsoft.com/office/drawing/2014/main" val="10011"/>
                  </a:ext>
                </a:extLst>
              </a:tr>
              <a:tr h="355489">
                <a:tc>
                  <a:txBody>
                    <a:bodyPr/>
                    <a:lstStyle/>
                    <a:p>
                      <a:pPr algn="l"/>
                      <a:r>
                        <a:rPr lang="en-US" sz="1600" dirty="0"/>
                        <a:t>Difficulty getting/maintain</a:t>
                      </a:r>
                      <a:r>
                        <a:rPr lang="en-US" sz="1600" baseline="0" dirty="0"/>
                        <a:t> participant attention</a:t>
                      </a:r>
                      <a:endParaRPr lang="en-US" sz="1600" dirty="0"/>
                    </a:p>
                  </a:txBody>
                  <a:tcPr/>
                </a:tc>
                <a:tc>
                  <a:txBody>
                    <a:bodyPr/>
                    <a:lstStyle/>
                    <a:p>
                      <a:r>
                        <a:rPr lang="en-US" sz="1600" dirty="0"/>
                        <a:t>48.0</a:t>
                      </a:r>
                    </a:p>
                  </a:txBody>
                  <a:tcPr/>
                </a:tc>
                <a:tc>
                  <a:txBody>
                    <a:bodyPr/>
                    <a:lstStyle/>
                    <a:p>
                      <a:r>
                        <a:rPr lang="en-US" sz="1600" dirty="0"/>
                        <a:t>44.0</a:t>
                      </a:r>
                    </a:p>
                  </a:txBody>
                  <a:tcPr/>
                </a:tc>
                <a:tc>
                  <a:txBody>
                    <a:bodyPr/>
                    <a:lstStyle/>
                    <a:p>
                      <a:r>
                        <a:rPr lang="en-US" sz="1600" dirty="0"/>
                        <a:t>52.5</a:t>
                      </a:r>
                    </a:p>
                  </a:txBody>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2284389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103" y="228918"/>
            <a:ext cx="8229600" cy="492806"/>
          </a:xfrm>
        </p:spPr>
        <p:txBody>
          <a:bodyPr>
            <a:normAutofit fontScale="90000"/>
          </a:bodyPr>
          <a:lstStyle/>
          <a:p>
            <a:r>
              <a:rPr lang="en-US" sz="2700" b="1" dirty="0"/>
              <a:t>Facilitators</a:t>
            </a:r>
            <a:r>
              <a:rPr lang="en-US" sz="2700" dirty="0"/>
              <a:t> </a:t>
            </a:r>
            <a:r>
              <a:rPr lang="en-US" dirty="0"/>
              <a:t>to conducting nutrition education with older adults</a:t>
            </a:r>
          </a:p>
        </p:txBody>
      </p:sp>
      <p:graphicFrame>
        <p:nvGraphicFramePr>
          <p:cNvPr id="2" name="Table 1"/>
          <p:cNvGraphicFramePr>
            <a:graphicFrameLocks noGrp="1"/>
          </p:cNvGraphicFramePr>
          <p:nvPr>
            <p:extLst>
              <p:ext uri="{D42A27DB-BD31-4B8C-83A1-F6EECF244321}">
                <p14:modId xmlns:p14="http://schemas.microsoft.com/office/powerpoint/2010/main" val="2095663936"/>
              </p:ext>
            </p:extLst>
          </p:nvPr>
        </p:nvGraphicFramePr>
        <p:xfrm>
          <a:off x="457200" y="1352465"/>
          <a:ext cx="8366760" cy="4469623"/>
        </p:xfrm>
        <a:graphic>
          <a:graphicData uri="http://schemas.openxmlformats.org/drawingml/2006/table">
            <a:tbl>
              <a:tblPr firstRow="1" bandRow="1">
                <a:tableStyleId>{3B4B98B0-60AC-42C2-AFA5-B58CD77FA1E5}</a:tableStyleId>
              </a:tblPr>
              <a:tblGrid>
                <a:gridCol w="4654343">
                  <a:extLst>
                    <a:ext uri="{9D8B030D-6E8A-4147-A177-3AD203B41FA5}">
                      <a16:colId xmlns:a16="http://schemas.microsoft.com/office/drawing/2014/main" val="20000"/>
                    </a:ext>
                  </a:extLst>
                </a:gridCol>
                <a:gridCol w="655971">
                  <a:extLst>
                    <a:ext uri="{9D8B030D-6E8A-4147-A177-3AD203B41FA5}">
                      <a16:colId xmlns:a16="http://schemas.microsoft.com/office/drawing/2014/main" val="20001"/>
                    </a:ext>
                  </a:extLst>
                </a:gridCol>
                <a:gridCol w="1715482">
                  <a:extLst>
                    <a:ext uri="{9D8B030D-6E8A-4147-A177-3AD203B41FA5}">
                      <a16:colId xmlns:a16="http://schemas.microsoft.com/office/drawing/2014/main" val="20002"/>
                    </a:ext>
                  </a:extLst>
                </a:gridCol>
                <a:gridCol w="1340964">
                  <a:extLst>
                    <a:ext uri="{9D8B030D-6E8A-4147-A177-3AD203B41FA5}">
                      <a16:colId xmlns:a16="http://schemas.microsoft.com/office/drawing/2014/main" val="20003"/>
                    </a:ext>
                  </a:extLst>
                </a:gridCol>
              </a:tblGrid>
              <a:tr h="355489">
                <a:tc>
                  <a:txBody>
                    <a:bodyPr/>
                    <a:lstStyle/>
                    <a:p>
                      <a:endParaRPr lang="en-US" sz="1600" dirty="0"/>
                    </a:p>
                  </a:txBody>
                  <a:tcPr/>
                </a:tc>
                <a:tc>
                  <a:txBody>
                    <a:bodyPr/>
                    <a:lstStyle/>
                    <a:p>
                      <a:r>
                        <a:rPr lang="en-US" sz="1600" dirty="0"/>
                        <a:t>Total (%)</a:t>
                      </a:r>
                      <a:endParaRPr lang="en-US" sz="1600" b="1" dirty="0"/>
                    </a:p>
                  </a:txBody>
                  <a:tcPr/>
                </a:tc>
                <a:tc>
                  <a:txBody>
                    <a:bodyPr/>
                    <a:lstStyle/>
                    <a:p>
                      <a:r>
                        <a:rPr lang="en-US" sz="1600" dirty="0"/>
                        <a:t>Dietetics</a:t>
                      </a:r>
                      <a:r>
                        <a:rPr lang="en-US" sz="1600" baseline="0" dirty="0"/>
                        <a:t> Professionals</a:t>
                      </a:r>
                      <a:endParaRPr lang="en-US" sz="1600" b="1" dirty="0"/>
                    </a:p>
                  </a:txBody>
                  <a:tcPr/>
                </a:tc>
                <a:tc>
                  <a:txBody>
                    <a:bodyPr/>
                    <a:lstStyle/>
                    <a:p>
                      <a:r>
                        <a:rPr lang="en-US" sz="1600" dirty="0"/>
                        <a:t>Non-Dietetic</a:t>
                      </a:r>
                      <a:r>
                        <a:rPr lang="en-US" sz="1600" baseline="0" dirty="0"/>
                        <a:t> Health Professionals</a:t>
                      </a:r>
                      <a:endParaRPr lang="en-US" sz="1600" b="1" dirty="0"/>
                    </a:p>
                  </a:txBody>
                  <a:tcPr/>
                </a:tc>
                <a:extLst>
                  <a:ext uri="{0D108BD9-81ED-4DB2-BD59-A6C34878D82A}">
                    <a16:rowId xmlns:a16="http://schemas.microsoft.com/office/drawing/2014/main" val="10000"/>
                  </a:ext>
                </a:extLst>
              </a:tr>
              <a:tr h="355489">
                <a:tc>
                  <a:txBody>
                    <a:bodyPr/>
                    <a:lstStyle/>
                    <a:p>
                      <a:pPr algn="l"/>
                      <a:r>
                        <a:rPr lang="en-US" sz="1600" dirty="0"/>
                        <a:t>More</a:t>
                      </a:r>
                      <a:r>
                        <a:rPr lang="en-US" sz="1600" baseline="0" dirty="0"/>
                        <a:t> nutrition education materials available</a:t>
                      </a:r>
                      <a:endParaRPr lang="en-US" sz="1600" dirty="0"/>
                    </a:p>
                  </a:txBody>
                  <a:tcPr/>
                </a:tc>
                <a:tc>
                  <a:txBody>
                    <a:bodyPr/>
                    <a:lstStyle/>
                    <a:p>
                      <a:r>
                        <a:rPr lang="en-US" sz="1600" dirty="0"/>
                        <a:t>49.6</a:t>
                      </a:r>
                    </a:p>
                  </a:txBody>
                  <a:tcPr/>
                </a:tc>
                <a:tc>
                  <a:txBody>
                    <a:bodyPr/>
                    <a:lstStyle/>
                    <a:p>
                      <a:r>
                        <a:rPr lang="en-US" sz="1600" dirty="0"/>
                        <a:t>44.5</a:t>
                      </a:r>
                    </a:p>
                  </a:txBody>
                  <a:tcPr/>
                </a:tc>
                <a:tc>
                  <a:txBody>
                    <a:bodyPr/>
                    <a:lstStyle/>
                    <a:p>
                      <a:r>
                        <a:rPr lang="en-US" sz="1600" dirty="0"/>
                        <a:t>55.3</a:t>
                      </a:r>
                    </a:p>
                  </a:txBody>
                  <a:tcPr/>
                </a:tc>
                <a:extLst>
                  <a:ext uri="{0D108BD9-81ED-4DB2-BD59-A6C34878D82A}">
                    <a16:rowId xmlns:a16="http://schemas.microsoft.com/office/drawing/2014/main" val="10002"/>
                  </a:ext>
                </a:extLst>
              </a:tr>
              <a:tr h="355489">
                <a:tc>
                  <a:txBody>
                    <a:bodyPr/>
                    <a:lstStyle/>
                    <a:p>
                      <a:pPr algn="l"/>
                      <a:r>
                        <a:rPr lang="en-US" sz="1600" baseline="0" dirty="0"/>
                        <a:t>Larger budget for nutrition education</a:t>
                      </a:r>
                    </a:p>
                  </a:txBody>
                  <a:tcPr/>
                </a:tc>
                <a:tc>
                  <a:txBody>
                    <a:bodyPr/>
                    <a:lstStyle/>
                    <a:p>
                      <a:r>
                        <a:rPr lang="en-US" sz="1600" dirty="0"/>
                        <a:t>57.5</a:t>
                      </a:r>
                    </a:p>
                  </a:txBody>
                  <a:tcPr/>
                </a:tc>
                <a:tc>
                  <a:txBody>
                    <a:bodyPr/>
                    <a:lstStyle/>
                    <a:p>
                      <a:r>
                        <a:rPr lang="en-US" sz="1600" dirty="0"/>
                        <a:t>52.7</a:t>
                      </a:r>
                    </a:p>
                  </a:txBody>
                  <a:tcPr/>
                </a:tc>
                <a:tc>
                  <a:txBody>
                    <a:bodyPr/>
                    <a:lstStyle/>
                    <a:p>
                      <a:r>
                        <a:rPr lang="en-US" sz="1600" dirty="0"/>
                        <a:t>63.2</a:t>
                      </a:r>
                    </a:p>
                  </a:txBody>
                  <a:tcPr/>
                </a:tc>
                <a:extLst>
                  <a:ext uri="{0D108BD9-81ED-4DB2-BD59-A6C34878D82A}">
                    <a16:rowId xmlns:a16="http://schemas.microsoft.com/office/drawing/2014/main" val="10003"/>
                  </a:ext>
                </a:extLst>
              </a:tr>
              <a:tr h="355489">
                <a:tc>
                  <a:txBody>
                    <a:bodyPr/>
                    <a:lstStyle/>
                    <a:p>
                      <a:pPr algn="l"/>
                      <a:r>
                        <a:rPr lang="en-US" sz="1600" dirty="0"/>
                        <a:t>Promotion</a:t>
                      </a:r>
                      <a:r>
                        <a:rPr lang="en-US" sz="1600" baseline="0" dirty="0"/>
                        <a:t> of nutrition education sessions</a:t>
                      </a:r>
                      <a:endParaRPr lang="en-US" sz="1600" dirty="0"/>
                    </a:p>
                  </a:txBody>
                  <a:tcPr/>
                </a:tc>
                <a:tc>
                  <a:txBody>
                    <a:bodyPr/>
                    <a:lstStyle/>
                    <a:p>
                      <a:r>
                        <a:rPr lang="en-US" sz="1600" dirty="0"/>
                        <a:t>35.0</a:t>
                      </a:r>
                    </a:p>
                  </a:txBody>
                  <a:tcPr/>
                </a:tc>
                <a:tc>
                  <a:txBody>
                    <a:bodyPr/>
                    <a:lstStyle/>
                    <a:p>
                      <a:r>
                        <a:rPr lang="en-US" sz="1600" dirty="0"/>
                        <a:t>37.3</a:t>
                      </a:r>
                    </a:p>
                  </a:txBody>
                  <a:tcPr/>
                </a:tc>
                <a:tc>
                  <a:txBody>
                    <a:bodyPr/>
                    <a:lstStyle/>
                    <a:p>
                      <a:r>
                        <a:rPr lang="en-US" sz="1600" dirty="0"/>
                        <a:t>33.3</a:t>
                      </a:r>
                    </a:p>
                  </a:txBody>
                  <a:tcPr/>
                </a:tc>
                <a:extLst>
                  <a:ext uri="{0D108BD9-81ED-4DB2-BD59-A6C34878D82A}">
                    <a16:rowId xmlns:a16="http://schemas.microsoft.com/office/drawing/2014/main" val="10004"/>
                  </a:ext>
                </a:extLst>
              </a:tr>
              <a:tr h="355489">
                <a:tc>
                  <a:txBody>
                    <a:bodyPr/>
                    <a:lstStyle/>
                    <a:p>
                      <a:pPr algn="l"/>
                      <a:r>
                        <a:rPr lang="en-US" sz="1600" dirty="0"/>
                        <a:t>Congregate meal site staff/participants prepared for visit</a:t>
                      </a:r>
                    </a:p>
                  </a:txBody>
                  <a:tcPr/>
                </a:tc>
                <a:tc>
                  <a:txBody>
                    <a:bodyPr/>
                    <a:lstStyle/>
                    <a:p>
                      <a:r>
                        <a:rPr lang="en-US" sz="1600" dirty="0"/>
                        <a:t>28.3</a:t>
                      </a:r>
                    </a:p>
                  </a:txBody>
                  <a:tcPr/>
                </a:tc>
                <a:tc>
                  <a:txBody>
                    <a:bodyPr/>
                    <a:lstStyle/>
                    <a:p>
                      <a:r>
                        <a:rPr lang="en-US" sz="1600" dirty="0"/>
                        <a:t>34.5</a:t>
                      </a:r>
                    </a:p>
                  </a:txBody>
                  <a:tcPr/>
                </a:tc>
                <a:tc>
                  <a:txBody>
                    <a:bodyPr/>
                    <a:lstStyle/>
                    <a:p>
                      <a:r>
                        <a:rPr lang="en-US" sz="1600" dirty="0"/>
                        <a:t>22.8</a:t>
                      </a:r>
                    </a:p>
                  </a:txBody>
                  <a:tcPr/>
                </a:tc>
                <a:extLst>
                  <a:ext uri="{0D108BD9-81ED-4DB2-BD59-A6C34878D82A}">
                    <a16:rowId xmlns:a16="http://schemas.microsoft.com/office/drawing/2014/main" val="10005"/>
                  </a:ext>
                </a:extLst>
              </a:tr>
              <a:tr h="355489">
                <a:tc>
                  <a:txBody>
                    <a:bodyPr/>
                    <a:lstStyle/>
                    <a:p>
                      <a:pPr algn="l"/>
                      <a:r>
                        <a:rPr lang="en-US" sz="1600" dirty="0"/>
                        <a:t>Decrease in competing events</a:t>
                      </a:r>
                    </a:p>
                  </a:txBody>
                  <a:tcPr/>
                </a:tc>
                <a:tc>
                  <a:txBody>
                    <a:bodyPr/>
                    <a:lstStyle/>
                    <a:p>
                      <a:r>
                        <a:rPr lang="en-US" sz="1600" dirty="0"/>
                        <a:t>18.6</a:t>
                      </a:r>
                    </a:p>
                  </a:txBody>
                  <a:tcPr/>
                </a:tc>
                <a:tc>
                  <a:txBody>
                    <a:bodyPr/>
                    <a:lstStyle/>
                    <a:p>
                      <a:r>
                        <a:rPr lang="en-US" sz="1600" dirty="0"/>
                        <a:t>21.8</a:t>
                      </a:r>
                    </a:p>
                  </a:txBody>
                  <a:tcPr/>
                </a:tc>
                <a:tc>
                  <a:txBody>
                    <a:bodyPr/>
                    <a:lstStyle/>
                    <a:p>
                      <a:r>
                        <a:rPr lang="en-US" sz="1600" dirty="0"/>
                        <a:t>14.9</a:t>
                      </a:r>
                    </a:p>
                  </a:txBody>
                  <a:tcPr/>
                </a:tc>
                <a:extLst>
                  <a:ext uri="{0D108BD9-81ED-4DB2-BD59-A6C34878D82A}">
                    <a16:rowId xmlns:a16="http://schemas.microsoft.com/office/drawing/2014/main" val="10006"/>
                  </a:ext>
                </a:extLst>
              </a:tr>
              <a:tr h="355489">
                <a:tc>
                  <a:txBody>
                    <a:bodyPr/>
                    <a:lstStyle/>
                    <a:p>
                      <a:pPr algn="l"/>
                      <a:r>
                        <a:rPr lang="en-US" sz="1600" dirty="0"/>
                        <a:t>I</a:t>
                      </a:r>
                      <a:r>
                        <a:rPr lang="en-US" sz="1600" baseline="0" dirty="0"/>
                        <a:t>ncreased participant interest</a:t>
                      </a:r>
                      <a:endParaRPr lang="en-US" sz="1600" dirty="0"/>
                    </a:p>
                  </a:txBody>
                  <a:tcPr/>
                </a:tc>
                <a:tc>
                  <a:txBody>
                    <a:bodyPr/>
                    <a:lstStyle/>
                    <a:p>
                      <a:r>
                        <a:rPr lang="en-US" sz="1600" dirty="0"/>
                        <a:t>51.3</a:t>
                      </a:r>
                    </a:p>
                  </a:txBody>
                  <a:tcPr/>
                </a:tc>
                <a:tc>
                  <a:txBody>
                    <a:bodyPr/>
                    <a:lstStyle/>
                    <a:p>
                      <a:r>
                        <a:rPr lang="en-US" sz="1600" dirty="0"/>
                        <a:t>43.6</a:t>
                      </a:r>
                    </a:p>
                  </a:txBody>
                  <a:tcPr/>
                </a:tc>
                <a:tc>
                  <a:txBody>
                    <a:bodyPr/>
                    <a:lstStyle/>
                    <a:p>
                      <a:r>
                        <a:rPr lang="en-US" sz="1600" dirty="0"/>
                        <a:t>58.8</a:t>
                      </a:r>
                    </a:p>
                  </a:txBody>
                  <a:tcPr/>
                </a:tc>
                <a:extLst>
                  <a:ext uri="{0D108BD9-81ED-4DB2-BD59-A6C34878D82A}">
                    <a16:rowId xmlns:a16="http://schemas.microsoft.com/office/drawing/2014/main" val="10007"/>
                  </a:ext>
                </a:extLst>
              </a:tr>
              <a:tr h="355489">
                <a:tc>
                  <a:txBody>
                    <a:bodyPr/>
                    <a:lstStyle/>
                    <a:p>
                      <a:pPr algn="l"/>
                      <a:r>
                        <a:rPr lang="en-US" sz="1600" dirty="0"/>
                        <a:t>More time for preparation</a:t>
                      </a:r>
                      <a:r>
                        <a:rPr lang="en-US" sz="1600" baseline="0" dirty="0"/>
                        <a:t> and delivery of nutrition education</a:t>
                      </a:r>
                      <a:endParaRPr lang="en-US" sz="1600" dirty="0"/>
                    </a:p>
                  </a:txBody>
                  <a:tcPr/>
                </a:tc>
                <a:tc>
                  <a:txBody>
                    <a:bodyPr/>
                    <a:lstStyle/>
                    <a:p>
                      <a:r>
                        <a:rPr lang="en-US" sz="1600" dirty="0"/>
                        <a:t>32.4</a:t>
                      </a:r>
                    </a:p>
                  </a:txBody>
                  <a:tcPr/>
                </a:tc>
                <a:tc>
                  <a:txBody>
                    <a:bodyPr/>
                    <a:lstStyle/>
                    <a:p>
                      <a:r>
                        <a:rPr lang="en-US" sz="1600" dirty="0"/>
                        <a:t>32.1</a:t>
                      </a:r>
                    </a:p>
                  </a:txBody>
                  <a:tcPr/>
                </a:tc>
                <a:tc>
                  <a:txBody>
                    <a:bodyPr/>
                    <a:lstStyle/>
                    <a:p>
                      <a:r>
                        <a:rPr lang="en-US" sz="1600" dirty="0"/>
                        <a:t>33.3</a:t>
                      </a:r>
                    </a:p>
                  </a:txBody>
                  <a:tcPr/>
                </a:tc>
                <a:extLst>
                  <a:ext uri="{0D108BD9-81ED-4DB2-BD59-A6C34878D82A}">
                    <a16:rowId xmlns:a16="http://schemas.microsoft.com/office/drawing/2014/main" val="10008"/>
                  </a:ext>
                </a:extLst>
              </a:tr>
              <a:tr h="355489">
                <a:tc>
                  <a:txBody>
                    <a:bodyPr/>
                    <a:lstStyle/>
                    <a:p>
                      <a:pPr algn="l"/>
                      <a:r>
                        <a:rPr lang="en-US" sz="1600" dirty="0"/>
                        <a:t>Access to cooking resources (i.e., hot plates)</a:t>
                      </a:r>
                    </a:p>
                  </a:txBody>
                  <a:tcPr/>
                </a:tc>
                <a:tc>
                  <a:txBody>
                    <a:bodyPr/>
                    <a:lstStyle/>
                    <a:p>
                      <a:r>
                        <a:rPr lang="en-US" sz="1600" dirty="0"/>
                        <a:t>20.8</a:t>
                      </a:r>
                    </a:p>
                  </a:txBody>
                  <a:tcPr/>
                </a:tc>
                <a:tc>
                  <a:txBody>
                    <a:bodyPr/>
                    <a:lstStyle/>
                    <a:p>
                      <a:r>
                        <a:rPr lang="en-US" sz="1600" dirty="0"/>
                        <a:t>30.0</a:t>
                      </a:r>
                    </a:p>
                  </a:txBody>
                  <a:tcPr/>
                </a:tc>
                <a:tc>
                  <a:txBody>
                    <a:bodyPr/>
                    <a:lstStyle/>
                    <a:p>
                      <a:r>
                        <a:rPr lang="en-US" sz="1600" dirty="0"/>
                        <a:t>12.3</a:t>
                      </a:r>
                    </a:p>
                  </a:txBody>
                  <a:tcPr/>
                </a:tc>
                <a:extLst>
                  <a:ext uri="{0D108BD9-81ED-4DB2-BD59-A6C34878D82A}">
                    <a16:rowId xmlns:a16="http://schemas.microsoft.com/office/drawing/2014/main" val="10009"/>
                  </a:ext>
                </a:extLst>
              </a:tr>
              <a:tr h="355489">
                <a:tc>
                  <a:txBody>
                    <a:bodyPr/>
                    <a:lstStyle/>
                    <a:p>
                      <a:pPr algn="l"/>
                      <a:r>
                        <a:rPr lang="en-US" sz="1600" dirty="0"/>
                        <a:t>Access to projector, computer</a:t>
                      </a:r>
                    </a:p>
                  </a:txBody>
                  <a:tcPr/>
                </a:tc>
                <a:tc>
                  <a:txBody>
                    <a:bodyPr/>
                    <a:lstStyle/>
                    <a:p>
                      <a:r>
                        <a:rPr lang="en-US" sz="1600" dirty="0"/>
                        <a:t>21.2</a:t>
                      </a:r>
                    </a:p>
                  </a:txBody>
                  <a:tcPr/>
                </a:tc>
                <a:tc>
                  <a:txBody>
                    <a:bodyPr/>
                    <a:lstStyle/>
                    <a:p>
                      <a:r>
                        <a:rPr lang="en-US" sz="1600" dirty="0"/>
                        <a:t>24.5</a:t>
                      </a:r>
                    </a:p>
                  </a:txBody>
                  <a:tcPr/>
                </a:tc>
                <a:tc>
                  <a:txBody>
                    <a:bodyPr/>
                    <a:lstStyle/>
                    <a:p>
                      <a:r>
                        <a:rPr lang="en-US" sz="1600" dirty="0"/>
                        <a:t>17.5</a:t>
                      </a:r>
                    </a:p>
                  </a:txBody>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16748803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5712"/>
            <a:ext cx="8229600" cy="492806"/>
          </a:xfrm>
        </p:spPr>
        <p:txBody>
          <a:bodyPr>
            <a:normAutofit fontScale="90000"/>
          </a:bodyPr>
          <a:lstStyle/>
          <a:p>
            <a:r>
              <a:rPr lang="en-US" dirty="0"/>
              <a:t>Nutrition Education in Congregate and Home delivered meal program settings: what do we know?</a:t>
            </a:r>
          </a:p>
        </p:txBody>
      </p:sp>
      <p:sp>
        <p:nvSpPr>
          <p:cNvPr id="4" name="Text Placeholder 3"/>
          <p:cNvSpPr>
            <a:spLocks noGrp="1"/>
          </p:cNvSpPr>
          <p:nvPr>
            <p:ph type="body" idx="1"/>
          </p:nvPr>
        </p:nvSpPr>
        <p:spPr>
          <a:xfrm>
            <a:off x="685800" y="3031958"/>
            <a:ext cx="7551616" cy="3094206"/>
          </a:xfrm>
        </p:spPr>
        <p:txBody>
          <a:bodyPr/>
          <a:lstStyle/>
          <a:p>
            <a:r>
              <a:rPr lang="en-US" dirty="0"/>
              <a:t>Christina Riccardo, EdD, RD</a:t>
            </a:r>
          </a:p>
          <a:p>
            <a:r>
              <a:rPr lang="en-US" dirty="0"/>
              <a:t>Rowan University</a:t>
            </a:r>
          </a:p>
          <a:p>
            <a:r>
              <a:rPr lang="en-US" dirty="0"/>
              <a:t>Glassboro, NJ</a:t>
            </a:r>
          </a:p>
          <a:p>
            <a:endParaRPr lang="en-US" i="1" dirty="0"/>
          </a:p>
        </p:txBody>
      </p:sp>
    </p:spTree>
    <p:custDataLst>
      <p:tags r:id="rId1"/>
    </p:custDataLst>
    <p:extLst>
      <p:ext uri="{BB962C8B-B14F-4D97-AF65-F5344CB8AC3E}">
        <p14:creationId xmlns:p14="http://schemas.microsoft.com/office/powerpoint/2010/main" val="33179861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BD41-2125-4383-9603-50E2F126D6A0}"/>
              </a:ext>
            </a:extLst>
          </p:cNvPr>
          <p:cNvSpPr>
            <a:spLocks noGrp="1"/>
          </p:cNvSpPr>
          <p:nvPr>
            <p:ph type="title"/>
          </p:nvPr>
        </p:nvSpPr>
        <p:spPr>
          <a:xfrm>
            <a:off x="213360" y="152718"/>
            <a:ext cx="8740140" cy="492806"/>
          </a:xfrm>
        </p:spPr>
        <p:txBody>
          <a:bodyPr>
            <a:noAutofit/>
          </a:bodyPr>
          <a:lstStyle/>
          <a:p>
            <a:r>
              <a:rPr lang="en-US" sz="2400" dirty="0">
                <a:solidFill>
                  <a:srgbClr val="002060"/>
                </a:solidFill>
              </a:rPr>
              <a:t>Revised Model for Nutrition Education for Older Adults</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8710D9F3-9174-43AB-8BF9-04132FF0C8B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9061" y="843644"/>
            <a:ext cx="6591235" cy="5347606"/>
          </a:xfrm>
        </p:spPr>
      </p:pic>
    </p:spTree>
    <p:custDataLst>
      <p:tags r:id="rId1"/>
    </p:custDataLst>
    <p:extLst>
      <p:ext uri="{BB962C8B-B14F-4D97-AF65-F5344CB8AC3E}">
        <p14:creationId xmlns:p14="http://schemas.microsoft.com/office/powerpoint/2010/main" val="405446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2FF7-4847-4BA0-8D08-30845DC1AB9F}"/>
              </a:ext>
            </a:extLst>
          </p:cNvPr>
          <p:cNvSpPr>
            <a:spLocks noGrp="1"/>
          </p:cNvSpPr>
          <p:nvPr>
            <p:ph type="title"/>
          </p:nvPr>
        </p:nvSpPr>
        <p:spPr/>
        <p:txBody>
          <a:bodyPr>
            <a:normAutofit fontScale="90000"/>
          </a:bodyPr>
          <a:lstStyle/>
          <a:p>
            <a:r>
              <a:rPr lang="en-US" dirty="0"/>
              <a:t>Why choose theory-based, behaviorally focused education materials?</a:t>
            </a:r>
          </a:p>
        </p:txBody>
      </p:sp>
      <p:sp>
        <p:nvSpPr>
          <p:cNvPr id="3" name="Content Placeholder 2">
            <a:extLst>
              <a:ext uri="{FF2B5EF4-FFF2-40B4-BE49-F238E27FC236}">
                <a16:creationId xmlns:a16="http://schemas.microsoft.com/office/drawing/2014/main" id="{5ECE0F59-629C-4AFA-8EBD-E29BA03999FB}"/>
              </a:ext>
            </a:extLst>
          </p:cNvPr>
          <p:cNvSpPr>
            <a:spLocks noGrp="1"/>
          </p:cNvSpPr>
          <p:nvPr>
            <p:ph idx="1"/>
          </p:nvPr>
        </p:nvSpPr>
        <p:spPr/>
        <p:txBody>
          <a:bodyPr/>
          <a:lstStyle/>
          <a:p>
            <a:r>
              <a:rPr lang="en-US" dirty="0"/>
              <a:t>Required for behavior change to occur and be sustainable; </a:t>
            </a:r>
          </a:p>
          <a:p>
            <a:r>
              <a:rPr lang="en-US" dirty="0"/>
              <a:t>Involves lessons that target specific dietary behaviors;</a:t>
            </a:r>
          </a:p>
          <a:p>
            <a:pPr lvl="1"/>
            <a:r>
              <a:rPr lang="en-US" i="1" dirty="0">
                <a:solidFill>
                  <a:srgbClr val="002060"/>
                </a:solidFill>
              </a:rPr>
              <a:t>Example</a:t>
            </a:r>
            <a:r>
              <a:rPr lang="en-US" dirty="0">
                <a:solidFill>
                  <a:srgbClr val="002060"/>
                </a:solidFill>
              </a:rPr>
              <a:t>: Eat more vegetables at dinner</a:t>
            </a:r>
          </a:p>
          <a:p>
            <a:r>
              <a:rPr lang="en-US" dirty="0">
                <a:solidFill>
                  <a:srgbClr val="002060"/>
                </a:solidFill>
              </a:rPr>
              <a:t>Includes goal setting</a:t>
            </a:r>
          </a:p>
          <a:p>
            <a:r>
              <a:rPr lang="en-US" dirty="0">
                <a:solidFill>
                  <a:srgbClr val="002060"/>
                </a:solidFill>
              </a:rPr>
              <a:t>Helps participants identify barriers to achieving goals</a:t>
            </a:r>
          </a:p>
          <a:p>
            <a:pPr lvl="1"/>
            <a:r>
              <a:rPr lang="en-US" dirty="0"/>
              <a:t>Strategies to overcoming barriers </a:t>
            </a:r>
          </a:p>
          <a:p>
            <a:endParaRPr lang="en-US" dirty="0"/>
          </a:p>
          <a:p>
            <a:endParaRPr lang="en-US" dirty="0"/>
          </a:p>
        </p:txBody>
      </p:sp>
    </p:spTree>
    <p:custDataLst>
      <p:tags r:id="rId1"/>
    </p:custDataLst>
    <p:extLst>
      <p:ext uri="{BB962C8B-B14F-4D97-AF65-F5344CB8AC3E}">
        <p14:creationId xmlns:p14="http://schemas.microsoft.com/office/powerpoint/2010/main" val="408399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nutrition education</a:t>
            </a:r>
          </a:p>
        </p:txBody>
      </p:sp>
      <p:sp>
        <p:nvSpPr>
          <p:cNvPr id="3" name="Text Placeholder 2"/>
          <p:cNvSpPr>
            <a:spLocks noGrp="1"/>
          </p:cNvSpPr>
          <p:nvPr>
            <p:ph type="body" idx="1"/>
          </p:nvPr>
        </p:nvSpPr>
        <p:spPr>
          <a:xfrm>
            <a:off x="685800" y="1289537"/>
            <a:ext cx="8001000" cy="4836628"/>
          </a:xfrm>
        </p:spPr>
        <p:txBody>
          <a:bodyPr>
            <a:normAutofit/>
          </a:bodyPr>
          <a:lstStyle/>
          <a:p>
            <a:r>
              <a:rPr lang="en-US" dirty="0"/>
              <a:t>The goal of nutrition education is to change behavior. Creating or selecting a nutrition education curriculum that can aid in this effort is key.</a:t>
            </a:r>
          </a:p>
          <a:p>
            <a:r>
              <a:rPr lang="en-US" dirty="0"/>
              <a:t>Health behavior change is critical but challenging to do. Public health practitioners have developed theories to understand how behavior change can occur.</a:t>
            </a:r>
          </a:p>
          <a:p>
            <a:r>
              <a:rPr lang="en-US" dirty="0"/>
              <a:t>A </a:t>
            </a:r>
            <a:r>
              <a:rPr lang="en-US" b="1" dirty="0"/>
              <a:t>theory</a:t>
            </a:r>
            <a:r>
              <a:rPr lang="en-US" dirty="0"/>
              <a:t> is a systematic approach to understanding events, behaviors and/or situations.</a:t>
            </a:r>
          </a:p>
          <a:p>
            <a:r>
              <a:rPr lang="en-US" dirty="0"/>
              <a:t>Theories are supported through understanding how behavior change occurs in real life – in day to day work settings or via research evidence.</a:t>
            </a:r>
          </a:p>
        </p:txBody>
      </p:sp>
    </p:spTree>
    <p:custDataLst>
      <p:tags r:id="rId1"/>
    </p:custDataLst>
    <p:extLst>
      <p:ext uri="{BB962C8B-B14F-4D97-AF65-F5344CB8AC3E}">
        <p14:creationId xmlns:p14="http://schemas.microsoft.com/office/powerpoint/2010/main" val="41128770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Willingness to Use evidence-based materials</a:t>
            </a:r>
          </a:p>
        </p:txBody>
      </p:sp>
      <p:graphicFrame>
        <p:nvGraphicFramePr>
          <p:cNvPr id="4" name="Table 3"/>
          <p:cNvGraphicFramePr>
            <a:graphicFrameLocks noGrp="1"/>
          </p:cNvGraphicFramePr>
          <p:nvPr>
            <p:extLst>
              <p:ext uri="{D42A27DB-BD31-4B8C-83A1-F6EECF244321}">
                <p14:modId xmlns:p14="http://schemas.microsoft.com/office/powerpoint/2010/main" val="4073649087"/>
              </p:ext>
            </p:extLst>
          </p:nvPr>
        </p:nvGraphicFramePr>
        <p:xfrm>
          <a:off x="457200" y="1797050"/>
          <a:ext cx="8229601" cy="2590800"/>
        </p:xfrm>
        <a:graphic>
          <a:graphicData uri="http://schemas.openxmlformats.org/drawingml/2006/table">
            <a:tbl>
              <a:tblPr firstRow="1" bandRow="1">
                <a:tableStyleId>{3B4B98B0-60AC-42C2-AFA5-B58CD77FA1E5}</a:tableStyleId>
              </a:tblPr>
              <a:tblGrid>
                <a:gridCol w="2927604">
                  <a:extLst>
                    <a:ext uri="{9D8B030D-6E8A-4147-A177-3AD203B41FA5}">
                      <a16:colId xmlns:a16="http://schemas.microsoft.com/office/drawing/2014/main" val="20000"/>
                    </a:ext>
                  </a:extLst>
                </a:gridCol>
                <a:gridCol w="1392936">
                  <a:extLst>
                    <a:ext uri="{9D8B030D-6E8A-4147-A177-3AD203B41FA5}">
                      <a16:colId xmlns:a16="http://schemas.microsoft.com/office/drawing/2014/main" val="20001"/>
                    </a:ext>
                  </a:extLst>
                </a:gridCol>
                <a:gridCol w="1851660">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370840">
                <a:tc>
                  <a:txBody>
                    <a:bodyPr/>
                    <a:lstStyle/>
                    <a:p>
                      <a:pPr algn="l"/>
                      <a:endParaRPr lang="en-US" sz="1800" dirty="0"/>
                    </a:p>
                  </a:txBody>
                  <a:tcPr/>
                </a:tc>
                <a:tc>
                  <a:txBody>
                    <a:bodyPr/>
                    <a:lstStyle/>
                    <a:p>
                      <a:r>
                        <a:rPr lang="en-US" sz="1600" dirty="0"/>
                        <a:t>Total (mean)</a:t>
                      </a:r>
                      <a:endParaRPr lang="en-US" sz="1600" b="1" dirty="0"/>
                    </a:p>
                  </a:txBody>
                  <a:tcPr/>
                </a:tc>
                <a:tc>
                  <a:txBody>
                    <a:bodyPr/>
                    <a:lstStyle/>
                    <a:p>
                      <a:r>
                        <a:rPr lang="en-US" sz="1600" dirty="0"/>
                        <a:t>Dietetics</a:t>
                      </a:r>
                      <a:r>
                        <a:rPr lang="en-US" sz="1600" baseline="0" dirty="0"/>
                        <a:t> Professionals</a:t>
                      </a:r>
                      <a:endParaRPr lang="en-US" sz="1600" b="1" dirty="0"/>
                    </a:p>
                  </a:txBody>
                  <a:tcPr/>
                </a:tc>
                <a:tc>
                  <a:txBody>
                    <a:bodyPr/>
                    <a:lstStyle/>
                    <a:p>
                      <a:r>
                        <a:rPr lang="en-US" sz="1600" dirty="0"/>
                        <a:t>Non-Dietetic</a:t>
                      </a:r>
                      <a:r>
                        <a:rPr lang="en-US" sz="1600" baseline="0" dirty="0"/>
                        <a:t> Health Professionals</a:t>
                      </a:r>
                      <a:endParaRPr lang="en-US" sz="1600" b="1" dirty="0"/>
                    </a:p>
                  </a:txBody>
                  <a:tcPr/>
                </a:tc>
                <a:extLst>
                  <a:ext uri="{0D108BD9-81ED-4DB2-BD59-A6C34878D82A}">
                    <a16:rowId xmlns:a16="http://schemas.microsoft.com/office/drawing/2014/main" val="10000"/>
                  </a:ext>
                </a:extLst>
              </a:tr>
              <a:tr h="370840">
                <a:tc>
                  <a:txBody>
                    <a:bodyPr/>
                    <a:lstStyle/>
                    <a:p>
                      <a:r>
                        <a:rPr lang="en-US" sz="2000" dirty="0"/>
                        <a:t>Would</a:t>
                      </a:r>
                      <a:r>
                        <a:rPr lang="en-US" sz="2000" baseline="0" dirty="0"/>
                        <a:t> use evidence-based nutrition education program if available</a:t>
                      </a:r>
                      <a:endParaRPr lang="en-US" sz="2000" dirty="0"/>
                    </a:p>
                  </a:txBody>
                  <a:tcPr/>
                </a:tc>
                <a:tc>
                  <a:txBody>
                    <a:bodyPr/>
                    <a:lstStyle/>
                    <a:p>
                      <a:r>
                        <a:rPr lang="en-US" sz="1600" dirty="0"/>
                        <a:t>3.01 (0.91)</a:t>
                      </a:r>
                    </a:p>
                  </a:txBody>
                  <a:tcPr/>
                </a:tc>
                <a:tc>
                  <a:txBody>
                    <a:bodyPr/>
                    <a:lstStyle/>
                    <a:p>
                      <a:r>
                        <a:rPr lang="en-US" sz="1600" dirty="0"/>
                        <a:t>3.01 (0.87)</a:t>
                      </a:r>
                    </a:p>
                  </a:txBody>
                  <a:tcPr/>
                </a:tc>
                <a:tc>
                  <a:txBody>
                    <a:bodyPr/>
                    <a:lstStyle/>
                    <a:p>
                      <a:r>
                        <a:rPr lang="en-US" sz="1600" dirty="0"/>
                        <a:t>3.03 (0.94)</a:t>
                      </a:r>
                    </a:p>
                  </a:txBody>
                  <a:tcPr/>
                </a:tc>
                <a:extLst>
                  <a:ext uri="{0D108BD9-81ED-4DB2-BD59-A6C34878D82A}">
                    <a16:rowId xmlns:a16="http://schemas.microsoft.com/office/drawing/2014/main" val="10001"/>
                  </a:ext>
                </a:extLst>
              </a:tr>
              <a:tr h="370840">
                <a:tc>
                  <a:txBody>
                    <a:bodyPr/>
                    <a:lstStyle/>
                    <a:p>
                      <a:r>
                        <a:rPr lang="en-US" sz="2000" dirty="0"/>
                        <a:t>Have funding for reasonably</a:t>
                      </a:r>
                      <a:r>
                        <a:rPr lang="en-US" sz="2000" baseline="0" dirty="0"/>
                        <a:t> priced evidence based materials</a:t>
                      </a:r>
                      <a:endParaRPr lang="en-US" sz="2000" dirty="0"/>
                    </a:p>
                  </a:txBody>
                  <a:tcPr/>
                </a:tc>
                <a:tc>
                  <a:txBody>
                    <a:bodyPr/>
                    <a:lstStyle/>
                    <a:p>
                      <a:r>
                        <a:rPr lang="en-US" sz="1600" dirty="0"/>
                        <a:t>1.80 (1.1)</a:t>
                      </a:r>
                    </a:p>
                  </a:txBody>
                  <a:tcPr/>
                </a:tc>
                <a:tc>
                  <a:txBody>
                    <a:bodyPr/>
                    <a:lstStyle/>
                    <a:p>
                      <a:r>
                        <a:rPr lang="en-US" sz="1600" dirty="0"/>
                        <a:t>1.91</a:t>
                      </a:r>
                      <a:r>
                        <a:rPr lang="en-US" sz="1600" baseline="0" dirty="0"/>
                        <a:t> (1.0)</a:t>
                      </a:r>
                      <a:endParaRPr lang="en-US" sz="1600" dirty="0"/>
                    </a:p>
                  </a:txBody>
                  <a:tcPr/>
                </a:tc>
                <a:tc>
                  <a:txBody>
                    <a:bodyPr/>
                    <a:lstStyle/>
                    <a:p>
                      <a:r>
                        <a:rPr lang="en-US" sz="1600" dirty="0"/>
                        <a:t>1.69 (1.1)</a:t>
                      </a: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1714500" y="4781550"/>
            <a:ext cx="634365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3952"/>
                </a:solidFill>
                <a:effectLst/>
                <a:uFillTx/>
                <a:latin typeface="+mn-lt"/>
                <a:ea typeface="+mn-ea"/>
                <a:cs typeface="+mn-cs"/>
                <a:sym typeface="Calibri"/>
              </a:rPr>
              <a:t>No significant</a:t>
            </a:r>
            <a:r>
              <a:rPr kumimoji="0" lang="en-US" sz="2400" b="1" i="0" u="none" strike="noStrike" cap="none" spc="0" normalizeH="0" dirty="0">
                <a:ln>
                  <a:noFill/>
                </a:ln>
                <a:solidFill>
                  <a:srgbClr val="003952"/>
                </a:solidFill>
                <a:effectLst/>
                <a:uFillTx/>
                <a:latin typeface="+mn-lt"/>
                <a:ea typeface="+mn-ea"/>
                <a:cs typeface="+mn-cs"/>
                <a:sym typeface="Calibri"/>
              </a:rPr>
              <a:t> difference between those surveyed!</a:t>
            </a:r>
            <a:endParaRPr kumimoji="0" lang="en-US" sz="2400" b="1" i="0" u="none" strike="noStrike" cap="none" spc="0" normalizeH="0" baseline="0" dirty="0">
              <a:ln>
                <a:noFill/>
              </a:ln>
              <a:solidFill>
                <a:srgbClr val="003952"/>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5633370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58" y="1556085"/>
            <a:ext cx="7379368" cy="1729970"/>
          </a:xfrm>
        </p:spPr>
        <p:txBody>
          <a:bodyPr>
            <a:noAutofit/>
          </a:bodyPr>
          <a:lstStyle/>
          <a:p>
            <a:pPr algn="ctr"/>
            <a:r>
              <a:rPr lang="en-US" sz="3200" b="1" dirty="0"/>
              <a:t>Examples of Theory-based and behaviorally focused nutrition programs</a:t>
            </a:r>
          </a:p>
        </p:txBody>
      </p:sp>
    </p:spTree>
    <p:custDataLst>
      <p:tags r:id="rId1"/>
    </p:custDataLst>
    <p:extLst>
      <p:ext uri="{BB962C8B-B14F-4D97-AF65-F5344CB8AC3E}">
        <p14:creationId xmlns:p14="http://schemas.microsoft.com/office/powerpoint/2010/main" val="348027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Theory-based and behaviorally focused nutrition programs</a:t>
            </a:r>
          </a:p>
        </p:txBody>
      </p:sp>
      <p:sp>
        <p:nvSpPr>
          <p:cNvPr id="3" name="Content Placeholder 2">
            <a:extLst>
              <a:ext uri="{FF2B5EF4-FFF2-40B4-BE49-F238E27FC236}">
                <a16:creationId xmlns:a16="http://schemas.microsoft.com/office/drawing/2014/main" id="{F348CC71-4112-4161-B60F-AA84DECB03E5}"/>
              </a:ext>
            </a:extLst>
          </p:cNvPr>
          <p:cNvSpPr>
            <a:spLocks noGrp="1"/>
          </p:cNvSpPr>
          <p:nvPr>
            <p:ph idx="1"/>
          </p:nvPr>
        </p:nvSpPr>
        <p:spPr>
          <a:xfrm>
            <a:off x="4572000" y="1438396"/>
            <a:ext cx="4037739" cy="3470097"/>
          </a:xfrm>
        </p:spPr>
        <p:txBody>
          <a:bodyPr>
            <a:normAutofit/>
          </a:bodyPr>
          <a:lstStyle/>
          <a:p>
            <a:r>
              <a:rPr lang="en-US" sz="2100" b="1" dirty="0"/>
              <a:t>Fresh Conversations</a:t>
            </a:r>
          </a:p>
          <a:p>
            <a:pPr lvl="1"/>
            <a:r>
              <a:rPr lang="en-US" sz="2100" dirty="0"/>
              <a:t>Newsletter-based nutrition education;</a:t>
            </a:r>
          </a:p>
          <a:p>
            <a:pPr lvl="1"/>
            <a:r>
              <a:rPr lang="en-US" sz="2100" dirty="0"/>
              <a:t>Includes a section intended to facilitate discussions;</a:t>
            </a:r>
          </a:p>
          <a:p>
            <a:pPr lvl="1"/>
            <a:r>
              <a:rPr lang="en-US" sz="2100" dirty="0"/>
              <a:t>Funded by SNAP and can be accessed online;</a:t>
            </a:r>
          </a:p>
          <a:p>
            <a:pPr lvl="1"/>
            <a:r>
              <a:rPr lang="en-US" sz="2100" dirty="0"/>
              <a:t>Video and  free training guide are available.</a:t>
            </a:r>
          </a:p>
        </p:txBody>
      </p:sp>
      <p:pic>
        <p:nvPicPr>
          <p:cNvPr id="4" name="Picture 3">
            <a:extLst>
              <a:ext uri="{FF2B5EF4-FFF2-40B4-BE49-F238E27FC236}">
                <a16:creationId xmlns:a16="http://schemas.microsoft.com/office/drawing/2014/main" id="{DC636605-10E1-4F7D-81B8-A35AA6BE61F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0129" y="1940913"/>
            <a:ext cx="2450957" cy="2967580"/>
          </a:xfrm>
          <a:prstGeom prst="rect">
            <a:avLst/>
          </a:prstGeom>
        </p:spPr>
      </p:pic>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Tree>
    <p:custDataLst>
      <p:tags r:id="rId1"/>
    </p:custDataLst>
    <p:extLst>
      <p:ext uri="{BB962C8B-B14F-4D97-AF65-F5344CB8AC3E}">
        <p14:creationId xmlns:p14="http://schemas.microsoft.com/office/powerpoint/2010/main" val="3770550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63C2-FA84-4845-92D8-0C082D04E77E}"/>
              </a:ext>
            </a:extLst>
          </p:cNvPr>
          <p:cNvSpPr>
            <a:spLocks noGrp="1"/>
          </p:cNvSpPr>
          <p:nvPr>
            <p:ph type="title"/>
          </p:nvPr>
        </p:nvSpPr>
        <p:spPr/>
        <p:txBody>
          <a:bodyPr>
            <a:normAutofit fontScale="90000"/>
          </a:bodyPr>
          <a:lstStyle/>
          <a:p>
            <a:r>
              <a:rPr lang="en-US" dirty="0"/>
              <a:t>Theory-based and behaviorally focused nutrition programs (2)</a:t>
            </a:r>
          </a:p>
        </p:txBody>
      </p:sp>
      <p:sp>
        <p:nvSpPr>
          <p:cNvPr id="3" name="Content Placeholder 2">
            <a:extLst>
              <a:ext uri="{FF2B5EF4-FFF2-40B4-BE49-F238E27FC236}">
                <a16:creationId xmlns:a16="http://schemas.microsoft.com/office/drawing/2014/main" id="{D1F26D38-A0D6-4509-BEC4-450055D21D8C}"/>
              </a:ext>
            </a:extLst>
          </p:cNvPr>
          <p:cNvSpPr>
            <a:spLocks noGrp="1"/>
          </p:cNvSpPr>
          <p:nvPr>
            <p:ph idx="1"/>
          </p:nvPr>
        </p:nvSpPr>
        <p:spPr/>
        <p:txBody>
          <a:bodyPr/>
          <a:lstStyle/>
          <a:p>
            <a:r>
              <a:rPr lang="en-US" b="1" dirty="0"/>
              <a:t>Eat Better and Move More (EBMM)</a:t>
            </a:r>
          </a:p>
          <a:p>
            <a:pPr lvl="1"/>
            <a:r>
              <a:rPr lang="en-US" dirty="0"/>
              <a:t>Developed by the National Policy and Resource Center on Nutrition and Aging at Florida International University</a:t>
            </a:r>
          </a:p>
          <a:p>
            <a:pPr lvl="1"/>
            <a:r>
              <a:rPr lang="en-US" dirty="0"/>
              <a:t>12 weekly sessions</a:t>
            </a:r>
          </a:p>
          <a:p>
            <a:pPr lvl="2"/>
            <a:r>
              <a:rPr lang="en-US" dirty="0"/>
              <a:t>Mini talks and activities for group nutrition and physical activity sessions </a:t>
            </a:r>
          </a:p>
          <a:p>
            <a:pPr lvl="1"/>
            <a:r>
              <a:rPr lang="en-US" dirty="0"/>
              <a:t>Guidebook is available to educators </a:t>
            </a:r>
          </a:p>
          <a:p>
            <a:pPr lvl="1"/>
            <a:r>
              <a:rPr lang="en-US" dirty="0"/>
              <a:t>Designed to be just 30 minutes for each session</a:t>
            </a:r>
          </a:p>
        </p:txBody>
      </p:sp>
    </p:spTree>
    <p:custDataLst>
      <p:tags r:id="rId1"/>
    </p:custDataLst>
    <p:extLst>
      <p:ext uri="{BB962C8B-B14F-4D97-AF65-F5344CB8AC3E}">
        <p14:creationId xmlns:p14="http://schemas.microsoft.com/office/powerpoint/2010/main" val="248608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AFEC-9E88-4808-97B2-941FC0B0192E}"/>
              </a:ext>
            </a:extLst>
          </p:cNvPr>
          <p:cNvSpPr>
            <a:spLocks noGrp="1"/>
          </p:cNvSpPr>
          <p:nvPr>
            <p:ph type="title"/>
          </p:nvPr>
        </p:nvSpPr>
        <p:spPr>
          <a:xfrm>
            <a:off x="356298" y="96563"/>
            <a:ext cx="8363388" cy="994172"/>
          </a:xfrm>
        </p:spPr>
        <p:txBody>
          <a:bodyPr>
            <a:normAutofit/>
          </a:bodyPr>
          <a:lstStyle/>
          <a:p>
            <a:pPr>
              <a:lnSpc>
                <a:spcPct val="90000"/>
              </a:lnSpc>
            </a:pPr>
            <a:r>
              <a:rPr lang="en-US" sz="2400" dirty="0"/>
              <a:t>Theory-based and behaviorally focused nutrition programs (3)</a:t>
            </a:r>
          </a:p>
        </p:txBody>
      </p:sp>
      <p:sp>
        <p:nvSpPr>
          <p:cNvPr id="3" name="Content Placeholder 2">
            <a:extLst>
              <a:ext uri="{FF2B5EF4-FFF2-40B4-BE49-F238E27FC236}">
                <a16:creationId xmlns:a16="http://schemas.microsoft.com/office/drawing/2014/main" id="{73925180-1216-4795-BF65-52187F6814A2}"/>
              </a:ext>
            </a:extLst>
          </p:cNvPr>
          <p:cNvSpPr>
            <a:spLocks noGrp="1"/>
          </p:cNvSpPr>
          <p:nvPr>
            <p:ph idx="1"/>
          </p:nvPr>
        </p:nvSpPr>
        <p:spPr>
          <a:xfrm>
            <a:off x="538834" y="1259362"/>
            <a:ext cx="5033221" cy="3788227"/>
          </a:xfrm>
        </p:spPr>
        <p:txBody>
          <a:bodyPr anchor="ctr">
            <a:normAutofit lnSpcReduction="10000"/>
          </a:bodyPr>
          <a:lstStyle/>
          <a:p>
            <a:r>
              <a:rPr lang="en-US" sz="2100" b="1" dirty="0"/>
              <a:t>Eat Smart Live Strong: Nutrition Education for Older Adults</a:t>
            </a:r>
          </a:p>
          <a:p>
            <a:pPr lvl="1"/>
            <a:r>
              <a:rPr lang="en-US" sz="2100" dirty="0"/>
              <a:t>Developed to increase fruit and vegetable intake and physical activity.</a:t>
            </a:r>
          </a:p>
          <a:p>
            <a:pPr lvl="1"/>
            <a:r>
              <a:rPr lang="en-US" sz="2100" dirty="0"/>
              <a:t>Free online resources</a:t>
            </a:r>
          </a:p>
          <a:p>
            <a:pPr lvl="2"/>
            <a:r>
              <a:rPr lang="en-US" sz="2100" dirty="0"/>
              <a:t>Includes leader’s guide;</a:t>
            </a:r>
          </a:p>
          <a:p>
            <a:pPr lvl="2"/>
            <a:r>
              <a:rPr lang="en-US" sz="2100" dirty="0"/>
              <a:t>Interactive education sessions;</a:t>
            </a:r>
          </a:p>
          <a:p>
            <a:pPr lvl="2"/>
            <a:r>
              <a:rPr lang="en-US" sz="2100" dirty="0"/>
              <a:t>Ready-to-go participant handouts;</a:t>
            </a:r>
          </a:p>
          <a:p>
            <a:pPr lvl="2"/>
            <a:r>
              <a:rPr lang="en-US" sz="2100" dirty="0"/>
              <a:t>Marketing flyers. </a:t>
            </a:r>
          </a:p>
        </p:txBody>
      </p:sp>
      <p:sp>
        <p:nvSpPr>
          <p:cNvPr id="5" name="Flowchart: Connector 4">
            <a:extLst>
              <a:ext uri="{C183D7F6-B498-43B3-948B-1728B52AA6E4}">
                <adec:decorative xmlns:adec="http://schemas.microsoft.com/office/drawing/2017/decorative" val="1"/>
              </a:ext>
            </a:extLst>
          </p:cNvPr>
          <p:cNvSpPr/>
          <p:nvPr/>
        </p:nvSpPr>
        <p:spPr>
          <a:xfrm>
            <a:off x="5572055" y="1916279"/>
            <a:ext cx="2855623" cy="2823410"/>
          </a:xfrm>
          <a:prstGeom prst="flowChartConnector">
            <a:avLst/>
          </a:prstGeom>
          <a:solidFill>
            <a:srgbClr val="FFFFFF"/>
          </a:solidFill>
          <a:ln w="25400" cap="flat">
            <a:solidFill>
              <a:schemeClr val="accent4">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3952"/>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81F1FAF1-748E-4E36-9AA7-DA54C8EF41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03366" y="2935706"/>
            <a:ext cx="2024662" cy="784556"/>
          </a:xfrm>
          <a:prstGeom prst="rect">
            <a:avLst/>
          </a:prstGeom>
        </p:spPr>
      </p:pic>
      <p:sp>
        <p:nvSpPr>
          <p:cNvPr id="6" name="TextBox 5">
            <a:extLst>
              <a:ext uri="{FF2B5EF4-FFF2-40B4-BE49-F238E27FC236}">
                <a16:creationId xmlns:a16="http://schemas.microsoft.com/office/drawing/2014/main" id="{7485B22A-5EC3-4FE4-982D-1BF68997A431}"/>
              </a:ext>
            </a:extLst>
          </p:cNvPr>
          <p:cNvSpPr txBox="1"/>
          <p:nvPr/>
        </p:nvSpPr>
        <p:spPr>
          <a:xfrm>
            <a:off x="5816370" y="3952978"/>
            <a:ext cx="236699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spcAft>
                <a:spcPts val="600"/>
              </a:spcAft>
            </a:pPr>
            <a:r>
              <a:rPr lang="en-US" sz="700" dirty="0">
                <a:solidFill>
                  <a:srgbClr val="002060"/>
                </a:solidFill>
                <a:hlinkClick r:id="rId5" tooltip="http://chileemployment.cl/check-list-curricular/">
                  <a:extLst>
                    <a:ext uri="{A12FA001-AC4F-418D-AE19-62706E023703}">
                      <ahyp:hlinkClr xmlns:ahyp="http://schemas.microsoft.com/office/drawing/2018/hyperlinkcolor" val="tx"/>
                    </a:ext>
                  </a:extLst>
                </a:hlinkClick>
              </a:rPr>
              <a:t>This Photo</a:t>
            </a:r>
            <a:r>
              <a:rPr lang="en-US" sz="700" dirty="0">
                <a:solidFill>
                  <a:srgbClr val="002060"/>
                </a:solidFill>
              </a:rPr>
              <a:t> by Unknown Author is licensed under </a:t>
            </a:r>
            <a:r>
              <a:rPr lang="en-US" sz="700" dirty="0">
                <a:solidFill>
                  <a:srgbClr val="002060"/>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002060"/>
              </a:solidFill>
            </a:endParaRPr>
          </a:p>
        </p:txBody>
      </p:sp>
    </p:spTree>
    <p:custDataLst>
      <p:tags r:id="rId1"/>
    </p:custDataLst>
    <p:extLst>
      <p:ext uri="{BB962C8B-B14F-4D97-AF65-F5344CB8AC3E}">
        <p14:creationId xmlns:p14="http://schemas.microsoft.com/office/powerpoint/2010/main" val="174530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66E0-F67C-4C66-B276-E734BEC0BCDE}"/>
              </a:ext>
            </a:extLst>
          </p:cNvPr>
          <p:cNvSpPr>
            <a:spLocks noGrp="1"/>
          </p:cNvSpPr>
          <p:nvPr>
            <p:ph type="title"/>
          </p:nvPr>
        </p:nvSpPr>
        <p:spPr>
          <a:xfrm>
            <a:off x="450187" y="-273891"/>
            <a:ext cx="8457459" cy="1031216"/>
          </a:xfrm>
        </p:spPr>
        <p:txBody>
          <a:bodyPr anchor="b">
            <a:normAutofit/>
          </a:bodyPr>
          <a:lstStyle/>
          <a:p>
            <a:r>
              <a:rPr lang="en-US" sz="2400" dirty="0"/>
              <a:t>Theory-based and behaviorally focused nutrition programs (4)</a:t>
            </a:r>
          </a:p>
        </p:txBody>
      </p:sp>
      <p:pic>
        <p:nvPicPr>
          <p:cNvPr id="4" name="Picture 3">
            <a:extLst>
              <a:ext uri="{FF2B5EF4-FFF2-40B4-BE49-F238E27FC236}">
                <a16:creationId xmlns:a16="http://schemas.microsoft.com/office/drawing/2014/main" id="{0C4B0EF1-54FB-48AB-8BF6-37BB09321CB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35719" y="3263448"/>
            <a:ext cx="3802037" cy="1406753"/>
          </a:xfrm>
          <a:prstGeom prst="rect">
            <a:avLst/>
          </a:prstGeom>
        </p:spPr>
      </p:pic>
      <p:sp>
        <p:nvSpPr>
          <p:cNvPr id="13"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4"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5DE068-5E76-4297-80E6-114AF831B875}"/>
              </a:ext>
            </a:extLst>
          </p:cNvPr>
          <p:cNvSpPr>
            <a:spLocks noGrp="1"/>
          </p:cNvSpPr>
          <p:nvPr>
            <p:ph idx="1"/>
          </p:nvPr>
        </p:nvSpPr>
        <p:spPr>
          <a:xfrm>
            <a:off x="5707691" y="1106593"/>
            <a:ext cx="3067339" cy="3387145"/>
          </a:xfrm>
        </p:spPr>
        <p:txBody>
          <a:bodyPr anchor="ctr">
            <a:normAutofit/>
          </a:bodyPr>
          <a:lstStyle/>
          <a:p>
            <a:r>
              <a:rPr lang="en-US" sz="2100" b="1" dirty="0"/>
              <a:t>Cooking Matters</a:t>
            </a:r>
          </a:p>
          <a:p>
            <a:pPr lvl="1"/>
            <a:r>
              <a:rPr lang="en-US" sz="2100" dirty="0"/>
              <a:t>Empowers resource-limited families to eat better for less. </a:t>
            </a:r>
          </a:p>
          <a:p>
            <a:pPr lvl="1"/>
            <a:r>
              <a:rPr lang="en-US" sz="2100" dirty="0"/>
              <a:t>6-week cooking classes.</a:t>
            </a:r>
          </a:p>
          <a:p>
            <a:pPr lvl="1"/>
            <a:r>
              <a:rPr lang="en-US" sz="2100" dirty="0"/>
              <a:t>In-store educational curricula available.</a:t>
            </a:r>
          </a:p>
        </p:txBody>
      </p:sp>
    </p:spTree>
    <p:custDataLst>
      <p:tags r:id="rId1"/>
    </p:custDataLst>
    <p:extLst>
      <p:ext uri="{BB962C8B-B14F-4D97-AF65-F5344CB8AC3E}">
        <p14:creationId xmlns:p14="http://schemas.microsoft.com/office/powerpoint/2010/main" val="52375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76F1C8-5344-4B48-BFA2-AA994696995F}"/>
              </a:ext>
            </a:extLst>
          </p:cNvPr>
          <p:cNvSpPr>
            <a:spLocks noGrp="1"/>
          </p:cNvSpPr>
          <p:nvPr>
            <p:ph type="title"/>
          </p:nvPr>
        </p:nvSpPr>
        <p:spPr>
          <a:xfrm>
            <a:off x="2400300" y="2042160"/>
            <a:ext cx="6180364" cy="2701290"/>
          </a:xfrm>
        </p:spPr>
        <p:txBody>
          <a:bodyPr>
            <a:normAutofit/>
          </a:bodyPr>
          <a:lstStyle/>
          <a:p>
            <a:r>
              <a:rPr lang="en-US" dirty="0"/>
              <a:t>Q &amp; A Question:</a:t>
            </a:r>
            <a:br>
              <a:rPr lang="en-US" dirty="0"/>
            </a:br>
            <a:br>
              <a:rPr lang="en-US" dirty="0"/>
            </a:br>
            <a:r>
              <a:rPr lang="en-US" dirty="0"/>
              <a:t>What resources would enable you to provide theory-based, behaviorally focused nutrition education?</a:t>
            </a:r>
          </a:p>
        </p:txBody>
      </p:sp>
    </p:spTree>
    <p:custDataLst>
      <p:tags r:id="rId1"/>
    </p:custDataLst>
    <p:extLst>
      <p:ext uri="{BB962C8B-B14F-4D97-AF65-F5344CB8AC3E}">
        <p14:creationId xmlns:p14="http://schemas.microsoft.com/office/powerpoint/2010/main" val="27305551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type="body" idx="1"/>
          </p:nvPr>
        </p:nvSpPr>
        <p:spPr/>
        <p:txBody>
          <a:bodyPr/>
          <a:lstStyle/>
          <a:p>
            <a:r>
              <a:rPr lang="en-US" dirty="0"/>
              <a:t>Learning Objectives</a:t>
            </a:r>
          </a:p>
          <a:p>
            <a:r>
              <a:rPr lang="en-US" dirty="0"/>
              <a:t>Background</a:t>
            </a:r>
          </a:p>
          <a:p>
            <a:r>
              <a:rPr lang="en-US" dirty="0"/>
              <a:t>Purpose of Research</a:t>
            </a:r>
          </a:p>
          <a:p>
            <a:r>
              <a:rPr lang="en-US" dirty="0"/>
              <a:t>Methodology</a:t>
            </a:r>
          </a:p>
          <a:p>
            <a:r>
              <a:rPr lang="en-US" dirty="0"/>
              <a:t>Description of Survey Participants &amp; Findings</a:t>
            </a:r>
          </a:p>
          <a:p>
            <a:r>
              <a:rPr lang="en-US" dirty="0"/>
              <a:t>Overview of Nutrition Education Materials</a:t>
            </a:r>
          </a:p>
          <a:p>
            <a:r>
              <a:rPr lang="en-US" dirty="0"/>
              <a:t>Implications for Practice</a:t>
            </a:r>
          </a:p>
          <a:p>
            <a:endParaRPr lang="en-US" dirty="0"/>
          </a:p>
          <a:p>
            <a:endParaRPr lang="en-US" dirty="0"/>
          </a:p>
        </p:txBody>
      </p:sp>
    </p:spTree>
    <p:custDataLst>
      <p:tags r:id="rId1"/>
    </p:custDataLst>
    <p:extLst>
      <p:ext uri="{BB962C8B-B14F-4D97-AF65-F5344CB8AC3E}">
        <p14:creationId xmlns:p14="http://schemas.microsoft.com/office/powerpoint/2010/main" val="184917766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6CB-6C1D-4EE1-A906-ACF8BFEEE4E7}"/>
              </a:ext>
            </a:extLst>
          </p:cNvPr>
          <p:cNvSpPr>
            <a:spLocks noGrp="1"/>
          </p:cNvSpPr>
          <p:nvPr>
            <p:ph type="title"/>
          </p:nvPr>
        </p:nvSpPr>
        <p:spPr>
          <a:xfrm>
            <a:off x="264800" y="288758"/>
            <a:ext cx="8307569" cy="443180"/>
          </a:xfrm>
        </p:spPr>
        <p:txBody>
          <a:bodyPr anchor="b">
            <a:normAutofit/>
          </a:bodyPr>
          <a:lstStyle/>
          <a:p>
            <a:r>
              <a:rPr lang="en-US" dirty="0"/>
              <a:t>Implications: what do we know?</a:t>
            </a:r>
          </a:p>
        </p:txBody>
      </p:sp>
      <p:sp>
        <p:nvSpPr>
          <p:cNvPr id="3" name="Content Placeholder 2">
            <a:extLst>
              <a:ext uri="{FF2B5EF4-FFF2-40B4-BE49-F238E27FC236}">
                <a16:creationId xmlns:a16="http://schemas.microsoft.com/office/drawing/2014/main" id="{EFAE9B79-F378-4994-9AFF-2266E35EA291}"/>
              </a:ext>
            </a:extLst>
          </p:cNvPr>
          <p:cNvSpPr>
            <a:spLocks noGrp="1"/>
          </p:cNvSpPr>
          <p:nvPr>
            <p:ph idx="1"/>
          </p:nvPr>
        </p:nvSpPr>
        <p:spPr>
          <a:xfrm>
            <a:off x="5498618" y="1125555"/>
            <a:ext cx="3375174" cy="4370288"/>
          </a:xfrm>
        </p:spPr>
        <p:txBody>
          <a:bodyPr anchor="ctr">
            <a:normAutofit/>
          </a:bodyPr>
          <a:lstStyle/>
          <a:p>
            <a:r>
              <a:rPr lang="en-US" dirty="0"/>
              <a:t>Create a repository of materials and programs:</a:t>
            </a:r>
          </a:p>
          <a:p>
            <a:pPr lvl="1"/>
            <a:r>
              <a:rPr lang="en-US" dirty="0"/>
              <a:t>Track the nutrition education curricula you use;</a:t>
            </a:r>
          </a:p>
          <a:p>
            <a:pPr lvl="1"/>
            <a:r>
              <a:rPr lang="en-US" dirty="0"/>
              <a:t>Stay informed on availability of new materials and programs. </a:t>
            </a:r>
          </a:p>
        </p:txBody>
      </p:sp>
      <p:pic>
        <p:nvPicPr>
          <p:cNvPr id="1026" name="Picture 2">
            <a:extLst>
              <a:ext uri="{FF2B5EF4-FFF2-40B4-BE49-F238E27FC236}">
                <a16:creationId xmlns:a16="http://schemas.microsoft.com/office/drawing/2014/main" id="{6EC55114-5174-472B-9391-46CC4A30867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719" y="3261027"/>
            <a:ext cx="3802037" cy="1411596"/>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85B22A-5EC3-4FE4-982D-1BF68997A431}"/>
              </a:ext>
              <a:ext uri="{C183D7F6-B498-43B3-948B-1728B52AA6E4}">
                <adec:decorative xmlns:adec="http://schemas.microsoft.com/office/drawing/2017/decorative" val="1"/>
              </a:ext>
            </a:extLst>
          </p:cNvPr>
          <p:cNvSpPr txBox="1"/>
          <p:nvPr/>
        </p:nvSpPr>
        <p:spPr>
          <a:xfrm>
            <a:off x="2051591" y="4882911"/>
            <a:ext cx="236699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spcAft>
                <a:spcPts val="600"/>
              </a:spcAft>
            </a:pPr>
            <a:r>
              <a:rPr lang="en-US" sz="700" dirty="0">
                <a:solidFill>
                  <a:srgbClr val="002060"/>
                </a:solidFill>
                <a:hlinkClick r:id="rId5" tooltip="http://chileemployment.cl/check-list-curricular/">
                  <a:extLst>
                    <a:ext uri="{A12FA001-AC4F-418D-AE19-62706E023703}">
                      <ahyp:hlinkClr xmlns:ahyp="http://schemas.microsoft.com/office/drawing/2018/hyperlinkcolor" val="tx"/>
                    </a:ext>
                  </a:extLst>
                </a:hlinkClick>
              </a:rPr>
              <a:t>This Photo</a:t>
            </a:r>
            <a:r>
              <a:rPr lang="en-US" sz="700" dirty="0">
                <a:solidFill>
                  <a:srgbClr val="002060"/>
                </a:solidFill>
              </a:rPr>
              <a:t> by Unknown Author is licensed under </a:t>
            </a:r>
            <a:r>
              <a:rPr lang="en-US" sz="700" dirty="0">
                <a:solidFill>
                  <a:srgbClr val="002060"/>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002060"/>
              </a:solidFill>
            </a:endParaRPr>
          </a:p>
        </p:txBody>
      </p:sp>
    </p:spTree>
    <p:custDataLst>
      <p:tags r:id="rId1"/>
    </p:custDataLst>
    <p:extLst>
      <p:ext uri="{BB962C8B-B14F-4D97-AF65-F5344CB8AC3E}">
        <p14:creationId xmlns:p14="http://schemas.microsoft.com/office/powerpoint/2010/main" val="3428610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0" y="0"/>
            <a:ext cx="8743950" cy="906462"/>
          </a:xfrm>
        </p:spPr>
        <p:txBody>
          <a:bodyPr>
            <a:normAutofit fontScale="90000"/>
          </a:bodyPr>
          <a:lstStyle/>
          <a:p>
            <a:r>
              <a:rPr lang="en-US" dirty="0"/>
              <a:t>Dietetics vs Non-dietetics Credentialed educators: </a:t>
            </a:r>
            <a:br>
              <a:rPr lang="en-US" dirty="0"/>
            </a:br>
            <a:r>
              <a:rPr lang="en-US" dirty="0"/>
              <a:t>conducting TBBF Nutrition education</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068483646"/>
              </p:ext>
            </p:extLst>
          </p:nvPr>
        </p:nvGraphicFramePr>
        <p:xfrm>
          <a:off x="228600" y="1746250"/>
          <a:ext cx="8599488" cy="295148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876300">
                  <a:extLst>
                    <a:ext uri="{9D8B030D-6E8A-4147-A177-3AD203B41FA5}">
                      <a16:colId xmlns:a16="http://schemas.microsoft.com/office/drawing/2014/main" val="20004"/>
                    </a:ext>
                  </a:extLst>
                </a:gridCol>
                <a:gridCol w="750888">
                  <a:extLst>
                    <a:ext uri="{9D8B030D-6E8A-4147-A177-3AD203B41FA5}">
                      <a16:colId xmlns:a16="http://schemas.microsoft.com/office/drawing/2014/main" val="20005"/>
                    </a:ext>
                  </a:extLst>
                </a:gridCol>
              </a:tblGrid>
              <a:tr h="370840">
                <a:tc>
                  <a:txBody>
                    <a:bodyPr/>
                    <a:lstStyle/>
                    <a:p>
                      <a:endParaRPr lang="en-US" dirty="0"/>
                    </a:p>
                    <a:p>
                      <a:endParaRPr lang="en-US" dirty="0"/>
                    </a:p>
                    <a:p>
                      <a:endParaRPr lang="en-US" dirty="0"/>
                    </a:p>
                    <a:p>
                      <a:endParaRPr lang="en-US" dirty="0"/>
                    </a:p>
                    <a:p>
                      <a:pPr algn="l"/>
                      <a:r>
                        <a:rPr lang="en-US" sz="1800" dirty="0"/>
                        <a:t>Rationale</a:t>
                      </a:r>
                      <a:endParaRPr lang="en-US" dirty="0"/>
                    </a:p>
                  </a:txBody>
                  <a:tcPr/>
                </a:tc>
                <a:tc>
                  <a:txBody>
                    <a:bodyPr/>
                    <a:lstStyle/>
                    <a:p>
                      <a:pPr algn="ctr"/>
                      <a:r>
                        <a:rPr lang="en-US" sz="1600" dirty="0"/>
                        <a:t>Total (mean)</a:t>
                      </a:r>
                      <a:endParaRPr lang="en-US" sz="1600" b="1" dirty="0"/>
                    </a:p>
                  </a:txBody>
                  <a:tcPr/>
                </a:tc>
                <a:tc>
                  <a:txBody>
                    <a:bodyPr/>
                    <a:lstStyle/>
                    <a:p>
                      <a:pPr algn="ctr"/>
                      <a:r>
                        <a:rPr lang="en-US" sz="1600" dirty="0"/>
                        <a:t>Dietetics</a:t>
                      </a:r>
                      <a:r>
                        <a:rPr lang="en-US" sz="1600" baseline="0" dirty="0"/>
                        <a:t> Professionals (mean)</a:t>
                      </a:r>
                      <a:endParaRPr lang="en-US" sz="1600" b="1" dirty="0"/>
                    </a:p>
                  </a:txBody>
                  <a:tcPr/>
                </a:tc>
                <a:tc>
                  <a:txBody>
                    <a:bodyPr/>
                    <a:lstStyle/>
                    <a:p>
                      <a:pPr algn="ctr"/>
                      <a:r>
                        <a:rPr lang="en-US" sz="1600" dirty="0"/>
                        <a:t>Non-Dietetic</a:t>
                      </a:r>
                      <a:r>
                        <a:rPr lang="en-US" sz="1600" baseline="0" dirty="0"/>
                        <a:t> Health Professionals</a:t>
                      </a:r>
                    </a:p>
                    <a:p>
                      <a:pPr algn="ctr"/>
                      <a:r>
                        <a:rPr lang="en-US" sz="1600" baseline="0" dirty="0"/>
                        <a:t>(mean)</a:t>
                      </a:r>
                      <a:endParaRPr lang="en-US" sz="1600" b="1" dirty="0"/>
                    </a:p>
                  </a:txBody>
                  <a:tcPr/>
                </a:tc>
                <a:tc>
                  <a:txBody>
                    <a:bodyPr/>
                    <a:lstStyle/>
                    <a:p>
                      <a:pPr algn="ctr"/>
                      <a:r>
                        <a:rPr lang="en-US" sz="1600" dirty="0"/>
                        <a:t>T</a:t>
                      </a:r>
                      <a:endParaRPr lang="en-US" sz="1600" b="1" dirty="0"/>
                    </a:p>
                  </a:txBody>
                  <a:tcPr/>
                </a:tc>
                <a:tc>
                  <a:txBody>
                    <a:bodyPr/>
                    <a:lstStyle/>
                    <a:p>
                      <a:pPr algn="ctr"/>
                      <a:r>
                        <a:rPr lang="en-US" sz="1600" dirty="0"/>
                        <a:t>p</a:t>
                      </a:r>
                      <a:endParaRPr lang="en-US" sz="1600" b="1" i="1" dirty="0"/>
                    </a:p>
                  </a:txBody>
                  <a:tcPr/>
                </a:tc>
                <a:extLst>
                  <a:ext uri="{0D108BD9-81ED-4DB2-BD59-A6C34878D82A}">
                    <a16:rowId xmlns:a16="http://schemas.microsoft.com/office/drawing/2014/main" val="10000"/>
                  </a:ext>
                </a:extLst>
              </a:tr>
              <a:tr h="370840">
                <a:tc>
                  <a:txBody>
                    <a:bodyPr/>
                    <a:lstStyle/>
                    <a:p>
                      <a:pPr algn="l"/>
                      <a:r>
                        <a:rPr lang="en-US" sz="1600" dirty="0"/>
                        <a:t>Enhance Motivation</a:t>
                      </a:r>
                    </a:p>
                  </a:txBody>
                  <a:tcPr/>
                </a:tc>
                <a:tc>
                  <a:txBody>
                    <a:bodyPr/>
                    <a:lstStyle/>
                    <a:p>
                      <a:r>
                        <a:rPr lang="en-US" sz="1400" dirty="0"/>
                        <a:t>2.80 (0.76)</a:t>
                      </a:r>
                    </a:p>
                  </a:txBody>
                  <a:tcPr/>
                </a:tc>
                <a:tc>
                  <a:txBody>
                    <a:bodyPr/>
                    <a:lstStyle/>
                    <a:p>
                      <a:pPr algn="ctr"/>
                      <a:r>
                        <a:rPr lang="en-US" sz="1400" dirty="0"/>
                        <a:t>2.96 (0.68)</a:t>
                      </a:r>
                    </a:p>
                  </a:txBody>
                  <a:tcPr/>
                </a:tc>
                <a:tc>
                  <a:txBody>
                    <a:bodyPr/>
                    <a:lstStyle/>
                    <a:p>
                      <a:pPr algn="ctr"/>
                      <a:r>
                        <a:rPr lang="en-US" sz="1400" dirty="0"/>
                        <a:t>2.67 (0.80)</a:t>
                      </a:r>
                    </a:p>
                  </a:txBody>
                  <a:tcPr/>
                </a:tc>
                <a:tc>
                  <a:txBody>
                    <a:bodyPr/>
                    <a:lstStyle/>
                    <a:p>
                      <a:pPr algn="ctr"/>
                      <a:r>
                        <a:rPr lang="en-US" sz="1400" dirty="0"/>
                        <a:t>-3.36</a:t>
                      </a:r>
                    </a:p>
                  </a:txBody>
                  <a:tcPr/>
                </a:tc>
                <a:tc>
                  <a:txBody>
                    <a:bodyPr/>
                    <a:lstStyle/>
                    <a:p>
                      <a:pPr algn="ctr"/>
                      <a:r>
                        <a:rPr lang="en-US" sz="1400" dirty="0"/>
                        <a:t>0.001</a:t>
                      </a:r>
                    </a:p>
                  </a:txBody>
                  <a:tcPr/>
                </a:tc>
                <a:extLst>
                  <a:ext uri="{0D108BD9-81ED-4DB2-BD59-A6C34878D82A}">
                    <a16:rowId xmlns:a16="http://schemas.microsoft.com/office/drawing/2014/main" val="10001"/>
                  </a:ext>
                </a:extLst>
              </a:tr>
              <a:tr h="370840">
                <a:tc>
                  <a:txBody>
                    <a:bodyPr/>
                    <a:lstStyle/>
                    <a:p>
                      <a:pPr algn="l"/>
                      <a:r>
                        <a:rPr lang="en-US" sz="1600" dirty="0"/>
                        <a:t>Facilitate</a:t>
                      </a:r>
                      <a:r>
                        <a:rPr lang="en-US" sz="1600" baseline="0" dirty="0"/>
                        <a:t> Action</a:t>
                      </a:r>
                      <a:endParaRPr lang="en-US" sz="1600" dirty="0"/>
                    </a:p>
                  </a:txBody>
                  <a:tcPr/>
                </a:tc>
                <a:tc>
                  <a:txBody>
                    <a:bodyPr/>
                    <a:lstStyle/>
                    <a:p>
                      <a:r>
                        <a:rPr lang="en-US" sz="1400" dirty="0"/>
                        <a:t>2.33 (0.71)</a:t>
                      </a:r>
                    </a:p>
                  </a:txBody>
                  <a:tcPr/>
                </a:tc>
                <a:tc>
                  <a:txBody>
                    <a:bodyPr/>
                    <a:lstStyle/>
                    <a:p>
                      <a:pPr algn="ctr"/>
                      <a:r>
                        <a:rPr lang="en-US" sz="1400" dirty="0"/>
                        <a:t>2.96 (0.68)</a:t>
                      </a:r>
                    </a:p>
                  </a:txBody>
                  <a:tcPr/>
                </a:tc>
                <a:tc>
                  <a:txBody>
                    <a:bodyPr/>
                    <a:lstStyle/>
                    <a:p>
                      <a:pPr algn="ctr"/>
                      <a:r>
                        <a:rPr lang="en-US" sz="1400" dirty="0"/>
                        <a:t>2.18 (0.74)</a:t>
                      </a:r>
                    </a:p>
                  </a:txBody>
                  <a:tcPr/>
                </a:tc>
                <a:tc>
                  <a:txBody>
                    <a:bodyPr/>
                    <a:lstStyle/>
                    <a:p>
                      <a:pPr algn="ctr"/>
                      <a:r>
                        <a:rPr lang="en-US" sz="1400" dirty="0"/>
                        <a:t>-3.24</a:t>
                      </a:r>
                    </a:p>
                  </a:txBody>
                  <a:tcPr/>
                </a:tc>
                <a:tc>
                  <a:txBody>
                    <a:bodyPr/>
                    <a:lstStyle/>
                    <a:p>
                      <a:pPr algn="ctr"/>
                      <a:r>
                        <a:rPr lang="en-US" sz="1400" dirty="0"/>
                        <a:t>0.001</a:t>
                      </a:r>
                    </a:p>
                  </a:txBody>
                  <a:tcPr/>
                </a:tc>
                <a:extLst>
                  <a:ext uri="{0D108BD9-81ED-4DB2-BD59-A6C34878D82A}">
                    <a16:rowId xmlns:a16="http://schemas.microsoft.com/office/drawing/2014/main" val="10002"/>
                  </a:ext>
                </a:extLst>
              </a:tr>
              <a:tr h="370840">
                <a:tc>
                  <a:txBody>
                    <a:bodyPr/>
                    <a:lstStyle/>
                    <a:p>
                      <a:pPr algn="l"/>
                      <a:r>
                        <a:rPr lang="en-US" sz="1600" dirty="0"/>
                        <a:t>Create</a:t>
                      </a:r>
                      <a:r>
                        <a:rPr lang="en-US" sz="1600" baseline="0" dirty="0"/>
                        <a:t> Supportive Environment</a:t>
                      </a:r>
                      <a:endParaRPr lang="en-US" sz="1600" dirty="0"/>
                    </a:p>
                  </a:txBody>
                  <a:tcPr/>
                </a:tc>
                <a:tc>
                  <a:txBody>
                    <a:bodyPr/>
                    <a:lstStyle/>
                    <a:p>
                      <a:r>
                        <a:rPr lang="en-US" sz="1400" dirty="0"/>
                        <a:t>1.90 (0.93)</a:t>
                      </a:r>
                    </a:p>
                  </a:txBody>
                  <a:tcPr/>
                </a:tc>
                <a:tc>
                  <a:txBody>
                    <a:bodyPr/>
                    <a:lstStyle/>
                    <a:p>
                      <a:pPr algn="ctr"/>
                      <a:r>
                        <a:rPr lang="en-US" sz="1400" dirty="0"/>
                        <a:t>2.13 (0.91)</a:t>
                      </a:r>
                    </a:p>
                  </a:txBody>
                  <a:tcPr/>
                </a:tc>
                <a:tc>
                  <a:txBody>
                    <a:bodyPr/>
                    <a:lstStyle/>
                    <a:p>
                      <a:pPr algn="ctr"/>
                      <a:r>
                        <a:rPr lang="en-US" sz="1400" dirty="0"/>
                        <a:t>1.72 (0.90)</a:t>
                      </a:r>
                    </a:p>
                  </a:txBody>
                  <a:tcPr/>
                </a:tc>
                <a:tc>
                  <a:txBody>
                    <a:bodyPr/>
                    <a:lstStyle/>
                    <a:p>
                      <a:pPr algn="ctr"/>
                      <a:r>
                        <a:rPr lang="en-US" sz="1400" dirty="0"/>
                        <a:t>-3.54</a:t>
                      </a:r>
                    </a:p>
                  </a:txBody>
                  <a:tcPr/>
                </a:tc>
                <a:tc>
                  <a:txBody>
                    <a:bodyPr/>
                    <a:lstStyle/>
                    <a:p>
                      <a:pPr algn="ctr"/>
                      <a:r>
                        <a:rPr lang="en-US" sz="1400" dirty="0"/>
                        <a:t>&lt;0.001</a:t>
                      </a:r>
                    </a:p>
                  </a:txBody>
                  <a:tcPr/>
                </a:tc>
                <a:extLst>
                  <a:ext uri="{0D108BD9-81ED-4DB2-BD59-A6C34878D82A}">
                    <a16:rowId xmlns:a16="http://schemas.microsoft.com/office/drawing/2014/main" val="10003"/>
                  </a:ext>
                </a:extLst>
              </a:tr>
              <a:tr h="370840">
                <a:tc>
                  <a:txBody>
                    <a:bodyPr/>
                    <a:lstStyle/>
                    <a:p>
                      <a:pPr algn="l"/>
                      <a:r>
                        <a:rPr lang="en-US" sz="1600" dirty="0"/>
                        <a:t>Delivery</a:t>
                      </a:r>
                      <a:r>
                        <a:rPr lang="en-US" sz="1600" baseline="0" dirty="0"/>
                        <a:t> Considerations</a:t>
                      </a:r>
                      <a:endParaRPr lang="en-US" sz="1600" dirty="0"/>
                    </a:p>
                  </a:txBody>
                  <a:tcPr/>
                </a:tc>
                <a:tc>
                  <a:txBody>
                    <a:bodyPr/>
                    <a:lstStyle/>
                    <a:p>
                      <a:r>
                        <a:rPr lang="en-US" sz="1400" dirty="0"/>
                        <a:t>2.11 (0.95)</a:t>
                      </a:r>
                    </a:p>
                  </a:txBody>
                  <a:tcPr/>
                </a:tc>
                <a:tc>
                  <a:txBody>
                    <a:bodyPr/>
                    <a:lstStyle/>
                    <a:p>
                      <a:pPr algn="ctr"/>
                      <a:r>
                        <a:rPr lang="en-US" sz="1400" dirty="0"/>
                        <a:t>2.29 (0.87)</a:t>
                      </a:r>
                    </a:p>
                  </a:txBody>
                  <a:tcPr/>
                </a:tc>
                <a:tc>
                  <a:txBody>
                    <a:bodyPr/>
                    <a:lstStyle/>
                    <a:p>
                      <a:pPr algn="ctr"/>
                      <a:r>
                        <a:rPr lang="en-US" sz="1400" dirty="0"/>
                        <a:t>1.97 (0.97)</a:t>
                      </a:r>
                    </a:p>
                  </a:txBody>
                  <a:tcPr/>
                </a:tc>
                <a:tc>
                  <a:txBody>
                    <a:bodyPr/>
                    <a:lstStyle/>
                    <a:p>
                      <a:pPr algn="ctr"/>
                      <a:r>
                        <a:rPr lang="en-US" sz="1400" dirty="0"/>
                        <a:t>-2.75</a:t>
                      </a:r>
                    </a:p>
                  </a:txBody>
                  <a:tcPr/>
                </a:tc>
                <a:tc>
                  <a:txBody>
                    <a:bodyPr/>
                    <a:lstStyle/>
                    <a:p>
                      <a:pPr algn="ctr"/>
                      <a:r>
                        <a:rPr lang="en-US" sz="1400" dirty="0"/>
                        <a:t>&lt;0.001</a:t>
                      </a:r>
                    </a:p>
                  </a:txBody>
                  <a:tcPr/>
                </a:tc>
                <a:extLst>
                  <a:ext uri="{0D108BD9-81ED-4DB2-BD59-A6C34878D82A}">
                    <a16:rowId xmlns:a16="http://schemas.microsoft.com/office/drawing/2014/main" val="10004"/>
                  </a:ext>
                </a:extLst>
              </a:tr>
              <a:tr h="370840">
                <a:tc>
                  <a:txBody>
                    <a:bodyPr/>
                    <a:lstStyle/>
                    <a:p>
                      <a:pPr algn="l"/>
                      <a:r>
                        <a:rPr lang="en-US" sz="1600" dirty="0"/>
                        <a:t>Total</a:t>
                      </a:r>
                    </a:p>
                  </a:txBody>
                  <a:tcPr/>
                </a:tc>
                <a:tc>
                  <a:txBody>
                    <a:bodyPr/>
                    <a:lstStyle/>
                    <a:p>
                      <a:r>
                        <a:rPr lang="en-US" sz="1400" dirty="0"/>
                        <a:t>2.29 (0.68)</a:t>
                      </a:r>
                    </a:p>
                  </a:txBody>
                  <a:tcPr/>
                </a:tc>
                <a:tc>
                  <a:txBody>
                    <a:bodyPr/>
                    <a:lstStyle/>
                    <a:p>
                      <a:pPr algn="ctr"/>
                      <a:r>
                        <a:rPr lang="en-US" sz="1400" dirty="0"/>
                        <a:t>2.49 (0.62)</a:t>
                      </a:r>
                    </a:p>
                  </a:txBody>
                  <a:tcPr/>
                </a:tc>
                <a:tc>
                  <a:txBody>
                    <a:bodyPr/>
                    <a:lstStyle/>
                    <a:p>
                      <a:pPr algn="ctr"/>
                      <a:r>
                        <a:rPr lang="en-US" sz="1400" dirty="0"/>
                        <a:t>2.11 (0.70)</a:t>
                      </a:r>
                    </a:p>
                  </a:txBody>
                  <a:tcPr/>
                </a:tc>
                <a:tc>
                  <a:txBody>
                    <a:bodyPr/>
                    <a:lstStyle/>
                    <a:p>
                      <a:pPr algn="ctr"/>
                      <a:r>
                        <a:rPr lang="en-US" sz="1400" dirty="0"/>
                        <a:t>-4.29</a:t>
                      </a:r>
                    </a:p>
                  </a:txBody>
                  <a:tcPr/>
                </a:tc>
                <a:tc>
                  <a:txBody>
                    <a:bodyPr/>
                    <a:lstStyle/>
                    <a:p>
                      <a:pPr algn="ctr"/>
                      <a:endParaRPr lang="en-US" sz="14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98060445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C852-1370-4F66-BBF1-23CA8D7AB117}"/>
              </a:ext>
            </a:extLst>
          </p:cNvPr>
          <p:cNvSpPr>
            <a:spLocks noGrp="1"/>
          </p:cNvSpPr>
          <p:nvPr>
            <p:ph type="title"/>
          </p:nvPr>
        </p:nvSpPr>
        <p:spPr/>
        <p:txBody>
          <a:bodyPr/>
          <a:lstStyle/>
          <a:p>
            <a:r>
              <a:rPr lang="en-US" dirty="0"/>
              <a:t>Implications: what do we know? (cont.)</a:t>
            </a:r>
          </a:p>
        </p:txBody>
      </p:sp>
      <p:sp>
        <p:nvSpPr>
          <p:cNvPr id="3" name="Content Placeholder 2">
            <a:extLst>
              <a:ext uri="{FF2B5EF4-FFF2-40B4-BE49-F238E27FC236}">
                <a16:creationId xmlns:a16="http://schemas.microsoft.com/office/drawing/2014/main" id="{204306F8-1D1E-4AEE-9EFA-DEC2F85F7114}"/>
              </a:ext>
            </a:extLst>
          </p:cNvPr>
          <p:cNvSpPr>
            <a:spLocks noGrp="1"/>
          </p:cNvSpPr>
          <p:nvPr>
            <p:ph idx="1"/>
          </p:nvPr>
        </p:nvSpPr>
        <p:spPr/>
        <p:txBody>
          <a:bodyPr>
            <a:normAutofit lnSpcReduction="10000"/>
          </a:bodyPr>
          <a:lstStyle/>
          <a:p>
            <a:r>
              <a:rPr lang="en-US" dirty="0"/>
              <a:t>More training and resources at the local and national levels are needed for all educators, especially non-dietetic professionals focusing on: </a:t>
            </a:r>
          </a:p>
          <a:p>
            <a:pPr lvl="1"/>
            <a:r>
              <a:rPr lang="en-US" dirty="0"/>
              <a:t>Theory-based, behaviorally focused nutrition education:</a:t>
            </a:r>
          </a:p>
          <a:p>
            <a:pPr lvl="2"/>
            <a:r>
              <a:rPr lang="en-US" dirty="0"/>
              <a:t>What it is,</a:t>
            </a:r>
          </a:p>
          <a:p>
            <a:pPr lvl="2"/>
            <a:r>
              <a:rPr lang="en-US" dirty="0"/>
              <a:t>Why it matters, and </a:t>
            </a:r>
          </a:p>
          <a:p>
            <a:pPr lvl="2"/>
            <a:r>
              <a:rPr lang="en-US" dirty="0"/>
              <a:t>How to incorporate it into nutrition lessons</a:t>
            </a:r>
          </a:p>
          <a:p>
            <a:endParaRPr lang="en-US" dirty="0"/>
          </a:p>
          <a:p>
            <a:r>
              <a:rPr lang="en-US" dirty="0"/>
              <a:t>Program administrators are encouraged to develop training manuals and how-to guides to support  provision of high-quality nutrition education.</a:t>
            </a:r>
          </a:p>
        </p:txBody>
      </p:sp>
    </p:spTree>
    <p:custDataLst>
      <p:tags r:id="rId1"/>
    </p:custDataLst>
    <p:extLst>
      <p:ext uri="{BB962C8B-B14F-4D97-AF65-F5344CB8AC3E}">
        <p14:creationId xmlns:p14="http://schemas.microsoft.com/office/powerpoint/2010/main" val="1202627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messages</a:t>
            </a:r>
          </a:p>
        </p:txBody>
      </p:sp>
      <p:sp>
        <p:nvSpPr>
          <p:cNvPr id="3" name="Text Placeholder 2"/>
          <p:cNvSpPr>
            <a:spLocks noGrp="1"/>
          </p:cNvSpPr>
          <p:nvPr>
            <p:ph type="body" idx="1"/>
          </p:nvPr>
        </p:nvSpPr>
        <p:spPr/>
        <p:txBody>
          <a:bodyPr/>
          <a:lstStyle/>
          <a:p>
            <a:r>
              <a:rPr lang="en-US" dirty="0"/>
              <a:t>Theory-based, behaviorally focused nutrition education is </a:t>
            </a:r>
            <a:r>
              <a:rPr lang="en-US" b="1" dirty="0"/>
              <a:t>recommended</a:t>
            </a:r>
            <a:r>
              <a:rPr lang="en-US" dirty="0"/>
              <a:t>;</a:t>
            </a:r>
          </a:p>
          <a:p>
            <a:r>
              <a:rPr lang="en-US" dirty="0"/>
              <a:t>Theory-based, behaviorally focused nutrition education is </a:t>
            </a:r>
            <a:r>
              <a:rPr lang="en-US" b="1" dirty="0"/>
              <a:t>available</a:t>
            </a:r>
            <a:r>
              <a:rPr lang="en-US" dirty="0"/>
              <a:t>;</a:t>
            </a:r>
          </a:p>
          <a:p>
            <a:r>
              <a:rPr lang="en-US" dirty="0"/>
              <a:t>Many evidence-based programs are available for </a:t>
            </a:r>
            <a:r>
              <a:rPr lang="en-US" b="1" dirty="0"/>
              <a:t>free or low cost</a:t>
            </a:r>
            <a:r>
              <a:rPr lang="en-US" dirty="0"/>
              <a:t>;</a:t>
            </a:r>
          </a:p>
          <a:p>
            <a:r>
              <a:rPr lang="en-US" dirty="0"/>
              <a:t>More </a:t>
            </a:r>
            <a:r>
              <a:rPr lang="en-US" b="1" dirty="0"/>
              <a:t>awareness raising </a:t>
            </a:r>
            <a:r>
              <a:rPr lang="en-US" dirty="0"/>
              <a:t>and </a:t>
            </a:r>
            <a:r>
              <a:rPr lang="en-US" b="1" dirty="0"/>
              <a:t>training</a:t>
            </a:r>
            <a:r>
              <a:rPr lang="en-US" dirty="0"/>
              <a:t> on availability of materials </a:t>
            </a:r>
            <a:r>
              <a:rPr lang="en-US" dirty="0">
                <a:solidFill>
                  <a:srgbClr val="002060"/>
                </a:solidFill>
              </a:rPr>
              <a:t>needed:</a:t>
            </a:r>
          </a:p>
          <a:p>
            <a:pPr lvl="1"/>
            <a:r>
              <a:rPr lang="en-US" dirty="0"/>
              <a:t>Especially for non-dietetic professionals.</a:t>
            </a:r>
          </a:p>
        </p:txBody>
      </p:sp>
    </p:spTree>
    <p:custDataLst>
      <p:tags r:id="rId1"/>
    </p:custDataLst>
    <p:extLst>
      <p:ext uri="{BB962C8B-B14F-4D97-AF65-F5344CB8AC3E}">
        <p14:creationId xmlns:p14="http://schemas.microsoft.com/office/powerpoint/2010/main" val="38721812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685800" y="1289537"/>
            <a:ext cx="8153400" cy="4836628"/>
          </a:xfrm>
        </p:spPr>
        <p:txBody>
          <a:bodyPr>
            <a:normAutofit lnSpcReduction="10000"/>
          </a:bodyPr>
          <a:lstStyle/>
          <a:p>
            <a:pPr marL="457200" indent="-457200">
              <a:buFont typeface="+mj-lt"/>
              <a:buAutoNum type="arabicPeriod"/>
            </a:pPr>
            <a:r>
              <a:rPr lang="en-US" dirty="0"/>
              <a:t>Fresh Conversations training: </a:t>
            </a:r>
            <a:r>
              <a:rPr lang="en-US" u="sng" dirty="0">
                <a:hlinkClick r:id="rId3"/>
              </a:rPr>
              <a:t>https://idph.iowa.gov/inn/fresh-conversations/coordinators/training-materials</a:t>
            </a:r>
            <a:endParaRPr lang="en-US" dirty="0"/>
          </a:p>
          <a:p>
            <a:pPr marL="457200" indent="-457200">
              <a:buFont typeface="+mj-lt"/>
              <a:buAutoNum type="arabicPeriod"/>
            </a:pPr>
            <a:r>
              <a:rPr lang="en-US" dirty="0"/>
              <a:t>Fresh conversations resources: </a:t>
            </a:r>
            <a:r>
              <a:rPr lang="en-US" u="sng" dirty="0">
                <a:hlinkClick r:id="rId4"/>
              </a:rPr>
              <a:t>https://idph.iowa.gov/inn/fresh-conversations/coordinators/resources</a:t>
            </a:r>
            <a:endParaRPr lang="en-US" dirty="0"/>
          </a:p>
          <a:p>
            <a:pPr marL="457200" indent="-457200">
              <a:buFont typeface="+mj-lt"/>
              <a:buAutoNum type="arabicPeriod"/>
            </a:pPr>
            <a:r>
              <a:rPr lang="en-US" dirty="0"/>
              <a:t>Eat Smart, Live Strong manual and resources: </a:t>
            </a:r>
            <a:r>
              <a:rPr lang="en-US" u="sng" dirty="0">
                <a:hlinkClick r:id="rId5"/>
              </a:rPr>
              <a:t>https://snaped.fns.usda.gov/nutrition-education/fns-curricula/eat-smart-live-strong</a:t>
            </a:r>
            <a:endParaRPr lang="en-US" dirty="0"/>
          </a:p>
          <a:p>
            <a:pPr marL="457200" indent="-457200">
              <a:buFont typeface="+mj-lt"/>
              <a:buAutoNum type="arabicPeriod"/>
            </a:pPr>
            <a:r>
              <a:rPr lang="en-US" dirty="0"/>
              <a:t>Cooking Matters website and resources: </a:t>
            </a:r>
            <a:r>
              <a:rPr lang="en-US" u="sng" dirty="0">
                <a:hlinkClick r:id="rId6"/>
              </a:rPr>
              <a:t>https://cookingmatters.org/</a:t>
            </a:r>
            <a:endParaRPr lang="en-US" dirty="0"/>
          </a:p>
          <a:p>
            <a:pPr marL="457200" indent="-457200">
              <a:buFont typeface="+mj-lt"/>
              <a:buAutoNum type="arabicPeriod"/>
            </a:pPr>
            <a:r>
              <a:rPr lang="en-US" dirty="0"/>
              <a:t>Eat Better and Move More resources: </a:t>
            </a:r>
            <a:r>
              <a:rPr lang="en-US" u="sng" dirty="0">
                <a:hlinkClick r:id="rId7"/>
              </a:rPr>
              <a:t>http://nutrition.fiu.edu/You_Can/index.asp</a:t>
            </a:r>
            <a:endParaRPr lang="en-US" dirty="0"/>
          </a:p>
        </p:txBody>
      </p:sp>
    </p:spTree>
    <p:custDataLst>
      <p:tags r:id="rId1"/>
    </p:custDataLst>
    <p:extLst>
      <p:ext uri="{BB962C8B-B14F-4D97-AF65-F5344CB8AC3E}">
        <p14:creationId xmlns:p14="http://schemas.microsoft.com/office/powerpoint/2010/main" val="38781190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0300" y="2725054"/>
            <a:ext cx="6180364" cy="2380345"/>
          </a:xfrm>
        </p:spPr>
        <p:txBody>
          <a:bodyPr>
            <a:normAutofit/>
          </a:bodyPr>
          <a:lstStyle/>
          <a:p>
            <a:pPr algn="ctr"/>
            <a:r>
              <a:rPr lang="en-US" sz="4800" dirty="0"/>
              <a:t>Thank you!</a:t>
            </a:r>
            <a:br>
              <a:rPr lang="en-US" sz="4000" dirty="0"/>
            </a:br>
            <a:br>
              <a:rPr lang="en-US" sz="4000" dirty="0"/>
            </a:br>
            <a:r>
              <a:rPr lang="en-US" i="1" dirty="0"/>
              <a:t>Christina riccard0, EDD, RD</a:t>
            </a:r>
            <a:br>
              <a:rPr lang="en-US" i="1" dirty="0"/>
            </a:br>
            <a:r>
              <a:rPr lang="en-US" i="1" dirty="0"/>
              <a:t>riccardo@rowan.edu</a:t>
            </a:r>
          </a:p>
        </p:txBody>
      </p:sp>
    </p:spTree>
    <p:custDataLst>
      <p:tags r:id="rId1"/>
    </p:custDataLst>
    <p:extLst>
      <p:ext uri="{BB962C8B-B14F-4D97-AF65-F5344CB8AC3E}">
        <p14:creationId xmlns:p14="http://schemas.microsoft.com/office/powerpoint/2010/main" val="72443157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Text"/>
          <p:cNvSpPr txBox="1">
            <a:spLocks noGrp="1"/>
          </p:cNvSpPr>
          <p:nvPr>
            <p:ph type="body" idx="13"/>
          </p:nvPr>
        </p:nvSpPr>
        <p:spPr>
          <a:xfrm>
            <a:off x="4720280" y="4589899"/>
            <a:ext cx="3874375" cy="930730"/>
          </a:xfrm>
          <a:prstGeom prst="rect">
            <a:avLst/>
          </a:prstGeom>
        </p:spPr>
        <p:txBody>
          <a:bodyPr/>
          <a:lstStyle/>
          <a:p>
            <a:r>
              <a:rPr lang="en-US" dirty="0"/>
              <a:t>New tools and resources</a:t>
            </a:r>
            <a:endParaRPr dirty="0"/>
          </a:p>
        </p:txBody>
      </p:sp>
      <p:pic>
        <p:nvPicPr>
          <p:cNvPr id="216" name="Image" descr="Image"/>
          <p:cNvPicPr>
            <a:picLocks noGrp="1" noChangeAspect="1"/>
          </p:cNvPicPr>
          <p:nvPr>
            <p:ph type="pic" idx="15"/>
          </p:nvPr>
        </p:nvPicPr>
        <p:blipFill>
          <a:blip r:embed="rId4"/>
          <a:srcRect l="18569" r="18570"/>
          <a:stretch>
            <a:fillRect/>
          </a:stretch>
        </p:blipFill>
        <p:spPr>
          <a:xfrm>
            <a:off x="-6913" y="1157"/>
            <a:ext cx="5406233" cy="5733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598" y="21600"/>
                </a:lnTo>
                <a:lnTo>
                  <a:pt x="21600" y="0"/>
                </a:lnTo>
                <a:lnTo>
                  <a:pt x="0" y="0"/>
                </a:lnTo>
                <a:close/>
              </a:path>
            </a:pathLst>
          </a:custGeom>
        </p:spPr>
      </p:pic>
      <p:sp>
        <p:nvSpPr>
          <p:cNvPr id="4" name="Title Text"/>
          <p:cNvSpPr txBox="1">
            <a:spLocks noGrp="1"/>
          </p:cNvSpPr>
          <p:nvPr>
            <p:ph type="title" idx="4294967295"/>
          </p:nvPr>
        </p:nvSpPr>
        <p:spPr>
          <a:xfrm>
            <a:off x="4416425" y="5291138"/>
            <a:ext cx="4548188" cy="930275"/>
          </a:xfrm>
          <a:prstGeom prst="rect">
            <a:avLst/>
          </a:prstGeom>
          <a:noFill/>
          <a:ln w="12700">
            <a:noFill/>
            <a:prstDash/>
            <a:miter lim="400000"/>
          </a:ln>
          <a:effectLst/>
          <a:extLst>
            <a:ext uri="{C572A759-6A51-4108-AA02-DFA0A04FC94B}">
              <ma14:wrappingTextBoxFlag xmlns:ma14="http://schemas.microsoft.com/office/mac/drawingml/2011/main" xmlns="" val="1"/>
            </a:ext>
          </a:ex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0" dirty="0">
                <a:ln>
                  <a:noFill/>
                </a:ln>
                <a:solidFill>
                  <a:srgbClr val="BBCE54"/>
                </a:solidFill>
                <a:effectLst/>
                <a:uLnTx/>
                <a:uFillTx/>
                <a:latin typeface="Open Sans" panose="020B0606030504020204" pitchFamily="34" charset="0"/>
                <a:ea typeface="Open Sans" panose="020B0606030504020204" pitchFamily="34" charset="0"/>
                <a:cs typeface="Open Sans" panose="020B0606030504020204" pitchFamily="34" charset="0"/>
                <a:sym typeface="Bryant Bold"/>
              </a:rPr>
              <a:t>Upcoming webinar</a:t>
            </a:r>
          </a:p>
        </p:txBody>
      </p:sp>
    </p:spTree>
    <p:custDataLst>
      <p:tags r:id="rId1"/>
    </p:custDataLst>
    <p:extLst>
      <p:ext uri="{BB962C8B-B14F-4D97-AF65-F5344CB8AC3E}">
        <p14:creationId xmlns:p14="http://schemas.microsoft.com/office/powerpoint/2010/main" val="325112408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84"/>
            <a:ext cx="8229600" cy="767444"/>
          </a:xfrm>
        </p:spPr>
        <p:txBody>
          <a:bodyPr>
            <a:noAutofit/>
          </a:bodyPr>
          <a:lstStyle/>
          <a:p>
            <a:r>
              <a:rPr lang="en-US" b="1" dirty="0"/>
              <a:t>Nutrition education webinar: Part 2</a:t>
            </a:r>
          </a:p>
        </p:txBody>
      </p:sp>
      <p:sp>
        <p:nvSpPr>
          <p:cNvPr id="6" name="Text Placeholder 5"/>
          <p:cNvSpPr>
            <a:spLocks noGrp="1"/>
          </p:cNvSpPr>
          <p:nvPr>
            <p:ph type="body" idx="1"/>
          </p:nvPr>
        </p:nvSpPr>
        <p:spPr/>
        <p:txBody>
          <a:bodyPr/>
          <a:lstStyle/>
          <a:p>
            <a:r>
              <a:rPr lang="en-US" dirty="0"/>
              <a:t>Nutrition Education In Congregate And Home-Delivered Meal Program Settings</a:t>
            </a:r>
          </a:p>
          <a:p>
            <a:pPr lvl="1"/>
            <a:r>
              <a:rPr lang="en-US" dirty="0"/>
              <a:t>Where Do We Go?</a:t>
            </a:r>
          </a:p>
          <a:p>
            <a:r>
              <a:rPr lang="en-US" dirty="0"/>
              <a:t>Date: December 13, 2018</a:t>
            </a:r>
          </a:p>
          <a:p>
            <a:r>
              <a:rPr lang="en-US" dirty="0"/>
              <a:t>Time: 3:30pm ET</a:t>
            </a:r>
          </a:p>
          <a:p>
            <a:r>
              <a:rPr lang="en-US" dirty="0"/>
              <a:t>To Register: Visit the National Resource Center On Nutrition And Aging’s Website</a:t>
            </a:r>
          </a:p>
          <a:p>
            <a:endParaRPr lang="en-US" dirty="0"/>
          </a:p>
          <a:p>
            <a:endParaRPr lang="en-US" dirty="0"/>
          </a:p>
          <a:p>
            <a:pPr marL="0" indent="0" algn="ctr">
              <a:buNone/>
            </a:pPr>
            <a:r>
              <a:rPr lang="en-US" b="1" dirty="0"/>
              <a:t>Join Us!</a:t>
            </a:r>
          </a:p>
        </p:txBody>
      </p:sp>
    </p:spTree>
    <p:custDataLst>
      <p:tags r:id="rId1"/>
    </p:custDataLst>
    <p:extLst>
      <p:ext uri="{BB962C8B-B14F-4D97-AF65-F5344CB8AC3E}">
        <p14:creationId xmlns:p14="http://schemas.microsoft.com/office/powerpoint/2010/main" val="16862669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mage" descr="Image"/>
          <p:cNvPicPr>
            <a:picLocks noGrp="1" noChangeAspect="1"/>
          </p:cNvPicPr>
          <p:nvPr>
            <p:ph type="pic" idx="13"/>
          </p:nvPr>
        </p:nvPicPr>
        <p:blipFill>
          <a:blip r:embed="rId4"/>
          <a:srcRect l="18569" r="18570"/>
          <a:stretch>
            <a:fillRect/>
          </a:stretch>
        </p:blipFill>
        <p:spPr>
          <a:xfrm>
            <a:off x="-6913" y="1157"/>
            <a:ext cx="5406232" cy="5733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598" y="21600"/>
                </a:lnTo>
                <a:lnTo>
                  <a:pt x="21600" y="0"/>
                </a:lnTo>
                <a:lnTo>
                  <a:pt x="0" y="0"/>
                </a:lnTo>
                <a:close/>
              </a:path>
            </a:pathLst>
          </a:custGeom>
        </p:spPr>
      </p:pic>
      <p:sp>
        <p:nvSpPr>
          <p:cNvPr id="203" name="Title Text"/>
          <p:cNvSpPr txBox="1">
            <a:spLocks noGrp="1"/>
          </p:cNvSpPr>
          <p:nvPr>
            <p:ph type="title" idx="4294967295"/>
          </p:nvPr>
        </p:nvSpPr>
        <p:spPr>
          <a:xfrm>
            <a:off x="4416425" y="5291138"/>
            <a:ext cx="4548188" cy="930275"/>
          </a:xfrm>
          <a:prstGeom prst="rect">
            <a:avLst/>
          </a:prstGeom>
          <a:noFill/>
          <a:ln w="12700">
            <a:noFill/>
            <a:prstDash/>
            <a:miter lim="400000"/>
          </a:ln>
          <a:effectLst/>
          <a:extLst>
            <a:ext uri="{C572A759-6A51-4108-AA02-DFA0A04FC94B}">
              <ma14:wrappingTextBoxFlag xmlns:ma14="http://schemas.microsoft.com/office/mac/drawingml/2011/main" xmlns="" val="1"/>
            </a:ext>
          </a:ex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0" dirty="0">
                <a:ln>
                  <a:noFill/>
                </a:ln>
                <a:solidFill>
                  <a:srgbClr val="BBCE54"/>
                </a:solidFill>
                <a:effectLst/>
                <a:uLnTx/>
                <a:uFillTx/>
                <a:latin typeface="Open Sans" panose="020B0606030504020204" pitchFamily="34" charset="0"/>
                <a:ea typeface="Open Sans" panose="020B0606030504020204" pitchFamily="34" charset="0"/>
                <a:cs typeface="Open Sans" panose="020B0606030504020204" pitchFamily="34" charset="0"/>
                <a:sym typeface="Bryant Bold"/>
              </a:rPr>
              <a:t>Thank you!</a:t>
            </a:r>
          </a:p>
        </p:txBody>
      </p:sp>
    </p:spTree>
    <p:custDataLst>
      <p:tags r:id="rId1"/>
    </p:custDataLst>
    <p:extLst>
      <p:ext uri="{BB962C8B-B14F-4D97-AF65-F5344CB8AC3E}">
        <p14:creationId xmlns:p14="http://schemas.microsoft.com/office/powerpoint/2010/main" val="34505851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p:cNvSpPr txBox="1">
            <a:spLocks noGrp="1"/>
          </p:cNvSpPr>
          <p:nvPr>
            <p:ph type="title"/>
          </p:nvPr>
        </p:nvSpPr>
        <p:spPr>
          <a:prstGeom prst="rect">
            <a:avLst/>
          </a:prstGeom>
        </p:spPr>
        <p:txBody>
          <a:bodyPr/>
          <a:lstStyle/>
          <a:p>
            <a:r>
              <a:rPr lang="en-US" dirty="0"/>
              <a:t>Learning objectives</a:t>
            </a:r>
            <a:endParaRPr dirty="0"/>
          </a:p>
        </p:txBody>
      </p:sp>
      <p:sp>
        <p:nvSpPr>
          <p:cNvPr id="2" name="Text Placeholder 1"/>
          <p:cNvSpPr>
            <a:spLocks noGrp="1"/>
          </p:cNvSpPr>
          <p:nvPr>
            <p:ph type="body" idx="1"/>
          </p:nvPr>
        </p:nvSpPr>
        <p:spPr/>
        <p:txBody>
          <a:bodyPr/>
          <a:lstStyle/>
          <a:p>
            <a:r>
              <a:rPr lang="en-US" dirty="0"/>
              <a:t>Describe the current state of nutrition education delivered to congregate and home delivered meal program participants;</a:t>
            </a:r>
          </a:p>
          <a:p>
            <a:r>
              <a:rPr lang="en-US" dirty="0"/>
              <a:t>Discuss the differences in education provided by non-dietetics professionals and dietetics professionals;</a:t>
            </a:r>
          </a:p>
          <a:p>
            <a:r>
              <a:rPr lang="en-US" dirty="0"/>
              <a:t>Explain how to incorporate theory-based and behaviorally focused nutrition education into nutrition education sessions.</a:t>
            </a:r>
          </a:p>
        </p:txBody>
      </p:sp>
      <p:sp>
        <p:nvSpPr>
          <p:cNvPr id="1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dirty="0"/>
          </a:p>
        </p:txBody>
      </p:sp>
    </p:spTree>
    <p:custDataLst>
      <p:tags r:id="rId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BFFF-C8B3-4921-BAF3-F8A3AD1F0458}"/>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D26F2510-4007-442E-B72C-0C3CB6917FCF}"/>
              </a:ext>
            </a:extLst>
          </p:cNvPr>
          <p:cNvSpPr>
            <a:spLocks noGrp="1"/>
          </p:cNvSpPr>
          <p:nvPr>
            <p:ph type="body" idx="1"/>
          </p:nvPr>
        </p:nvSpPr>
        <p:spPr>
          <a:xfrm>
            <a:off x="685800" y="1289537"/>
            <a:ext cx="8001000" cy="4836628"/>
          </a:xfrm>
        </p:spPr>
        <p:txBody>
          <a:bodyPr>
            <a:normAutofit/>
          </a:bodyPr>
          <a:lstStyle/>
          <a:p>
            <a:r>
              <a:rPr lang="en-US" dirty="0"/>
              <a:t>Adequate nutrition is a key component of aging well.</a:t>
            </a:r>
          </a:p>
          <a:p>
            <a:r>
              <a:rPr lang="en-US" dirty="0"/>
              <a:t>Congregate and home-delivered meal programs are an ideal setting in which to provide nutrition education for older adults that can lead to increases in successful aging.</a:t>
            </a:r>
          </a:p>
          <a:p>
            <a:r>
              <a:rPr lang="en-US" dirty="0"/>
              <a:t>Additional impetus for conducting this research came from my personal experience as a nutrition educator.</a:t>
            </a:r>
          </a:p>
          <a:p>
            <a:endParaRPr lang="en-US" dirty="0"/>
          </a:p>
          <a:p>
            <a:endParaRPr lang="en-US" dirty="0"/>
          </a:p>
        </p:txBody>
      </p:sp>
    </p:spTree>
    <p:custDataLst>
      <p:tags r:id="rId1"/>
    </p:custDataLst>
    <p:extLst>
      <p:ext uri="{BB962C8B-B14F-4D97-AF65-F5344CB8AC3E}">
        <p14:creationId xmlns:p14="http://schemas.microsoft.com/office/powerpoint/2010/main" val="12442468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research</a:t>
            </a:r>
          </a:p>
        </p:txBody>
      </p:sp>
      <p:sp>
        <p:nvSpPr>
          <p:cNvPr id="3" name="Text Placeholder 2"/>
          <p:cNvSpPr>
            <a:spLocks noGrp="1"/>
          </p:cNvSpPr>
          <p:nvPr>
            <p:ph type="body" idx="1"/>
          </p:nvPr>
        </p:nvSpPr>
        <p:spPr>
          <a:xfrm>
            <a:off x="457200" y="1156186"/>
            <a:ext cx="8458200" cy="5039545"/>
          </a:xfrm>
        </p:spPr>
        <p:txBody>
          <a:bodyPr>
            <a:normAutofit/>
          </a:bodyPr>
          <a:lstStyle/>
          <a:p>
            <a:pPr marL="0" indent="0">
              <a:buNone/>
            </a:pPr>
            <a:r>
              <a:rPr lang="en-US" b="1" dirty="0"/>
              <a:t>Purpose</a:t>
            </a:r>
          </a:p>
          <a:p>
            <a:r>
              <a:rPr lang="en-US" dirty="0"/>
              <a:t>To identify the type and frequency of education; lessons theory-based and behaviorally-focused; if credentials mattered; evaluation of nutrition education efforts.</a:t>
            </a:r>
          </a:p>
          <a:p>
            <a:pPr marL="0" indent="0">
              <a:buNone/>
            </a:pPr>
            <a:endParaRPr lang="en-US" dirty="0"/>
          </a:p>
          <a:p>
            <a:pPr marL="0" indent="0">
              <a:buNone/>
            </a:pPr>
            <a:r>
              <a:rPr lang="en-US" b="1" dirty="0"/>
              <a:t>Method</a:t>
            </a:r>
          </a:p>
          <a:p>
            <a:r>
              <a:rPr lang="en-US" dirty="0"/>
              <a:t>Cross-sectional, national study;</a:t>
            </a:r>
          </a:p>
          <a:p>
            <a:pPr lvl="1"/>
            <a:r>
              <a:rPr lang="en-US" dirty="0"/>
              <a:t>Survey of nutrition educators.</a:t>
            </a:r>
          </a:p>
          <a:p>
            <a:endParaRPr lang="en-US" b="1" dirty="0"/>
          </a:p>
          <a:p>
            <a:endParaRPr lang="en-US" dirty="0"/>
          </a:p>
        </p:txBody>
      </p:sp>
    </p:spTree>
    <p:custDataLst>
      <p:tags r:id="rId1"/>
    </p:custDataLst>
    <p:extLst>
      <p:ext uri="{BB962C8B-B14F-4D97-AF65-F5344CB8AC3E}">
        <p14:creationId xmlns:p14="http://schemas.microsoft.com/office/powerpoint/2010/main" val="15096701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DE4C-23B6-494E-8DC6-E057C1076EAF}"/>
              </a:ext>
            </a:extLst>
          </p:cNvPr>
          <p:cNvSpPr>
            <a:spLocks noGrp="1"/>
          </p:cNvSpPr>
          <p:nvPr>
            <p:ph type="title"/>
          </p:nvPr>
        </p:nvSpPr>
        <p:spPr/>
        <p:txBody>
          <a:bodyPr>
            <a:normAutofit/>
          </a:bodyPr>
          <a:lstStyle/>
          <a:p>
            <a:r>
              <a:rPr lang="en-US" sz="2400" dirty="0"/>
              <a:t>Professional Credentials of Survey Participants</a:t>
            </a:r>
          </a:p>
        </p:txBody>
      </p:sp>
      <p:graphicFrame>
        <p:nvGraphicFramePr>
          <p:cNvPr id="4" name="Content Placeholder 3">
            <a:extLst>
              <a:ext uri="{FF2B5EF4-FFF2-40B4-BE49-F238E27FC236}">
                <a16:creationId xmlns:a16="http://schemas.microsoft.com/office/drawing/2014/main" id="{75808B5A-BCC4-4224-8EFF-B9D31D5F39A1}"/>
              </a:ext>
            </a:extLst>
          </p:cNvPr>
          <p:cNvGraphicFramePr>
            <a:graphicFrameLocks noGrp="1"/>
          </p:cNvGraphicFramePr>
          <p:nvPr>
            <p:ph idx="1"/>
            <p:extLst>
              <p:ext uri="{D42A27DB-BD31-4B8C-83A1-F6EECF244321}">
                <p14:modId xmlns:p14="http://schemas.microsoft.com/office/powerpoint/2010/main" val="2956402276"/>
              </p:ext>
            </p:extLst>
          </p:nvPr>
        </p:nvGraphicFramePr>
        <p:xfrm>
          <a:off x="266701" y="1247141"/>
          <a:ext cx="8610598" cy="3052766"/>
        </p:xfrm>
        <a:graphic>
          <a:graphicData uri="http://schemas.openxmlformats.org/drawingml/2006/table">
            <a:tbl>
              <a:tblPr firstRow="1" firstCol="1" bandRow="1">
                <a:tableStyleId>{69CF1AB2-1976-4502-BF36-3FF5EA218861}</a:tableStyleId>
              </a:tblPr>
              <a:tblGrid>
                <a:gridCol w="4305299">
                  <a:extLst>
                    <a:ext uri="{9D8B030D-6E8A-4147-A177-3AD203B41FA5}">
                      <a16:colId xmlns:a16="http://schemas.microsoft.com/office/drawing/2014/main" val="3400185458"/>
                    </a:ext>
                  </a:extLst>
                </a:gridCol>
                <a:gridCol w="4305299">
                  <a:extLst>
                    <a:ext uri="{9D8B030D-6E8A-4147-A177-3AD203B41FA5}">
                      <a16:colId xmlns:a16="http://schemas.microsoft.com/office/drawing/2014/main" val="4225642948"/>
                    </a:ext>
                  </a:extLst>
                </a:gridCol>
              </a:tblGrid>
              <a:tr h="429259">
                <a:tc>
                  <a:txBody>
                    <a:bodyPr/>
                    <a:lstStyle/>
                    <a:p>
                      <a:pPr marL="0" marR="0" algn="ctr">
                        <a:lnSpc>
                          <a:spcPct val="115000"/>
                        </a:lnSpc>
                        <a:spcBef>
                          <a:spcPts val="600"/>
                        </a:spcBef>
                        <a:spcAft>
                          <a:spcPts val="600"/>
                        </a:spcAft>
                      </a:pPr>
                      <a:r>
                        <a:rPr lang="en-US" sz="2000" dirty="0">
                          <a:effectLst/>
                        </a:rPr>
                        <a:t>Dietetics Professionals (n = 189)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en-US" sz="2000" dirty="0">
                          <a:effectLst/>
                        </a:rPr>
                        <a:t>Non-Dietetic Professionals (n = 152)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109246"/>
                  </a:ext>
                </a:extLst>
              </a:tr>
              <a:tr h="457200">
                <a:tc>
                  <a:txBody>
                    <a:bodyPr/>
                    <a:lstStyle/>
                    <a:p>
                      <a:pPr marL="0" marR="0">
                        <a:lnSpc>
                          <a:spcPct val="115000"/>
                        </a:lnSpc>
                        <a:spcBef>
                          <a:spcPts val="0"/>
                        </a:spcBef>
                        <a:spcAft>
                          <a:spcPts val="0"/>
                        </a:spcAft>
                      </a:pPr>
                      <a:r>
                        <a:rPr lang="en-US" sz="2000" b="0" dirty="0">
                          <a:effectLst/>
                        </a:rPr>
                        <a:t>Registered Dietitian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Health and Human Services degree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4371364"/>
                  </a:ext>
                </a:extLst>
              </a:tr>
              <a:tr h="500693">
                <a:tc>
                  <a:txBody>
                    <a:bodyPr/>
                    <a:lstStyle/>
                    <a:p>
                      <a:pPr marL="0" marR="0">
                        <a:lnSpc>
                          <a:spcPct val="115000"/>
                        </a:lnSpc>
                        <a:spcBef>
                          <a:spcPts val="0"/>
                        </a:spcBef>
                        <a:spcAft>
                          <a:spcPts val="0"/>
                        </a:spcAft>
                      </a:pPr>
                      <a:r>
                        <a:rPr lang="en-US" sz="2000" b="0" dirty="0">
                          <a:effectLst/>
                        </a:rPr>
                        <a:t>Licensed Dietitian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Certified Dietary Manager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0473500"/>
                  </a:ext>
                </a:extLst>
              </a:tr>
              <a:tr h="451807">
                <a:tc>
                  <a:txBody>
                    <a:bodyPr/>
                    <a:lstStyle/>
                    <a:p>
                      <a:pPr marL="0" marR="0">
                        <a:lnSpc>
                          <a:spcPct val="115000"/>
                        </a:lnSpc>
                        <a:spcBef>
                          <a:spcPts val="0"/>
                        </a:spcBef>
                        <a:spcAft>
                          <a:spcPts val="0"/>
                        </a:spcAft>
                      </a:pPr>
                      <a:r>
                        <a:rPr lang="en-US" sz="2000" b="0" dirty="0">
                          <a:effectLst/>
                        </a:rPr>
                        <a:t>Dietetic Intern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Registered Nurse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491751"/>
                  </a:ext>
                </a:extLst>
              </a:tr>
              <a:tr h="438150">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Licensed Practical Nurse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128646"/>
                  </a:ext>
                </a:extLst>
              </a:tr>
              <a:tr h="421971">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Social Worker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164738"/>
                  </a:ext>
                </a:extLst>
              </a:tr>
              <a:tr h="353686">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Licensed Social Worker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553524"/>
                  </a:ext>
                </a:extLst>
              </a:tr>
            </a:tbl>
          </a:graphicData>
        </a:graphic>
      </p:graphicFrame>
      <p:sp>
        <p:nvSpPr>
          <p:cNvPr id="3" name="TextBox 2"/>
          <p:cNvSpPr txBox="1"/>
          <p:nvPr/>
        </p:nvSpPr>
        <p:spPr>
          <a:xfrm>
            <a:off x="1847850" y="5085157"/>
            <a:ext cx="6324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1" u="none" strike="noStrike" cap="none" spc="0" normalizeH="0" baseline="0" dirty="0">
                <a:ln>
                  <a:noFill/>
                </a:ln>
                <a:solidFill>
                  <a:srgbClr val="003952"/>
                </a:solidFill>
                <a:effectLst/>
                <a:uFillTx/>
                <a:sym typeface="Calibri"/>
              </a:rPr>
              <a:t>Thank</a:t>
            </a:r>
            <a:r>
              <a:rPr kumimoji="0" lang="en-US" sz="1800" b="1" i="1" u="none" strike="noStrike" cap="none" spc="0" normalizeH="0" dirty="0">
                <a:ln>
                  <a:noFill/>
                </a:ln>
                <a:solidFill>
                  <a:srgbClr val="003952"/>
                </a:solidFill>
                <a:effectLst/>
                <a:uFillTx/>
                <a:sym typeface="Calibri"/>
              </a:rPr>
              <a:t> you to those </a:t>
            </a:r>
            <a:r>
              <a:rPr lang="en-US" b="1" i="1" dirty="0"/>
              <a:t>of you who participated in this research!</a:t>
            </a:r>
            <a:endParaRPr kumimoji="0" lang="en-US" sz="1800" b="1" i="1" u="none" strike="noStrike" cap="none" spc="0" normalizeH="0" baseline="0" dirty="0">
              <a:ln>
                <a:noFill/>
              </a:ln>
              <a:solidFill>
                <a:srgbClr val="003952"/>
              </a:solidFill>
              <a:effectLst/>
              <a:uFillTx/>
              <a:sym typeface="Calibri"/>
            </a:endParaRPr>
          </a:p>
        </p:txBody>
      </p:sp>
    </p:spTree>
    <p:custDataLst>
      <p:tags r:id="rId1"/>
    </p:custDataLst>
    <p:extLst>
      <p:ext uri="{BB962C8B-B14F-4D97-AF65-F5344CB8AC3E}">
        <p14:creationId xmlns:p14="http://schemas.microsoft.com/office/powerpoint/2010/main" val="312075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9B2A-221C-4050-B389-B60933A45A0B}"/>
              </a:ext>
            </a:extLst>
          </p:cNvPr>
          <p:cNvSpPr>
            <a:spLocks noGrp="1"/>
          </p:cNvSpPr>
          <p:nvPr>
            <p:ph type="title"/>
          </p:nvPr>
        </p:nvSpPr>
        <p:spPr>
          <a:xfrm>
            <a:off x="448166" y="0"/>
            <a:ext cx="6459034" cy="994172"/>
          </a:xfrm>
        </p:spPr>
        <p:txBody>
          <a:bodyPr>
            <a:normAutofit/>
          </a:bodyPr>
          <a:lstStyle/>
          <a:p>
            <a:pPr>
              <a:lnSpc>
                <a:spcPct val="90000"/>
              </a:lnSpc>
            </a:pPr>
            <a:r>
              <a:rPr lang="en-US" dirty="0"/>
              <a:t>Survey Participant characteristics</a:t>
            </a:r>
          </a:p>
        </p:txBody>
      </p:sp>
      <p:sp>
        <p:nvSpPr>
          <p:cNvPr id="3" name="Content Placeholder 2">
            <a:extLst>
              <a:ext uri="{FF2B5EF4-FFF2-40B4-BE49-F238E27FC236}">
                <a16:creationId xmlns:a16="http://schemas.microsoft.com/office/drawing/2014/main" id="{2AA0811B-EF1B-4835-B22B-DFEB0A09CA03}"/>
              </a:ext>
            </a:extLst>
          </p:cNvPr>
          <p:cNvSpPr>
            <a:spLocks noGrp="1"/>
          </p:cNvSpPr>
          <p:nvPr>
            <p:ph idx="1"/>
          </p:nvPr>
        </p:nvSpPr>
        <p:spPr>
          <a:xfrm>
            <a:off x="410330" y="1237343"/>
            <a:ext cx="5733750" cy="4736737"/>
          </a:xfrm>
        </p:spPr>
        <p:txBody>
          <a:bodyPr anchor="ctr">
            <a:normAutofit/>
          </a:bodyPr>
          <a:lstStyle/>
          <a:p>
            <a:r>
              <a:rPr lang="en-US" dirty="0"/>
              <a:t>Almost 70% in profession for 10+ years;</a:t>
            </a:r>
          </a:p>
          <a:p>
            <a:pPr lvl="1"/>
            <a:r>
              <a:rPr lang="en-US" dirty="0"/>
              <a:t>Almost ½ worked with older adults for 10+ years.</a:t>
            </a:r>
          </a:p>
          <a:p>
            <a:r>
              <a:rPr lang="en-US" dirty="0"/>
              <a:t>59% dietetics professionals had master’s degree;</a:t>
            </a:r>
          </a:p>
          <a:p>
            <a:r>
              <a:rPr lang="en-US" dirty="0"/>
              <a:t>27% non-dietetic health professionals had a master’s degree;</a:t>
            </a:r>
          </a:p>
          <a:p>
            <a:r>
              <a:rPr lang="en-US" dirty="0"/>
              <a:t>Almost 60% of participants were over the age of 50;</a:t>
            </a:r>
          </a:p>
          <a:p>
            <a:r>
              <a:rPr lang="en-US" dirty="0"/>
              <a:t>89% of the participants were female.</a:t>
            </a:r>
            <a:endParaRPr lang="en-US" sz="21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Graphic 6" descr="Group">
            <a:extLst>
              <a:ext uri="{FF2B5EF4-FFF2-40B4-BE49-F238E27FC236}">
                <a16:creationId xmlns:a16="http://schemas.microsoft.com/office/drawing/2014/main" id="{C614ED7D-C6F6-4B4B-BB4A-14FE8C8F32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custDataLst>
      <p:tags r:id="rId1"/>
    </p:custDataLst>
    <p:extLst>
      <p:ext uri="{BB962C8B-B14F-4D97-AF65-F5344CB8AC3E}">
        <p14:creationId xmlns:p14="http://schemas.microsoft.com/office/powerpoint/2010/main" val="268110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35280" y="304800"/>
            <a:ext cx="8808720"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NUTRITION EDUCATION SESSIONS CHARACTERISTICS</a:t>
            </a:r>
          </a:p>
        </p:txBody>
      </p:sp>
      <p:sp>
        <p:nvSpPr>
          <p:cNvPr id="5" name="Content Placeholder 4">
            <a:extLst>
              <a:ext uri="{FF2B5EF4-FFF2-40B4-BE49-F238E27FC236}">
                <a16:creationId xmlns:a16="http://schemas.microsoft.com/office/drawing/2014/main" id="{1124C3A5-9105-4446-92AC-55A668C78759}"/>
              </a:ext>
            </a:extLst>
          </p:cNvPr>
          <p:cNvSpPr>
            <a:spLocks noGrp="1"/>
          </p:cNvSpPr>
          <p:nvPr>
            <p:ph idx="1"/>
          </p:nvPr>
        </p:nvSpPr>
        <p:spPr/>
        <p:txBody>
          <a:bodyPr>
            <a:normAutofit/>
          </a:bodyPr>
          <a:lstStyle/>
          <a:p>
            <a:r>
              <a:rPr lang="en-US" dirty="0"/>
              <a:t>More than 80% worked in both home delivered and congregate meal settings;</a:t>
            </a:r>
          </a:p>
          <a:p>
            <a:r>
              <a:rPr lang="en-US" dirty="0"/>
              <a:t>More dietetic professionals were responsible for ≥ 10 sites than non-dietetic health professionals (56% vs. 35%);</a:t>
            </a:r>
          </a:p>
          <a:p>
            <a:r>
              <a:rPr lang="en-US" dirty="0"/>
              <a:t>Most common group size for nutrition education was 10-20 (28.8%);</a:t>
            </a:r>
          </a:p>
          <a:p>
            <a:r>
              <a:rPr lang="en-US" dirty="0"/>
              <a:t>Most common length for education session was between 15-20 minutes (50%).</a:t>
            </a:r>
          </a:p>
        </p:txBody>
      </p:sp>
    </p:spTree>
    <p:custDataLst>
      <p:tags r:id="rId1"/>
    </p:custDataLst>
    <p:extLst>
      <p:ext uri="{BB962C8B-B14F-4D97-AF65-F5344CB8AC3E}">
        <p14:creationId xmlns:p14="http://schemas.microsoft.com/office/powerpoint/2010/main" val="1683609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EGUSYRk"/>
  <p:tag name="ARTICULATE_PROJECT_OPEN" val="0"/>
  <p:tag name="ARTICULATE_SLIDE_THUMBNAIL_REFRESH" val="1"/>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3952"/>
      </a:dk1>
      <a:lt1>
        <a:srgbClr val="FFFFFF"/>
      </a:lt1>
      <a:dk2>
        <a:srgbClr val="A7A7A7"/>
      </a:dk2>
      <a:lt2>
        <a:srgbClr val="535353"/>
      </a:lt2>
      <a:accent1>
        <a:srgbClr val="00B7C4"/>
      </a:accent1>
      <a:accent2>
        <a:srgbClr val="ABD037"/>
      </a:accent2>
      <a:accent3>
        <a:srgbClr val="EEC819"/>
      </a:accent3>
      <a:accent4>
        <a:srgbClr val="BA377C"/>
      </a:accent4>
      <a:accent5>
        <a:srgbClr val="D88D3A"/>
      </a:accent5>
      <a:accent6>
        <a:srgbClr val="BCBEC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B7C4"/>
      </a:accent1>
      <a:accent2>
        <a:srgbClr val="ABD037"/>
      </a:accent2>
      <a:accent3>
        <a:srgbClr val="EEC819"/>
      </a:accent3>
      <a:accent4>
        <a:srgbClr val="BA377C"/>
      </a:accent4>
      <a:accent5>
        <a:srgbClr val="D88D3A"/>
      </a:accent5>
      <a:accent6>
        <a:srgbClr val="BCBEC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9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4" ma:contentTypeDescription="Create a new document." ma:contentTypeScope="" ma:versionID="3f4835c7fd9c92b412be3f1f371bcd3d">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8ee7d375acdf817f48b45adc8155071c"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08D1E-2912-48A8-B8E0-EAEC4E87C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88C382-9933-4A1F-9709-038BC6665D2D}">
  <ds:schemaRefs>
    <ds:schemaRef ds:uri="cba8d4a1-0a1c-4299-93a5-2682bf5a17ad"/>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c4568af-78d6-4de7-8a7f-d4a1b22f7f5e"/>
    <ds:schemaRef ds:uri="http://www.w3.org/XML/1998/namespace"/>
  </ds:schemaRefs>
</ds:datastoreItem>
</file>

<file path=customXml/itemProps3.xml><?xml version="1.0" encoding="utf-8"?>
<ds:datastoreItem xmlns:ds="http://schemas.openxmlformats.org/officeDocument/2006/customXml" ds:itemID="{6F4AC249-10C8-49D3-9051-E20024B16A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762</TotalTime>
  <Words>2433</Words>
  <Application>Microsoft Office PowerPoint</Application>
  <PresentationFormat>On-screen Show (4:3)</PresentationFormat>
  <Paragraphs>383</Paragraphs>
  <Slides>38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Bryant Bold</vt:lpstr>
      <vt:lpstr>Calibri</vt:lpstr>
      <vt:lpstr>Open Sans</vt:lpstr>
      <vt:lpstr>Office Theme</vt:lpstr>
      <vt:lpstr>Nutrition Education in congregate and home delivered meal program settings</vt:lpstr>
      <vt:lpstr>Nutrition Education in Congregate and Home delivered meal program settings: what do we know?</vt:lpstr>
      <vt:lpstr>Overview</vt:lpstr>
      <vt:lpstr>Learning objectives</vt:lpstr>
      <vt:lpstr>Background</vt:lpstr>
      <vt:lpstr>Purpose of research</vt:lpstr>
      <vt:lpstr>Professional Credentials of Survey Participants</vt:lpstr>
      <vt:lpstr>Survey Participant characteristics</vt:lpstr>
      <vt:lpstr>NUTRITION EDUCATION SESSIONS CHARACTERISTICS</vt:lpstr>
      <vt:lpstr>% EDUCATORS COVERING TOPICS IN PAST TWO YEARS </vt:lpstr>
      <vt:lpstr>Poll Question:  how often do you develop your own nutrition education materials/sessions vs. use off-the-shelf curricula?   -Usually -sometimes -rarely -never   </vt:lpstr>
      <vt:lpstr>CRITERIA USED FOR CHOOSING MATERIALS</vt:lpstr>
      <vt:lpstr>Criteria used for choosing materials (cont.)</vt:lpstr>
      <vt:lpstr>Methods of delivery</vt:lpstr>
      <vt:lpstr>Materials used for Nutrition education</vt:lpstr>
      <vt:lpstr>Satisfaction with nutrition education materials</vt:lpstr>
      <vt:lpstr>Satisfaction with nutrition education materials (cont.)</vt:lpstr>
      <vt:lpstr>Barriers to conducting nutrition education with older adults</vt:lpstr>
      <vt:lpstr>Facilitators to conducting nutrition education with older adults</vt:lpstr>
      <vt:lpstr>Revised Model for Nutrition Education for Older Adults</vt:lpstr>
      <vt:lpstr>Why choose theory-based, behaviorally focused education materials?</vt:lpstr>
      <vt:lpstr>Goal of nutrition education</vt:lpstr>
      <vt:lpstr>Willingness to Use evidence-based materials</vt:lpstr>
      <vt:lpstr>Examples of Theory-based and behaviorally focused nutrition programs</vt:lpstr>
      <vt:lpstr>Theory-based and behaviorally focused nutrition programs</vt:lpstr>
      <vt:lpstr>Theory-based and behaviorally focused nutrition programs (2)</vt:lpstr>
      <vt:lpstr>Theory-based and behaviorally focused nutrition programs (3)</vt:lpstr>
      <vt:lpstr>Theory-based and behaviorally focused nutrition programs (4)</vt:lpstr>
      <vt:lpstr>Q &amp; A Question:  What resources would enable you to provide theory-based, behaviorally focused nutrition education?</vt:lpstr>
      <vt:lpstr>Implications: what do we know?</vt:lpstr>
      <vt:lpstr>Dietetics vs Non-dietetics Credentialed educators:  conducting TBBF Nutrition education</vt:lpstr>
      <vt:lpstr>Implications: what do we know? (cont.)</vt:lpstr>
      <vt:lpstr>Take home messages</vt:lpstr>
      <vt:lpstr>references</vt:lpstr>
      <vt:lpstr>Thank you!  Christina riccard0, EDD, RD riccardo@rowan.edu</vt:lpstr>
      <vt:lpstr>Upcoming webinar</vt:lpstr>
      <vt:lpstr>Nutrition education webinar: Part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Education in congregate and home delivered meal program settings</dc:title>
  <dc:creator>Chrissy Riccardo</dc:creator>
  <cp:lastModifiedBy>Christine Eby</cp:lastModifiedBy>
  <cp:revision>33</cp:revision>
  <dcterms:created xsi:type="dcterms:W3CDTF">2018-12-09T15:10:30Z</dcterms:created>
  <dcterms:modified xsi:type="dcterms:W3CDTF">2021-09-16T17:47:09Z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82E3A22C-4153-4F99-961B-A5B33A7F0F67</vt:lpwstr>
  </property>
  <property fmtid="{D5CDD505-2E9C-101B-9397-08002B2CF9AE}" pid="3" name="ArticulatePath">
    <vt:lpwstr>NRCNA_Webinar #1</vt:lpwstr>
  </property>
  <property fmtid="{D5CDD505-2E9C-101B-9397-08002B2CF9AE}" pid="4" name="ContentTypeId">
    <vt:lpwstr>0x010100C0BEF6404866DB4D9982E0DAD74EB5A5</vt:lpwstr>
  </property>
</Properties>
</file>