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5"/>
  </p:notesMasterIdLst>
  <p:handoutMasterIdLst>
    <p:handoutMasterId r:id="rId36"/>
  </p:handoutMasterIdLst>
  <p:sldIdLst>
    <p:sldId id="1600" r:id="rId5"/>
    <p:sldId id="1601" r:id="rId6"/>
    <p:sldId id="1602" r:id="rId7"/>
    <p:sldId id="1603" r:id="rId8"/>
    <p:sldId id="326" r:id="rId9"/>
    <p:sldId id="1604" r:id="rId10"/>
    <p:sldId id="292" r:id="rId11"/>
    <p:sldId id="323" r:id="rId12"/>
    <p:sldId id="1605" r:id="rId13"/>
    <p:sldId id="295" r:id="rId14"/>
    <p:sldId id="1606" r:id="rId15"/>
    <p:sldId id="336" r:id="rId16"/>
    <p:sldId id="1608" r:id="rId17"/>
    <p:sldId id="1607" r:id="rId18"/>
    <p:sldId id="305" r:id="rId19"/>
    <p:sldId id="328" r:id="rId20"/>
    <p:sldId id="271" r:id="rId21"/>
    <p:sldId id="302" r:id="rId22"/>
    <p:sldId id="335" r:id="rId23"/>
    <p:sldId id="338" r:id="rId24"/>
    <p:sldId id="330" r:id="rId25"/>
    <p:sldId id="339" r:id="rId26"/>
    <p:sldId id="334" r:id="rId27"/>
    <p:sldId id="337" r:id="rId28"/>
    <p:sldId id="301" r:id="rId29"/>
    <p:sldId id="298" r:id="rId30"/>
    <p:sldId id="315" r:id="rId31"/>
    <p:sldId id="1599" r:id="rId32"/>
    <p:sldId id="317" r:id="rId33"/>
    <p:sldId id="16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690B4-7780-46DF-8467-B49B75928E9A}" v="6" dt="2022-09-22T14:38:08.681"/>
    <p1510:client id="{62781F70-D1DC-4E7E-A164-336D97C407F6}" v="280" dt="2022-09-22T17:45:35.804"/>
    <p1510:client id="{84B34C11-93C3-4039-8B6B-93572838AD17}" v="46" vWet="48" dt="2022-09-22T16:21:48.056"/>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34" autoAdjust="0"/>
  </p:normalViewPr>
  <p:slideViewPr>
    <p:cSldViewPr snapToGrid="0">
      <p:cViewPr varScale="1">
        <p:scale>
          <a:sx n="48" d="100"/>
          <a:sy n="48" d="100"/>
        </p:scale>
        <p:origin x="44" y="200"/>
      </p:cViewPr>
      <p:guideLst>
        <p:guide orient="horz" pos="2160"/>
        <p:guide pos="3840"/>
      </p:guideLst>
    </p:cSldViewPr>
  </p:slideViewPr>
  <p:outlineViewPr>
    <p:cViewPr>
      <p:scale>
        <a:sx n="33" d="100"/>
        <a:sy n="33" d="100"/>
      </p:scale>
      <p:origin x="0" y="-18984"/>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6784E-D7C9-4507-912F-C21672B6E225}"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9E957CF8-2028-4E80-9EA2-77A32A64528C}">
      <dgm:prSet phldrT="[Text]"/>
      <dgm:spPr/>
      <dgm:t>
        <a:bodyPr/>
        <a:lstStyle/>
        <a:p>
          <a:pPr>
            <a:lnSpc>
              <a:spcPct val="100000"/>
            </a:lnSpc>
            <a:defRPr b="1"/>
          </a:pPr>
          <a:r>
            <a:rPr lang="en-US" b="1" dirty="0"/>
            <a:t>Low food security </a:t>
          </a:r>
          <a:endParaRPr lang="en-US" dirty="0"/>
        </a:p>
      </dgm:t>
    </dgm:pt>
    <dgm:pt modelId="{EB6B11B8-71D6-4648-B4AF-149F25958E32}" type="parTrans" cxnId="{9B8F513D-37FC-4A5A-907A-D858AD36D20C}">
      <dgm:prSet/>
      <dgm:spPr/>
      <dgm:t>
        <a:bodyPr/>
        <a:lstStyle/>
        <a:p>
          <a:endParaRPr lang="en-US"/>
        </a:p>
      </dgm:t>
    </dgm:pt>
    <dgm:pt modelId="{664B30D1-D023-4E15-A039-5A205E09107B}" type="sibTrans" cxnId="{9B8F513D-37FC-4A5A-907A-D858AD36D20C}">
      <dgm:prSet/>
      <dgm:spPr/>
      <dgm:t>
        <a:bodyPr/>
        <a:lstStyle/>
        <a:p>
          <a:endParaRPr lang="en-US"/>
        </a:p>
      </dgm:t>
    </dgm:pt>
    <dgm:pt modelId="{434B0CE8-D344-49BC-8EEF-095ADCDB34E0}">
      <dgm:prSet phldrT="[Text]"/>
      <dgm:spPr/>
      <dgm:t>
        <a:bodyPr/>
        <a:lstStyle/>
        <a:p>
          <a:pPr>
            <a:lnSpc>
              <a:spcPct val="100000"/>
            </a:lnSpc>
          </a:pPr>
          <a:r>
            <a:rPr lang="en-US" dirty="0"/>
            <a:t>Poor nutrition quality and limited variety. Little or no indication of reduced food intake.</a:t>
          </a:r>
        </a:p>
      </dgm:t>
    </dgm:pt>
    <dgm:pt modelId="{6995DD6E-C57C-4A1C-BD8A-0C27790776FB}" type="parTrans" cxnId="{61326E63-8489-4E36-8F82-4E09ED6A6723}">
      <dgm:prSet/>
      <dgm:spPr/>
      <dgm:t>
        <a:bodyPr/>
        <a:lstStyle/>
        <a:p>
          <a:endParaRPr lang="en-US"/>
        </a:p>
      </dgm:t>
    </dgm:pt>
    <dgm:pt modelId="{A572BCBB-BCB8-40B5-9323-3B92C6FB8BAF}" type="sibTrans" cxnId="{61326E63-8489-4E36-8F82-4E09ED6A6723}">
      <dgm:prSet/>
      <dgm:spPr/>
      <dgm:t>
        <a:bodyPr/>
        <a:lstStyle/>
        <a:p>
          <a:endParaRPr lang="en-US"/>
        </a:p>
      </dgm:t>
    </dgm:pt>
    <dgm:pt modelId="{7B238FDD-F068-4461-8046-C3ADAA791D72}">
      <dgm:prSet phldrT="[Text]"/>
      <dgm:spPr/>
      <dgm:t>
        <a:bodyPr/>
        <a:lstStyle/>
        <a:p>
          <a:pPr>
            <a:lnSpc>
              <a:spcPct val="100000"/>
            </a:lnSpc>
            <a:defRPr b="1"/>
          </a:pPr>
          <a:r>
            <a:rPr lang="en-US" b="1" dirty="0"/>
            <a:t>Very low food security</a:t>
          </a:r>
          <a:endParaRPr lang="en-US" dirty="0"/>
        </a:p>
      </dgm:t>
    </dgm:pt>
    <dgm:pt modelId="{DB82EC4E-A0C8-4045-9DFA-02256CD44BDB}" type="parTrans" cxnId="{D5C5E96C-DA99-4078-9D49-E91B0B2203C9}">
      <dgm:prSet/>
      <dgm:spPr/>
      <dgm:t>
        <a:bodyPr/>
        <a:lstStyle/>
        <a:p>
          <a:endParaRPr lang="en-US"/>
        </a:p>
      </dgm:t>
    </dgm:pt>
    <dgm:pt modelId="{999AAAC8-5AE4-43BA-97B9-FF1AE26BFB60}" type="sibTrans" cxnId="{D5C5E96C-DA99-4078-9D49-E91B0B2203C9}">
      <dgm:prSet/>
      <dgm:spPr/>
      <dgm:t>
        <a:bodyPr/>
        <a:lstStyle/>
        <a:p>
          <a:endParaRPr lang="en-US"/>
        </a:p>
      </dgm:t>
    </dgm:pt>
    <dgm:pt modelId="{F6DCE1AB-C788-478F-88FE-88C560B36EB5}">
      <dgm:prSet phldrT="[Text]"/>
      <dgm:spPr/>
      <dgm:t>
        <a:bodyPr/>
        <a:lstStyle/>
        <a:p>
          <a:pPr>
            <a:lnSpc>
              <a:spcPct val="100000"/>
            </a:lnSpc>
          </a:pPr>
          <a:r>
            <a:rPr lang="en-US" dirty="0"/>
            <a:t>Reports of skipping meals or not eating. Has reduced food availability.</a:t>
          </a:r>
        </a:p>
      </dgm:t>
    </dgm:pt>
    <dgm:pt modelId="{63A2D01D-7365-4E4F-A8B3-991401FCF521}" type="parTrans" cxnId="{A7FB40A6-324D-4DC8-AE73-F28A42EAF019}">
      <dgm:prSet/>
      <dgm:spPr/>
      <dgm:t>
        <a:bodyPr/>
        <a:lstStyle/>
        <a:p>
          <a:endParaRPr lang="en-US"/>
        </a:p>
      </dgm:t>
    </dgm:pt>
    <dgm:pt modelId="{BC46EF70-BFE2-4373-A00E-C7FB81BCF1AB}" type="sibTrans" cxnId="{A7FB40A6-324D-4DC8-AE73-F28A42EAF019}">
      <dgm:prSet/>
      <dgm:spPr/>
      <dgm:t>
        <a:bodyPr/>
        <a:lstStyle/>
        <a:p>
          <a:endParaRPr lang="en-US"/>
        </a:p>
      </dgm:t>
    </dgm:pt>
    <dgm:pt modelId="{82AB82D7-D889-42E6-A30D-73639C60071E}" type="pres">
      <dgm:prSet presAssocID="{12D6784E-D7C9-4507-912F-C21672B6E225}" presName="root" presStyleCnt="0">
        <dgm:presLayoutVars>
          <dgm:dir/>
          <dgm:resizeHandles val="exact"/>
        </dgm:presLayoutVars>
      </dgm:prSet>
      <dgm:spPr/>
    </dgm:pt>
    <dgm:pt modelId="{D796719A-3E46-4846-A0F8-7C244C448AE1}" type="pres">
      <dgm:prSet presAssocID="{9E957CF8-2028-4E80-9EA2-77A32A64528C}" presName="compNode" presStyleCnt="0"/>
      <dgm:spPr/>
    </dgm:pt>
    <dgm:pt modelId="{79D17241-D669-44A5-B33C-0F3815FA4D0B}" type="pres">
      <dgm:prSet presAssocID="{9E957CF8-2028-4E80-9EA2-77A32A64528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ruit Bowl"/>
        </a:ext>
      </dgm:extLst>
    </dgm:pt>
    <dgm:pt modelId="{B8A79891-F8B2-40C8-9726-4BA94EC2274A}" type="pres">
      <dgm:prSet presAssocID="{9E957CF8-2028-4E80-9EA2-77A32A64528C}" presName="iconSpace" presStyleCnt="0"/>
      <dgm:spPr/>
    </dgm:pt>
    <dgm:pt modelId="{D38E92BA-24B3-405F-887B-B98EACB611A2}" type="pres">
      <dgm:prSet presAssocID="{9E957CF8-2028-4E80-9EA2-77A32A64528C}" presName="parTx" presStyleLbl="revTx" presStyleIdx="0" presStyleCnt="4">
        <dgm:presLayoutVars>
          <dgm:chMax val="0"/>
          <dgm:chPref val="0"/>
        </dgm:presLayoutVars>
      </dgm:prSet>
      <dgm:spPr/>
    </dgm:pt>
    <dgm:pt modelId="{ECB096B9-605A-45FD-AD71-36BDF5B6ACEC}" type="pres">
      <dgm:prSet presAssocID="{9E957CF8-2028-4E80-9EA2-77A32A64528C}" presName="txSpace" presStyleCnt="0"/>
      <dgm:spPr/>
    </dgm:pt>
    <dgm:pt modelId="{9FDA5088-FAAE-437D-83A6-523F55BADC78}" type="pres">
      <dgm:prSet presAssocID="{9E957CF8-2028-4E80-9EA2-77A32A64528C}" presName="desTx" presStyleLbl="revTx" presStyleIdx="1" presStyleCnt="4">
        <dgm:presLayoutVars/>
      </dgm:prSet>
      <dgm:spPr/>
    </dgm:pt>
    <dgm:pt modelId="{8D463A65-82F9-4E9E-B46D-209E621BB7FB}" type="pres">
      <dgm:prSet presAssocID="{664B30D1-D023-4E15-A039-5A205E09107B}" presName="sibTrans" presStyleCnt="0"/>
      <dgm:spPr/>
    </dgm:pt>
    <dgm:pt modelId="{44375186-38EC-4063-A702-D880F0F74210}" type="pres">
      <dgm:prSet presAssocID="{7B238FDD-F068-4461-8046-C3ADAA791D72}" presName="compNode" presStyleCnt="0"/>
      <dgm:spPr/>
    </dgm:pt>
    <dgm:pt modelId="{C36270F2-42A8-492A-A247-65C439FA1F84}" type="pres">
      <dgm:prSet presAssocID="{7B238FDD-F068-4461-8046-C3ADAA791D7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Eating"/>
        </a:ext>
      </dgm:extLst>
    </dgm:pt>
    <dgm:pt modelId="{13E038FB-B4D5-41FC-81DE-3F351D43CA09}" type="pres">
      <dgm:prSet presAssocID="{7B238FDD-F068-4461-8046-C3ADAA791D72}" presName="iconSpace" presStyleCnt="0"/>
      <dgm:spPr/>
    </dgm:pt>
    <dgm:pt modelId="{93A134AA-5108-418E-B6D9-41642B7FFA21}" type="pres">
      <dgm:prSet presAssocID="{7B238FDD-F068-4461-8046-C3ADAA791D72}" presName="parTx" presStyleLbl="revTx" presStyleIdx="2" presStyleCnt="4">
        <dgm:presLayoutVars>
          <dgm:chMax val="0"/>
          <dgm:chPref val="0"/>
        </dgm:presLayoutVars>
      </dgm:prSet>
      <dgm:spPr/>
    </dgm:pt>
    <dgm:pt modelId="{2792134B-998F-40E9-9D1C-DCC3F2F2EBDD}" type="pres">
      <dgm:prSet presAssocID="{7B238FDD-F068-4461-8046-C3ADAA791D72}" presName="txSpace" presStyleCnt="0"/>
      <dgm:spPr/>
    </dgm:pt>
    <dgm:pt modelId="{F078D0F4-8C4A-4938-81BF-40BFB245F755}" type="pres">
      <dgm:prSet presAssocID="{7B238FDD-F068-4461-8046-C3ADAA791D72}" presName="desTx" presStyleLbl="revTx" presStyleIdx="3" presStyleCnt="4" custScaleX="95384">
        <dgm:presLayoutVars/>
      </dgm:prSet>
      <dgm:spPr/>
    </dgm:pt>
  </dgm:ptLst>
  <dgm:cxnLst>
    <dgm:cxn modelId="{64E1521D-FAFB-4D99-879F-0CF4C895123A}" type="presOf" srcId="{7B238FDD-F068-4461-8046-C3ADAA791D72}" destId="{93A134AA-5108-418E-B6D9-41642B7FFA21}" srcOrd="0" destOrd="0" presId="urn:microsoft.com/office/officeart/2018/5/layout/CenteredIconLabelDescriptionList"/>
    <dgm:cxn modelId="{9B8F513D-37FC-4A5A-907A-D858AD36D20C}" srcId="{12D6784E-D7C9-4507-912F-C21672B6E225}" destId="{9E957CF8-2028-4E80-9EA2-77A32A64528C}" srcOrd="0" destOrd="0" parTransId="{EB6B11B8-71D6-4648-B4AF-149F25958E32}" sibTransId="{664B30D1-D023-4E15-A039-5A205E09107B}"/>
    <dgm:cxn modelId="{7EA9225F-74ED-41FA-886C-8414C155FAE6}" type="presOf" srcId="{434B0CE8-D344-49BC-8EEF-095ADCDB34E0}" destId="{9FDA5088-FAAE-437D-83A6-523F55BADC78}" srcOrd="0" destOrd="0" presId="urn:microsoft.com/office/officeart/2018/5/layout/CenteredIconLabelDescriptionList"/>
    <dgm:cxn modelId="{9E2B0D42-A4A1-46FF-AF16-09E32E1D02DC}" type="presOf" srcId="{F6DCE1AB-C788-478F-88FE-88C560B36EB5}" destId="{F078D0F4-8C4A-4938-81BF-40BFB245F755}" srcOrd="0" destOrd="0" presId="urn:microsoft.com/office/officeart/2018/5/layout/CenteredIconLabelDescriptionList"/>
    <dgm:cxn modelId="{61326E63-8489-4E36-8F82-4E09ED6A6723}" srcId="{9E957CF8-2028-4E80-9EA2-77A32A64528C}" destId="{434B0CE8-D344-49BC-8EEF-095ADCDB34E0}" srcOrd="0" destOrd="0" parTransId="{6995DD6E-C57C-4A1C-BD8A-0C27790776FB}" sibTransId="{A572BCBB-BCB8-40B5-9323-3B92C6FB8BAF}"/>
    <dgm:cxn modelId="{D5C5E96C-DA99-4078-9D49-E91B0B2203C9}" srcId="{12D6784E-D7C9-4507-912F-C21672B6E225}" destId="{7B238FDD-F068-4461-8046-C3ADAA791D72}" srcOrd="1" destOrd="0" parTransId="{DB82EC4E-A0C8-4045-9DFA-02256CD44BDB}" sibTransId="{999AAAC8-5AE4-43BA-97B9-FF1AE26BFB60}"/>
    <dgm:cxn modelId="{A7FB40A6-324D-4DC8-AE73-F28A42EAF019}" srcId="{7B238FDD-F068-4461-8046-C3ADAA791D72}" destId="{F6DCE1AB-C788-478F-88FE-88C560B36EB5}" srcOrd="0" destOrd="0" parTransId="{63A2D01D-7365-4E4F-A8B3-991401FCF521}" sibTransId="{BC46EF70-BFE2-4373-A00E-C7FB81BCF1AB}"/>
    <dgm:cxn modelId="{C351A2C0-753C-4142-A2B8-DF06AF522168}" type="presOf" srcId="{12D6784E-D7C9-4507-912F-C21672B6E225}" destId="{82AB82D7-D889-42E6-A30D-73639C60071E}" srcOrd="0" destOrd="0" presId="urn:microsoft.com/office/officeart/2018/5/layout/CenteredIconLabelDescriptionList"/>
    <dgm:cxn modelId="{E55E50D0-76D7-46AF-A705-A30AC92A3B1A}" type="presOf" srcId="{9E957CF8-2028-4E80-9EA2-77A32A64528C}" destId="{D38E92BA-24B3-405F-887B-B98EACB611A2}" srcOrd="0" destOrd="0" presId="urn:microsoft.com/office/officeart/2018/5/layout/CenteredIconLabelDescriptionList"/>
    <dgm:cxn modelId="{8D7BD08A-09AF-4723-BCB6-FC4279B7F986}" type="presParOf" srcId="{82AB82D7-D889-42E6-A30D-73639C60071E}" destId="{D796719A-3E46-4846-A0F8-7C244C448AE1}" srcOrd="0" destOrd="0" presId="urn:microsoft.com/office/officeart/2018/5/layout/CenteredIconLabelDescriptionList"/>
    <dgm:cxn modelId="{D3F4089C-20F1-43AB-8E73-F964FEAB83CE}" type="presParOf" srcId="{D796719A-3E46-4846-A0F8-7C244C448AE1}" destId="{79D17241-D669-44A5-B33C-0F3815FA4D0B}" srcOrd="0" destOrd="0" presId="urn:microsoft.com/office/officeart/2018/5/layout/CenteredIconLabelDescriptionList"/>
    <dgm:cxn modelId="{2283AF5D-0221-4FA9-8556-C69B7ACE57E0}" type="presParOf" srcId="{D796719A-3E46-4846-A0F8-7C244C448AE1}" destId="{B8A79891-F8B2-40C8-9726-4BA94EC2274A}" srcOrd="1" destOrd="0" presId="urn:microsoft.com/office/officeart/2018/5/layout/CenteredIconLabelDescriptionList"/>
    <dgm:cxn modelId="{AC962B44-FB67-4313-886A-6C462630A00F}" type="presParOf" srcId="{D796719A-3E46-4846-A0F8-7C244C448AE1}" destId="{D38E92BA-24B3-405F-887B-B98EACB611A2}" srcOrd="2" destOrd="0" presId="urn:microsoft.com/office/officeart/2018/5/layout/CenteredIconLabelDescriptionList"/>
    <dgm:cxn modelId="{910AE07D-56E1-4A63-9D70-1C7AE9433736}" type="presParOf" srcId="{D796719A-3E46-4846-A0F8-7C244C448AE1}" destId="{ECB096B9-605A-45FD-AD71-36BDF5B6ACEC}" srcOrd="3" destOrd="0" presId="urn:microsoft.com/office/officeart/2018/5/layout/CenteredIconLabelDescriptionList"/>
    <dgm:cxn modelId="{D7BFE2BF-5DF0-49DF-B68F-822654D5015C}" type="presParOf" srcId="{D796719A-3E46-4846-A0F8-7C244C448AE1}" destId="{9FDA5088-FAAE-437D-83A6-523F55BADC78}" srcOrd="4" destOrd="0" presId="urn:microsoft.com/office/officeart/2018/5/layout/CenteredIconLabelDescriptionList"/>
    <dgm:cxn modelId="{709FF81A-CCC8-4537-94E1-928FF521A649}" type="presParOf" srcId="{82AB82D7-D889-42E6-A30D-73639C60071E}" destId="{8D463A65-82F9-4E9E-B46D-209E621BB7FB}" srcOrd="1" destOrd="0" presId="urn:microsoft.com/office/officeart/2018/5/layout/CenteredIconLabelDescriptionList"/>
    <dgm:cxn modelId="{79402359-71DD-4C5C-8A63-FD8AD0C09375}" type="presParOf" srcId="{82AB82D7-D889-42E6-A30D-73639C60071E}" destId="{44375186-38EC-4063-A702-D880F0F74210}" srcOrd="2" destOrd="0" presId="urn:microsoft.com/office/officeart/2018/5/layout/CenteredIconLabelDescriptionList"/>
    <dgm:cxn modelId="{FCA85413-0DBD-4ED2-B0CE-6AB526876FE7}" type="presParOf" srcId="{44375186-38EC-4063-A702-D880F0F74210}" destId="{C36270F2-42A8-492A-A247-65C439FA1F84}" srcOrd="0" destOrd="0" presId="urn:microsoft.com/office/officeart/2018/5/layout/CenteredIconLabelDescriptionList"/>
    <dgm:cxn modelId="{CC96CA4C-3717-4849-9D1F-AD362D002E79}" type="presParOf" srcId="{44375186-38EC-4063-A702-D880F0F74210}" destId="{13E038FB-B4D5-41FC-81DE-3F351D43CA09}" srcOrd="1" destOrd="0" presId="urn:microsoft.com/office/officeart/2018/5/layout/CenteredIconLabelDescriptionList"/>
    <dgm:cxn modelId="{8310756D-0BAB-46C2-889E-03AF76A95049}" type="presParOf" srcId="{44375186-38EC-4063-A702-D880F0F74210}" destId="{93A134AA-5108-418E-B6D9-41642B7FFA21}" srcOrd="2" destOrd="0" presId="urn:microsoft.com/office/officeart/2018/5/layout/CenteredIconLabelDescriptionList"/>
    <dgm:cxn modelId="{99A1B6CE-4A24-43DC-B75C-9B75F0A2B8BC}" type="presParOf" srcId="{44375186-38EC-4063-A702-D880F0F74210}" destId="{2792134B-998F-40E9-9D1C-DCC3F2F2EBDD}" srcOrd="3" destOrd="0" presId="urn:microsoft.com/office/officeart/2018/5/layout/CenteredIconLabelDescriptionList"/>
    <dgm:cxn modelId="{9E73E166-F596-4EB1-8611-97EFDAA8573B}" type="presParOf" srcId="{44375186-38EC-4063-A702-D880F0F74210}" destId="{F078D0F4-8C4A-4938-81BF-40BFB245F75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EC6CEF-7554-4844-99B9-9F301CF8EFBC}" type="doc">
      <dgm:prSet loTypeId="urn:microsoft.com/office/officeart/2005/8/layout/radial3" loCatId="relationship" qsTypeId="urn:microsoft.com/office/officeart/2005/8/quickstyle/simple2" qsCatId="simple" csTypeId="urn:microsoft.com/office/officeart/2005/8/colors/accent3_2" csCatId="accent3" phldr="1"/>
      <dgm:spPr/>
      <dgm:t>
        <a:bodyPr/>
        <a:lstStyle/>
        <a:p>
          <a:endParaRPr lang="en-US"/>
        </a:p>
      </dgm:t>
    </dgm:pt>
    <dgm:pt modelId="{3E643F49-BC3B-434C-A9BF-52CB28171965}">
      <dgm:prSet phldrT="[Text]" custT="1"/>
      <dgm:spPr/>
      <dgm:t>
        <a:bodyPr/>
        <a:lstStyle/>
        <a:p>
          <a:r>
            <a:rPr lang="en-US" sz="2800"/>
            <a:t>Food Insecurity</a:t>
          </a:r>
          <a:endParaRPr lang="en-US" sz="2800" dirty="0"/>
        </a:p>
      </dgm:t>
    </dgm:pt>
    <dgm:pt modelId="{697D7A42-B288-448F-A4FC-7075B9D4A4B7}" type="parTrans" cxnId="{57956AA1-0D4C-42C6-B3F4-0C5E68A1AD0F}">
      <dgm:prSet/>
      <dgm:spPr/>
      <dgm:t>
        <a:bodyPr/>
        <a:lstStyle/>
        <a:p>
          <a:endParaRPr lang="en-US"/>
        </a:p>
      </dgm:t>
    </dgm:pt>
    <dgm:pt modelId="{DDD32B01-3050-424B-B97F-52D83D20F8BD}" type="sibTrans" cxnId="{57956AA1-0D4C-42C6-B3F4-0C5E68A1AD0F}">
      <dgm:prSet/>
      <dgm:spPr/>
      <dgm:t>
        <a:bodyPr/>
        <a:lstStyle/>
        <a:p>
          <a:endParaRPr lang="en-US"/>
        </a:p>
      </dgm:t>
    </dgm:pt>
    <dgm:pt modelId="{5D7A9E08-4035-4C72-9839-DA717FA8825A}">
      <dgm:prSet phldrT="[Text]" custT="1"/>
      <dgm:spPr>
        <a:solidFill>
          <a:srgbClr val="FAA21C">
            <a:alpha val="30196"/>
          </a:srgbClr>
        </a:solidFill>
      </dgm:spPr>
      <dgm:t>
        <a:bodyPr/>
        <a:lstStyle/>
        <a:p>
          <a:r>
            <a:rPr lang="en-US" sz="1600"/>
            <a:t>Limited Income</a:t>
          </a:r>
          <a:endParaRPr lang="en-US" sz="1600" dirty="0"/>
        </a:p>
      </dgm:t>
    </dgm:pt>
    <dgm:pt modelId="{450CFE7B-8862-4AE3-8EF3-334A5BA471CE}" type="parTrans" cxnId="{D7C9DA0B-5C27-4A9D-8898-7AF77B842D1D}">
      <dgm:prSet/>
      <dgm:spPr/>
      <dgm:t>
        <a:bodyPr/>
        <a:lstStyle/>
        <a:p>
          <a:endParaRPr lang="en-US"/>
        </a:p>
      </dgm:t>
    </dgm:pt>
    <dgm:pt modelId="{8B6AFE46-DEEF-4DF2-A014-F703E1756BEC}" type="sibTrans" cxnId="{D7C9DA0B-5C27-4A9D-8898-7AF77B842D1D}">
      <dgm:prSet/>
      <dgm:spPr/>
      <dgm:t>
        <a:bodyPr/>
        <a:lstStyle/>
        <a:p>
          <a:endParaRPr lang="en-US"/>
        </a:p>
      </dgm:t>
    </dgm:pt>
    <dgm:pt modelId="{46AD43B2-6CA5-41A9-937B-5DDCF85835D7}">
      <dgm:prSet phldrT="[Text]" custT="1"/>
      <dgm:spPr>
        <a:solidFill>
          <a:srgbClr val="FAA21C">
            <a:alpha val="30196"/>
          </a:srgbClr>
        </a:solidFill>
      </dgm:spPr>
      <dgm:t>
        <a:bodyPr/>
        <a:lstStyle/>
        <a:p>
          <a:r>
            <a:rPr lang="en-US" sz="1600"/>
            <a:t>Disparities</a:t>
          </a:r>
          <a:endParaRPr lang="en-US" sz="1600" dirty="0"/>
        </a:p>
      </dgm:t>
    </dgm:pt>
    <dgm:pt modelId="{46308691-64AA-41D9-86C9-A60B0371F4A7}" type="parTrans" cxnId="{77B8C5F2-94BE-4DBB-AD3D-181CA7FCDE3C}">
      <dgm:prSet/>
      <dgm:spPr/>
      <dgm:t>
        <a:bodyPr/>
        <a:lstStyle/>
        <a:p>
          <a:endParaRPr lang="en-US"/>
        </a:p>
      </dgm:t>
    </dgm:pt>
    <dgm:pt modelId="{B78812D0-1B60-40FB-B9D2-BF2865FF4716}" type="sibTrans" cxnId="{77B8C5F2-94BE-4DBB-AD3D-181CA7FCDE3C}">
      <dgm:prSet/>
      <dgm:spPr/>
      <dgm:t>
        <a:bodyPr/>
        <a:lstStyle/>
        <a:p>
          <a:endParaRPr lang="en-US"/>
        </a:p>
      </dgm:t>
    </dgm:pt>
    <dgm:pt modelId="{51C1565D-16E5-4D70-9ECC-1D0AFC55B60F}">
      <dgm:prSet phldrT="[Text]" custT="1"/>
      <dgm:spPr>
        <a:solidFill>
          <a:srgbClr val="FAA21C">
            <a:alpha val="30196"/>
          </a:srgbClr>
        </a:solidFill>
      </dgm:spPr>
      <dgm:t>
        <a:bodyPr/>
        <a:lstStyle/>
        <a:p>
          <a:r>
            <a:rPr lang="en-US" sz="1600"/>
            <a:t>Food Deserts</a:t>
          </a:r>
          <a:endParaRPr lang="en-US" sz="1600" dirty="0"/>
        </a:p>
      </dgm:t>
    </dgm:pt>
    <dgm:pt modelId="{8190FAE6-13A5-4AAA-BEA3-504385827217}" type="parTrans" cxnId="{95EA43D0-9A3A-4E18-A856-187E9AECB912}">
      <dgm:prSet/>
      <dgm:spPr/>
      <dgm:t>
        <a:bodyPr/>
        <a:lstStyle/>
        <a:p>
          <a:endParaRPr lang="en-US"/>
        </a:p>
      </dgm:t>
    </dgm:pt>
    <dgm:pt modelId="{9DC8167F-DC29-47F9-A9A8-B5B47A4444D2}" type="sibTrans" cxnId="{95EA43D0-9A3A-4E18-A856-187E9AECB912}">
      <dgm:prSet/>
      <dgm:spPr/>
      <dgm:t>
        <a:bodyPr/>
        <a:lstStyle/>
        <a:p>
          <a:endParaRPr lang="en-US"/>
        </a:p>
      </dgm:t>
    </dgm:pt>
    <dgm:pt modelId="{40DA2876-AFF7-469E-B633-2E79D4EFB2DA}">
      <dgm:prSet phldrT="[Text]" custT="1"/>
      <dgm:spPr>
        <a:solidFill>
          <a:srgbClr val="FAA21C">
            <a:alpha val="30196"/>
          </a:srgbClr>
        </a:solidFill>
      </dgm:spPr>
      <dgm:t>
        <a:bodyPr/>
        <a:lstStyle/>
        <a:p>
          <a:r>
            <a:rPr lang="en-US" sz="1600"/>
            <a:t>Lack of Transportation</a:t>
          </a:r>
          <a:endParaRPr lang="en-US" sz="1600" dirty="0"/>
        </a:p>
      </dgm:t>
    </dgm:pt>
    <dgm:pt modelId="{648557C2-BF75-48D7-AE34-FA5D10BD5377}" type="parTrans" cxnId="{E863D6BB-5811-41F6-819E-DA7BF201F430}">
      <dgm:prSet/>
      <dgm:spPr/>
      <dgm:t>
        <a:bodyPr/>
        <a:lstStyle/>
        <a:p>
          <a:endParaRPr lang="en-US"/>
        </a:p>
      </dgm:t>
    </dgm:pt>
    <dgm:pt modelId="{C94CBC5F-DA1F-4C51-A02C-1C249599DF16}" type="sibTrans" cxnId="{E863D6BB-5811-41F6-819E-DA7BF201F430}">
      <dgm:prSet/>
      <dgm:spPr/>
      <dgm:t>
        <a:bodyPr/>
        <a:lstStyle/>
        <a:p>
          <a:endParaRPr lang="en-US"/>
        </a:p>
      </dgm:t>
    </dgm:pt>
    <dgm:pt modelId="{D597964E-4D4C-4A5E-A882-918A77FEC82C}">
      <dgm:prSet phldrT="[Text]" custT="1"/>
      <dgm:spPr>
        <a:solidFill>
          <a:srgbClr val="FAA21C">
            <a:alpha val="30196"/>
          </a:srgbClr>
        </a:solidFill>
      </dgm:spPr>
      <dgm:t>
        <a:bodyPr/>
        <a:lstStyle/>
        <a:p>
          <a:r>
            <a:rPr lang="en-US" sz="1600" dirty="0"/>
            <a:t>Lack of Employment</a:t>
          </a:r>
        </a:p>
      </dgm:t>
    </dgm:pt>
    <dgm:pt modelId="{E6D065CF-7D5C-4AFE-9990-D84806CB7F6C}" type="parTrans" cxnId="{4ACD3339-5DC0-488C-8926-52191E9D8616}">
      <dgm:prSet/>
      <dgm:spPr/>
      <dgm:t>
        <a:bodyPr/>
        <a:lstStyle/>
        <a:p>
          <a:endParaRPr lang="en-US"/>
        </a:p>
      </dgm:t>
    </dgm:pt>
    <dgm:pt modelId="{A13A1092-1123-49D5-8AF1-B54E5EF5862A}" type="sibTrans" cxnId="{4ACD3339-5DC0-488C-8926-52191E9D8616}">
      <dgm:prSet/>
      <dgm:spPr/>
      <dgm:t>
        <a:bodyPr/>
        <a:lstStyle/>
        <a:p>
          <a:endParaRPr lang="en-US"/>
        </a:p>
      </dgm:t>
    </dgm:pt>
    <dgm:pt modelId="{A6EC4A7F-B8EA-4ECA-942E-7B3E3C9974EF}">
      <dgm:prSet phldrT="[Text]" custT="1"/>
      <dgm:spPr>
        <a:solidFill>
          <a:srgbClr val="FAA21C">
            <a:alpha val="30196"/>
          </a:srgbClr>
        </a:solidFill>
      </dgm:spPr>
      <dgm:t>
        <a:bodyPr/>
        <a:lstStyle/>
        <a:p>
          <a:r>
            <a:rPr lang="en-US" sz="1600"/>
            <a:t>Social Isolation</a:t>
          </a:r>
          <a:endParaRPr lang="en-US" sz="1600" dirty="0"/>
        </a:p>
      </dgm:t>
    </dgm:pt>
    <dgm:pt modelId="{95E2C83B-0BAC-49C9-9EF3-05F16B57696E}" type="parTrans" cxnId="{B7243F1A-D1F2-4897-AF9F-0199F9A1E8D0}">
      <dgm:prSet/>
      <dgm:spPr/>
      <dgm:t>
        <a:bodyPr/>
        <a:lstStyle/>
        <a:p>
          <a:endParaRPr lang="en-US"/>
        </a:p>
      </dgm:t>
    </dgm:pt>
    <dgm:pt modelId="{3420F73E-B49A-4FAD-9190-6E7581D413B7}" type="sibTrans" cxnId="{B7243F1A-D1F2-4897-AF9F-0199F9A1E8D0}">
      <dgm:prSet/>
      <dgm:spPr/>
      <dgm:t>
        <a:bodyPr/>
        <a:lstStyle/>
        <a:p>
          <a:endParaRPr lang="en-US"/>
        </a:p>
      </dgm:t>
    </dgm:pt>
    <dgm:pt modelId="{8683FEDF-7446-4AF4-B7DD-9C8AA1111185}">
      <dgm:prSet phldrT="[Text]" custT="1"/>
      <dgm:spPr>
        <a:solidFill>
          <a:srgbClr val="FAA21C">
            <a:alpha val="30196"/>
          </a:srgbClr>
        </a:solidFill>
      </dgm:spPr>
      <dgm:t>
        <a:bodyPr/>
        <a:lstStyle/>
        <a:p>
          <a:r>
            <a:rPr lang="en-US" sz="1600"/>
            <a:t>Renting </a:t>
          </a:r>
          <a:endParaRPr lang="en-US" sz="1600" dirty="0"/>
        </a:p>
      </dgm:t>
    </dgm:pt>
    <dgm:pt modelId="{EFFAE69E-DA6A-4137-8697-3AF0E004941B}" type="parTrans" cxnId="{D5DF7B43-433A-45E2-8A49-3A80C4089F49}">
      <dgm:prSet/>
      <dgm:spPr/>
      <dgm:t>
        <a:bodyPr/>
        <a:lstStyle/>
        <a:p>
          <a:endParaRPr lang="en-US"/>
        </a:p>
      </dgm:t>
    </dgm:pt>
    <dgm:pt modelId="{545A5D26-D4CB-4684-9BFF-BCA5ABAB7861}" type="sibTrans" cxnId="{D5DF7B43-433A-45E2-8A49-3A80C4089F49}">
      <dgm:prSet/>
      <dgm:spPr/>
      <dgm:t>
        <a:bodyPr/>
        <a:lstStyle/>
        <a:p>
          <a:endParaRPr lang="en-US"/>
        </a:p>
      </dgm:t>
    </dgm:pt>
    <dgm:pt modelId="{13616ABA-49A2-498D-8E03-014A5F6D0EBD}" type="pres">
      <dgm:prSet presAssocID="{99EC6CEF-7554-4844-99B9-9F301CF8EFBC}" presName="composite" presStyleCnt="0">
        <dgm:presLayoutVars>
          <dgm:chMax val="1"/>
          <dgm:dir/>
          <dgm:resizeHandles val="exact"/>
        </dgm:presLayoutVars>
      </dgm:prSet>
      <dgm:spPr/>
    </dgm:pt>
    <dgm:pt modelId="{9C5C0DD5-FCA6-484B-BDDA-6EFE3FDCDCF4}" type="pres">
      <dgm:prSet presAssocID="{99EC6CEF-7554-4844-99B9-9F301CF8EFBC}" presName="radial" presStyleCnt="0">
        <dgm:presLayoutVars>
          <dgm:animLvl val="ctr"/>
        </dgm:presLayoutVars>
      </dgm:prSet>
      <dgm:spPr/>
    </dgm:pt>
    <dgm:pt modelId="{5A7818A2-2706-42DE-88C7-8ECC01F1F4F9}" type="pres">
      <dgm:prSet presAssocID="{3E643F49-BC3B-434C-A9BF-52CB28171965}" presName="centerShape" presStyleLbl="vennNode1" presStyleIdx="0" presStyleCnt="8"/>
      <dgm:spPr/>
    </dgm:pt>
    <dgm:pt modelId="{1F699324-4F0B-4099-AA18-FD22DF234D7C}" type="pres">
      <dgm:prSet presAssocID="{5D7A9E08-4035-4C72-9839-DA717FA8825A}" presName="node" presStyleLbl="vennNode1" presStyleIdx="1" presStyleCnt="8" custScaleX="110000" custScaleY="110000">
        <dgm:presLayoutVars>
          <dgm:bulletEnabled val="1"/>
        </dgm:presLayoutVars>
      </dgm:prSet>
      <dgm:spPr/>
    </dgm:pt>
    <dgm:pt modelId="{3BF91741-69EF-458C-B7EF-1CA3CA26DC8C}" type="pres">
      <dgm:prSet presAssocID="{D597964E-4D4C-4A5E-A882-918A77FEC82C}" presName="node" presStyleLbl="vennNode1" presStyleIdx="2" presStyleCnt="8" custScaleX="110000" custScaleY="110000">
        <dgm:presLayoutVars>
          <dgm:bulletEnabled val="1"/>
        </dgm:presLayoutVars>
      </dgm:prSet>
      <dgm:spPr/>
    </dgm:pt>
    <dgm:pt modelId="{3EB3D4CC-49AC-42A5-8BBB-FA3B20406ABC}" type="pres">
      <dgm:prSet presAssocID="{46AD43B2-6CA5-41A9-937B-5DDCF85835D7}" presName="node" presStyleLbl="vennNode1" presStyleIdx="3" presStyleCnt="8" custScaleX="110000" custScaleY="110000">
        <dgm:presLayoutVars>
          <dgm:bulletEnabled val="1"/>
        </dgm:presLayoutVars>
      </dgm:prSet>
      <dgm:spPr/>
    </dgm:pt>
    <dgm:pt modelId="{8D1433C6-819B-48AE-A441-84D471BCEA87}" type="pres">
      <dgm:prSet presAssocID="{51C1565D-16E5-4D70-9ECC-1D0AFC55B60F}" presName="node" presStyleLbl="vennNode1" presStyleIdx="4" presStyleCnt="8" custScaleX="110000" custScaleY="110000">
        <dgm:presLayoutVars>
          <dgm:bulletEnabled val="1"/>
        </dgm:presLayoutVars>
      </dgm:prSet>
      <dgm:spPr/>
    </dgm:pt>
    <dgm:pt modelId="{2A4899B6-373C-4C25-9126-60F06249ED12}" type="pres">
      <dgm:prSet presAssocID="{40DA2876-AFF7-469E-B633-2E79D4EFB2DA}" presName="node" presStyleLbl="vennNode1" presStyleIdx="5" presStyleCnt="8" custScaleX="110000" custScaleY="110000">
        <dgm:presLayoutVars>
          <dgm:bulletEnabled val="1"/>
        </dgm:presLayoutVars>
      </dgm:prSet>
      <dgm:spPr/>
    </dgm:pt>
    <dgm:pt modelId="{BDE439EA-9919-44A1-8EA9-B2116A3A1AE2}" type="pres">
      <dgm:prSet presAssocID="{A6EC4A7F-B8EA-4ECA-942E-7B3E3C9974EF}" presName="node" presStyleLbl="vennNode1" presStyleIdx="6" presStyleCnt="8" custScaleX="110000" custScaleY="110000">
        <dgm:presLayoutVars>
          <dgm:bulletEnabled val="1"/>
        </dgm:presLayoutVars>
      </dgm:prSet>
      <dgm:spPr/>
    </dgm:pt>
    <dgm:pt modelId="{5D13AE1E-1E0C-4FF4-BBE1-51B0AB370DBC}" type="pres">
      <dgm:prSet presAssocID="{8683FEDF-7446-4AF4-B7DD-9C8AA1111185}" presName="node" presStyleLbl="vennNode1" presStyleIdx="7" presStyleCnt="8" custScaleX="110000" custScaleY="110000">
        <dgm:presLayoutVars>
          <dgm:bulletEnabled val="1"/>
        </dgm:presLayoutVars>
      </dgm:prSet>
      <dgm:spPr/>
    </dgm:pt>
  </dgm:ptLst>
  <dgm:cxnLst>
    <dgm:cxn modelId="{D7C9DA0B-5C27-4A9D-8898-7AF77B842D1D}" srcId="{3E643F49-BC3B-434C-A9BF-52CB28171965}" destId="{5D7A9E08-4035-4C72-9839-DA717FA8825A}" srcOrd="0" destOrd="0" parTransId="{450CFE7B-8862-4AE3-8EF3-334A5BA471CE}" sibTransId="{8B6AFE46-DEEF-4DF2-A014-F703E1756BEC}"/>
    <dgm:cxn modelId="{B7243F1A-D1F2-4897-AF9F-0199F9A1E8D0}" srcId="{3E643F49-BC3B-434C-A9BF-52CB28171965}" destId="{A6EC4A7F-B8EA-4ECA-942E-7B3E3C9974EF}" srcOrd="5" destOrd="0" parTransId="{95E2C83B-0BAC-49C9-9EF3-05F16B57696E}" sibTransId="{3420F73E-B49A-4FAD-9190-6E7581D413B7}"/>
    <dgm:cxn modelId="{F9D12428-6D37-4588-BA3C-831488E522D6}" type="presOf" srcId="{51C1565D-16E5-4D70-9ECC-1D0AFC55B60F}" destId="{8D1433C6-819B-48AE-A441-84D471BCEA87}" srcOrd="0" destOrd="0" presId="urn:microsoft.com/office/officeart/2005/8/layout/radial3"/>
    <dgm:cxn modelId="{89A0D234-38E5-478F-83C2-8999F325ADF6}" type="presOf" srcId="{3E643F49-BC3B-434C-A9BF-52CB28171965}" destId="{5A7818A2-2706-42DE-88C7-8ECC01F1F4F9}" srcOrd="0" destOrd="0" presId="urn:microsoft.com/office/officeart/2005/8/layout/radial3"/>
    <dgm:cxn modelId="{4ACD3339-5DC0-488C-8926-52191E9D8616}" srcId="{3E643F49-BC3B-434C-A9BF-52CB28171965}" destId="{D597964E-4D4C-4A5E-A882-918A77FEC82C}" srcOrd="1" destOrd="0" parTransId="{E6D065CF-7D5C-4AFE-9990-D84806CB7F6C}" sibTransId="{A13A1092-1123-49D5-8AF1-B54E5EF5862A}"/>
    <dgm:cxn modelId="{D5DF7B43-433A-45E2-8A49-3A80C4089F49}" srcId="{3E643F49-BC3B-434C-A9BF-52CB28171965}" destId="{8683FEDF-7446-4AF4-B7DD-9C8AA1111185}" srcOrd="6" destOrd="0" parTransId="{EFFAE69E-DA6A-4137-8697-3AF0E004941B}" sibTransId="{545A5D26-D4CB-4684-9BFF-BCA5ABAB7861}"/>
    <dgm:cxn modelId="{C42A9C4B-311D-4352-AA51-BC262C07F36E}" type="presOf" srcId="{5D7A9E08-4035-4C72-9839-DA717FA8825A}" destId="{1F699324-4F0B-4099-AA18-FD22DF234D7C}" srcOrd="0" destOrd="0" presId="urn:microsoft.com/office/officeart/2005/8/layout/radial3"/>
    <dgm:cxn modelId="{54789F8E-25C7-40F0-A15A-E67E33BC7751}" type="presOf" srcId="{99EC6CEF-7554-4844-99B9-9F301CF8EFBC}" destId="{13616ABA-49A2-498D-8E03-014A5F6D0EBD}" srcOrd="0" destOrd="0" presId="urn:microsoft.com/office/officeart/2005/8/layout/radial3"/>
    <dgm:cxn modelId="{63F3F39E-9A66-4C45-90D2-EC0D6CCD658E}" type="presOf" srcId="{40DA2876-AFF7-469E-B633-2E79D4EFB2DA}" destId="{2A4899B6-373C-4C25-9126-60F06249ED12}" srcOrd="0" destOrd="0" presId="urn:microsoft.com/office/officeart/2005/8/layout/radial3"/>
    <dgm:cxn modelId="{57956AA1-0D4C-42C6-B3F4-0C5E68A1AD0F}" srcId="{99EC6CEF-7554-4844-99B9-9F301CF8EFBC}" destId="{3E643F49-BC3B-434C-A9BF-52CB28171965}" srcOrd="0" destOrd="0" parTransId="{697D7A42-B288-448F-A4FC-7075B9D4A4B7}" sibTransId="{DDD32B01-3050-424B-B97F-52D83D20F8BD}"/>
    <dgm:cxn modelId="{2BE6B9A4-7922-4770-A3AE-986E6DCC659D}" type="presOf" srcId="{8683FEDF-7446-4AF4-B7DD-9C8AA1111185}" destId="{5D13AE1E-1E0C-4FF4-BBE1-51B0AB370DBC}" srcOrd="0" destOrd="0" presId="urn:microsoft.com/office/officeart/2005/8/layout/radial3"/>
    <dgm:cxn modelId="{C5DB26AE-F772-4F8F-B055-C27E36FC9FE6}" type="presOf" srcId="{D597964E-4D4C-4A5E-A882-918A77FEC82C}" destId="{3BF91741-69EF-458C-B7EF-1CA3CA26DC8C}" srcOrd="0" destOrd="0" presId="urn:microsoft.com/office/officeart/2005/8/layout/radial3"/>
    <dgm:cxn modelId="{E863D6BB-5811-41F6-819E-DA7BF201F430}" srcId="{3E643F49-BC3B-434C-A9BF-52CB28171965}" destId="{40DA2876-AFF7-469E-B633-2E79D4EFB2DA}" srcOrd="4" destOrd="0" parTransId="{648557C2-BF75-48D7-AE34-FA5D10BD5377}" sibTransId="{C94CBC5F-DA1F-4C51-A02C-1C249599DF16}"/>
    <dgm:cxn modelId="{95EA43D0-9A3A-4E18-A856-187E9AECB912}" srcId="{3E643F49-BC3B-434C-A9BF-52CB28171965}" destId="{51C1565D-16E5-4D70-9ECC-1D0AFC55B60F}" srcOrd="3" destOrd="0" parTransId="{8190FAE6-13A5-4AAA-BEA3-504385827217}" sibTransId="{9DC8167F-DC29-47F9-A9A8-B5B47A4444D2}"/>
    <dgm:cxn modelId="{55C8BADE-705A-4F73-BAD9-80B690C95DE0}" type="presOf" srcId="{A6EC4A7F-B8EA-4ECA-942E-7B3E3C9974EF}" destId="{BDE439EA-9919-44A1-8EA9-B2116A3A1AE2}" srcOrd="0" destOrd="0" presId="urn:microsoft.com/office/officeart/2005/8/layout/radial3"/>
    <dgm:cxn modelId="{32FFFFEA-CF38-45BB-8B82-767BF9C80D11}" type="presOf" srcId="{46AD43B2-6CA5-41A9-937B-5DDCF85835D7}" destId="{3EB3D4CC-49AC-42A5-8BBB-FA3B20406ABC}" srcOrd="0" destOrd="0" presId="urn:microsoft.com/office/officeart/2005/8/layout/radial3"/>
    <dgm:cxn modelId="{77B8C5F2-94BE-4DBB-AD3D-181CA7FCDE3C}" srcId="{3E643F49-BC3B-434C-A9BF-52CB28171965}" destId="{46AD43B2-6CA5-41A9-937B-5DDCF85835D7}" srcOrd="2" destOrd="0" parTransId="{46308691-64AA-41D9-86C9-A60B0371F4A7}" sibTransId="{B78812D0-1B60-40FB-B9D2-BF2865FF4716}"/>
    <dgm:cxn modelId="{1F6C8976-004A-434B-92E4-A7081A52264F}" type="presParOf" srcId="{13616ABA-49A2-498D-8E03-014A5F6D0EBD}" destId="{9C5C0DD5-FCA6-484B-BDDA-6EFE3FDCDCF4}" srcOrd="0" destOrd="0" presId="urn:microsoft.com/office/officeart/2005/8/layout/radial3"/>
    <dgm:cxn modelId="{CDDB3FB0-0E46-4C28-A766-C30EFB72D6B4}" type="presParOf" srcId="{9C5C0DD5-FCA6-484B-BDDA-6EFE3FDCDCF4}" destId="{5A7818A2-2706-42DE-88C7-8ECC01F1F4F9}" srcOrd="0" destOrd="0" presId="urn:microsoft.com/office/officeart/2005/8/layout/radial3"/>
    <dgm:cxn modelId="{5A86C085-15F7-4AF9-9471-1CB72FB448B2}" type="presParOf" srcId="{9C5C0DD5-FCA6-484B-BDDA-6EFE3FDCDCF4}" destId="{1F699324-4F0B-4099-AA18-FD22DF234D7C}" srcOrd="1" destOrd="0" presId="urn:microsoft.com/office/officeart/2005/8/layout/radial3"/>
    <dgm:cxn modelId="{54F46D4E-7F91-4298-A300-C24BAE2F47C4}" type="presParOf" srcId="{9C5C0DD5-FCA6-484B-BDDA-6EFE3FDCDCF4}" destId="{3BF91741-69EF-458C-B7EF-1CA3CA26DC8C}" srcOrd="2" destOrd="0" presId="urn:microsoft.com/office/officeart/2005/8/layout/radial3"/>
    <dgm:cxn modelId="{FB4A16F1-63CD-48D1-B1D2-0EFDD5BB0D2D}" type="presParOf" srcId="{9C5C0DD5-FCA6-484B-BDDA-6EFE3FDCDCF4}" destId="{3EB3D4CC-49AC-42A5-8BBB-FA3B20406ABC}" srcOrd="3" destOrd="0" presId="urn:microsoft.com/office/officeart/2005/8/layout/radial3"/>
    <dgm:cxn modelId="{E0E86469-DDB9-4461-AA82-8FDC917F5725}" type="presParOf" srcId="{9C5C0DD5-FCA6-484B-BDDA-6EFE3FDCDCF4}" destId="{8D1433C6-819B-48AE-A441-84D471BCEA87}" srcOrd="4" destOrd="0" presId="urn:microsoft.com/office/officeart/2005/8/layout/radial3"/>
    <dgm:cxn modelId="{39BD9756-3C96-45A1-BE8D-83F0A466CABE}" type="presParOf" srcId="{9C5C0DD5-FCA6-484B-BDDA-6EFE3FDCDCF4}" destId="{2A4899B6-373C-4C25-9126-60F06249ED12}" srcOrd="5" destOrd="0" presId="urn:microsoft.com/office/officeart/2005/8/layout/radial3"/>
    <dgm:cxn modelId="{A437D5DD-C187-477A-BD6F-4CD97E84C266}" type="presParOf" srcId="{9C5C0DD5-FCA6-484B-BDDA-6EFE3FDCDCF4}" destId="{BDE439EA-9919-44A1-8EA9-B2116A3A1AE2}" srcOrd="6" destOrd="0" presId="urn:microsoft.com/office/officeart/2005/8/layout/radial3"/>
    <dgm:cxn modelId="{044A1F6C-87C2-4C54-81D3-02809C30AF7C}" type="presParOf" srcId="{9C5C0DD5-FCA6-484B-BDDA-6EFE3FDCDCF4}" destId="{5D13AE1E-1E0C-4FF4-BBE1-51B0AB370DBC}"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A5C68A-BB96-48A9-A341-6CF4240B8F70}" type="doc">
      <dgm:prSet loTypeId="urn:microsoft.com/office/officeart/2005/8/layout/hProcess9" loCatId="process" qsTypeId="urn:microsoft.com/office/officeart/2005/8/quickstyle/simple1" qsCatId="simple" csTypeId="urn:microsoft.com/office/officeart/2005/8/colors/accent4_2" csCatId="accent4" phldr="1"/>
      <dgm:spPr/>
    </dgm:pt>
    <dgm:pt modelId="{8F4E8D48-8866-4608-9E82-DF231DDC65B2}">
      <dgm:prSet phldrT="[Text]"/>
      <dgm:spPr/>
      <dgm:t>
        <a:bodyPr/>
        <a:lstStyle/>
        <a:p>
          <a:r>
            <a:rPr lang="en-US" b="1" dirty="0"/>
            <a:t>Program and Policy Development</a:t>
          </a:r>
        </a:p>
      </dgm:t>
    </dgm:pt>
    <dgm:pt modelId="{E05E619D-EFB8-41BC-AA94-5186B5FAF887}" type="parTrans" cxnId="{9714CD89-01DC-41EA-94B6-189D9B5D3649}">
      <dgm:prSet/>
      <dgm:spPr/>
      <dgm:t>
        <a:bodyPr/>
        <a:lstStyle/>
        <a:p>
          <a:endParaRPr lang="en-US"/>
        </a:p>
      </dgm:t>
    </dgm:pt>
    <dgm:pt modelId="{A30BCC9E-01B4-4DBE-8B4E-B700E6971ABA}" type="sibTrans" cxnId="{9714CD89-01DC-41EA-94B6-189D9B5D3649}">
      <dgm:prSet/>
      <dgm:spPr/>
      <dgm:t>
        <a:bodyPr/>
        <a:lstStyle/>
        <a:p>
          <a:endParaRPr lang="en-US"/>
        </a:p>
      </dgm:t>
    </dgm:pt>
    <dgm:pt modelId="{5308FF14-4193-4DA8-A551-FF4636113741}">
      <dgm:prSet phldrT="[Text]"/>
      <dgm:spPr/>
      <dgm:t>
        <a:bodyPr/>
        <a:lstStyle/>
        <a:p>
          <a:r>
            <a:rPr lang="en-US" b="1" dirty="0"/>
            <a:t>Program Implementation </a:t>
          </a:r>
        </a:p>
      </dgm:t>
    </dgm:pt>
    <dgm:pt modelId="{A64FE18D-38EA-4F8F-846D-39BE6F83E40C}" type="parTrans" cxnId="{8827F8A1-F5FF-4A8D-9662-64F972ABDDC4}">
      <dgm:prSet/>
      <dgm:spPr/>
      <dgm:t>
        <a:bodyPr/>
        <a:lstStyle/>
        <a:p>
          <a:endParaRPr lang="en-US"/>
        </a:p>
      </dgm:t>
    </dgm:pt>
    <dgm:pt modelId="{31DC934E-21E8-43D4-B96A-706B559D0960}" type="sibTrans" cxnId="{8827F8A1-F5FF-4A8D-9662-64F972ABDDC4}">
      <dgm:prSet/>
      <dgm:spPr/>
      <dgm:t>
        <a:bodyPr/>
        <a:lstStyle/>
        <a:p>
          <a:endParaRPr lang="en-US"/>
        </a:p>
      </dgm:t>
    </dgm:pt>
    <dgm:pt modelId="{2E3ACE3E-F619-440B-93D5-68D7E35150D2}">
      <dgm:prSet phldrT="[Text]"/>
      <dgm:spPr/>
      <dgm:t>
        <a:bodyPr/>
        <a:lstStyle/>
        <a:p>
          <a:r>
            <a:rPr lang="en-US" b="1" dirty="0"/>
            <a:t>Program Evaluation</a:t>
          </a:r>
        </a:p>
      </dgm:t>
    </dgm:pt>
    <dgm:pt modelId="{11FDB057-D4C0-4E67-A831-953FC0DD14E0}" type="parTrans" cxnId="{39105CB8-2365-4F74-B2CA-D955F85621B3}">
      <dgm:prSet/>
      <dgm:spPr/>
      <dgm:t>
        <a:bodyPr/>
        <a:lstStyle/>
        <a:p>
          <a:endParaRPr lang="en-US"/>
        </a:p>
      </dgm:t>
    </dgm:pt>
    <dgm:pt modelId="{2D025A7F-047C-4FDF-8F45-874D64F902CD}" type="sibTrans" cxnId="{39105CB8-2365-4F74-B2CA-D955F85621B3}">
      <dgm:prSet/>
      <dgm:spPr/>
      <dgm:t>
        <a:bodyPr/>
        <a:lstStyle/>
        <a:p>
          <a:endParaRPr lang="en-US"/>
        </a:p>
      </dgm:t>
    </dgm:pt>
    <dgm:pt modelId="{0D21B050-EAE4-49E6-A3C6-BD48A2E152AD}">
      <dgm:prSet phldrT="[Text]"/>
      <dgm:spPr/>
      <dgm:t>
        <a:bodyPr/>
        <a:lstStyle/>
        <a:p>
          <a:r>
            <a:rPr lang="en-US" b="1" dirty="0"/>
            <a:t>Intervention Development</a:t>
          </a:r>
        </a:p>
      </dgm:t>
    </dgm:pt>
    <dgm:pt modelId="{CD1829BC-9EAF-4281-9939-4DE84A97BA25}" type="parTrans" cxnId="{37EAAC21-7982-44CF-A1C5-E4AAB4D4A269}">
      <dgm:prSet/>
      <dgm:spPr/>
      <dgm:t>
        <a:bodyPr/>
        <a:lstStyle/>
        <a:p>
          <a:endParaRPr lang="en-US"/>
        </a:p>
      </dgm:t>
    </dgm:pt>
    <dgm:pt modelId="{25084556-44D8-4B36-AFFF-63807008D188}" type="sibTrans" cxnId="{37EAAC21-7982-44CF-A1C5-E4AAB4D4A269}">
      <dgm:prSet/>
      <dgm:spPr/>
      <dgm:t>
        <a:bodyPr/>
        <a:lstStyle/>
        <a:p>
          <a:endParaRPr lang="en-US"/>
        </a:p>
      </dgm:t>
    </dgm:pt>
    <dgm:pt modelId="{A95577A9-939E-45C9-92C0-A42807A48DF9}">
      <dgm:prSet phldrT="[Text]"/>
      <dgm:spPr/>
      <dgm:t>
        <a:bodyPr/>
        <a:lstStyle/>
        <a:p>
          <a:r>
            <a:rPr lang="en-US" b="1" dirty="0"/>
            <a:t>Supports Public Assistance Referral</a:t>
          </a:r>
        </a:p>
      </dgm:t>
    </dgm:pt>
    <dgm:pt modelId="{B591DA2B-D4A3-4F81-ABEA-56E66D8878C4}" type="parTrans" cxnId="{03C9F810-CC57-4A9F-AD12-8952E2CF558F}">
      <dgm:prSet/>
      <dgm:spPr/>
      <dgm:t>
        <a:bodyPr/>
        <a:lstStyle/>
        <a:p>
          <a:endParaRPr lang="en-US"/>
        </a:p>
      </dgm:t>
    </dgm:pt>
    <dgm:pt modelId="{48D89DB0-13B7-4655-8065-492371214C1E}" type="sibTrans" cxnId="{03C9F810-CC57-4A9F-AD12-8952E2CF558F}">
      <dgm:prSet/>
      <dgm:spPr/>
      <dgm:t>
        <a:bodyPr/>
        <a:lstStyle/>
        <a:p>
          <a:endParaRPr lang="en-US"/>
        </a:p>
      </dgm:t>
    </dgm:pt>
    <dgm:pt modelId="{E89C57C5-BB0E-49B8-9E7D-1E640D490A40}">
      <dgm:prSet phldrT="[Text]" custT="1"/>
      <dgm:spPr/>
      <dgm:t>
        <a:bodyPr/>
        <a:lstStyle/>
        <a:p>
          <a:r>
            <a:rPr lang="en-US" sz="1700" b="1" dirty="0"/>
            <a:t>Helps in Addressing Food Insecurity</a:t>
          </a:r>
        </a:p>
      </dgm:t>
      <dgm:extLst>
        <a:ext uri="{E40237B7-FDA0-4F09-8148-C483321AD2D9}">
          <dgm14:cNvPr xmlns:dgm14="http://schemas.microsoft.com/office/drawing/2010/diagram" id="0" name="" descr="Program and Policy Development&#10;Program Implementation &#10;Program Evaluation&#10;Intervention Development&#10;Supports Public Assistance Referral&#10;Helps in Addressing Food Insecurity"/>
        </a:ext>
      </dgm:extLst>
    </dgm:pt>
    <dgm:pt modelId="{5F6B5BB4-DADA-4BE5-9456-54A2117CDC36}" type="parTrans" cxnId="{A6CA257B-1058-43F4-92BE-331D3F53E124}">
      <dgm:prSet/>
      <dgm:spPr/>
      <dgm:t>
        <a:bodyPr/>
        <a:lstStyle/>
        <a:p>
          <a:endParaRPr lang="en-US"/>
        </a:p>
      </dgm:t>
    </dgm:pt>
    <dgm:pt modelId="{EE4FF0C0-38EB-4684-A4D7-EE274B29F1BD}" type="sibTrans" cxnId="{A6CA257B-1058-43F4-92BE-331D3F53E124}">
      <dgm:prSet/>
      <dgm:spPr/>
      <dgm:t>
        <a:bodyPr/>
        <a:lstStyle/>
        <a:p>
          <a:endParaRPr lang="en-US"/>
        </a:p>
      </dgm:t>
    </dgm:pt>
    <dgm:pt modelId="{9CEA1EF1-C385-483A-B583-9D1BE689DD49}" type="pres">
      <dgm:prSet presAssocID="{7AA5C68A-BB96-48A9-A341-6CF4240B8F70}" presName="CompostProcess" presStyleCnt="0">
        <dgm:presLayoutVars>
          <dgm:dir/>
          <dgm:resizeHandles val="exact"/>
        </dgm:presLayoutVars>
      </dgm:prSet>
      <dgm:spPr/>
    </dgm:pt>
    <dgm:pt modelId="{8DF24F07-4291-4A36-AD57-3AAA85983849}" type="pres">
      <dgm:prSet presAssocID="{7AA5C68A-BB96-48A9-A341-6CF4240B8F70}" presName="arrow" presStyleLbl="bgShp" presStyleIdx="0" presStyleCnt="1"/>
      <dgm:spPr/>
    </dgm:pt>
    <dgm:pt modelId="{B23C1730-159F-484A-A639-691EA37FDD68}" type="pres">
      <dgm:prSet presAssocID="{7AA5C68A-BB96-48A9-A341-6CF4240B8F70}" presName="linearProcess" presStyleCnt="0"/>
      <dgm:spPr/>
    </dgm:pt>
    <dgm:pt modelId="{589F30A9-C400-4C3D-BDDB-0FD967B7E2B0}" type="pres">
      <dgm:prSet presAssocID="{8F4E8D48-8866-4608-9E82-DF231DDC65B2}" presName="textNode" presStyleLbl="node1" presStyleIdx="0" presStyleCnt="6">
        <dgm:presLayoutVars>
          <dgm:bulletEnabled val="1"/>
        </dgm:presLayoutVars>
      </dgm:prSet>
      <dgm:spPr/>
    </dgm:pt>
    <dgm:pt modelId="{BE759870-04D3-4C39-B8A7-9C9BD23D08B9}" type="pres">
      <dgm:prSet presAssocID="{A30BCC9E-01B4-4DBE-8B4E-B700E6971ABA}" presName="sibTrans" presStyleCnt="0"/>
      <dgm:spPr/>
    </dgm:pt>
    <dgm:pt modelId="{8DC62853-6579-4B4B-A557-F67AC0ADE552}" type="pres">
      <dgm:prSet presAssocID="{5308FF14-4193-4DA8-A551-FF4636113741}" presName="textNode" presStyleLbl="node1" presStyleIdx="1" presStyleCnt="6">
        <dgm:presLayoutVars>
          <dgm:bulletEnabled val="1"/>
        </dgm:presLayoutVars>
      </dgm:prSet>
      <dgm:spPr/>
    </dgm:pt>
    <dgm:pt modelId="{4D5B042E-6D64-4B1B-9F74-7A2DDB9781D3}" type="pres">
      <dgm:prSet presAssocID="{31DC934E-21E8-43D4-B96A-706B559D0960}" presName="sibTrans" presStyleCnt="0"/>
      <dgm:spPr/>
    </dgm:pt>
    <dgm:pt modelId="{6B32FEB3-476A-4B9B-9051-A4FA44869F9F}" type="pres">
      <dgm:prSet presAssocID="{2E3ACE3E-F619-440B-93D5-68D7E35150D2}" presName="textNode" presStyleLbl="node1" presStyleIdx="2" presStyleCnt="6">
        <dgm:presLayoutVars>
          <dgm:bulletEnabled val="1"/>
        </dgm:presLayoutVars>
      </dgm:prSet>
      <dgm:spPr/>
    </dgm:pt>
    <dgm:pt modelId="{0E6B54DF-8A4A-4D12-AA25-C98D2EE94DE4}" type="pres">
      <dgm:prSet presAssocID="{2D025A7F-047C-4FDF-8F45-874D64F902CD}" presName="sibTrans" presStyleCnt="0"/>
      <dgm:spPr/>
    </dgm:pt>
    <dgm:pt modelId="{12C862D5-E7B4-4B37-AA1D-9B7D36D44872}" type="pres">
      <dgm:prSet presAssocID="{0D21B050-EAE4-49E6-A3C6-BD48A2E152AD}" presName="textNode" presStyleLbl="node1" presStyleIdx="3" presStyleCnt="6">
        <dgm:presLayoutVars>
          <dgm:bulletEnabled val="1"/>
        </dgm:presLayoutVars>
      </dgm:prSet>
      <dgm:spPr/>
    </dgm:pt>
    <dgm:pt modelId="{37372DF3-0736-4BC5-A6A4-A4507C185D64}" type="pres">
      <dgm:prSet presAssocID="{25084556-44D8-4B36-AFFF-63807008D188}" presName="sibTrans" presStyleCnt="0"/>
      <dgm:spPr/>
    </dgm:pt>
    <dgm:pt modelId="{94DAFC7D-09AB-472E-B49D-805470CAF8D1}" type="pres">
      <dgm:prSet presAssocID="{A95577A9-939E-45C9-92C0-A42807A48DF9}" presName="textNode" presStyleLbl="node1" presStyleIdx="4" presStyleCnt="6">
        <dgm:presLayoutVars>
          <dgm:bulletEnabled val="1"/>
        </dgm:presLayoutVars>
      </dgm:prSet>
      <dgm:spPr/>
    </dgm:pt>
    <dgm:pt modelId="{F7DC47B5-D41C-46C5-AF2D-957DFFCDB155}" type="pres">
      <dgm:prSet presAssocID="{48D89DB0-13B7-4655-8065-492371214C1E}" presName="sibTrans" presStyleCnt="0"/>
      <dgm:spPr/>
    </dgm:pt>
    <dgm:pt modelId="{D0A5029A-3D06-4128-8AC1-3289F8AB1EA9}" type="pres">
      <dgm:prSet presAssocID="{E89C57C5-BB0E-49B8-9E7D-1E640D490A40}" presName="textNode" presStyleLbl="node1" presStyleIdx="5" presStyleCnt="6" custScaleY="145833" custLinFactNeighborX="10904">
        <dgm:presLayoutVars>
          <dgm:bulletEnabled val="1"/>
        </dgm:presLayoutVars>
      </dgm:prSet>
      <dgm:spPr/>
    </dgm:pt>
  </dgm:ptLst>
  <dgm:cxnLst>
    <dgm:cxn modelId="{639DEF05-D66E-40C3-9FDA-A72FD622A5F9}" type="presOf" srcId="{5308FF14-4193-4DA8-A551-FF4636113741}" destId="{8DC62853-6579-4B4B-A557-F67AC0ADE552}" srcOrd="0" destOrd="0" presId="urn:microsoft.com/office/officeart/2005/8/layout/hProcess9"/>
    <dgm:cxn modelId="{03C9F810-CC57-4A9F-AD12-8952E2CF558F}" srcId="{7AA5C68A-BB96-48A9-A341-6CF4240B8F70}" destId="{A95577A9-939E-45C9-92C0-A42807A48DF9}" srcOrd="4" destOrd="0" parTransId="{B591DA2B-D4A3-4F81-ABEA-56E66D8878C4}" sibTransId="{48D89DB0-13B7-4655-8065-492371214C1E}"/>
    <dgm:cxn modelId="{37EAAC21-7982-44CF-A1C5-E4AAB4D4A269}" srcId="{7AA5C68A-BB96-48A9-A341-6CF4240B8F70}" destId="{0D21B050-EAE4-49E6-A3C6-BD48A2E152AD}" srcOrd="3" destOrd="0" parTransId="{CD1829BC-9EAF-4281-9939-4DE84A97BA25}" sibTransId="{25084556-44D8-4B36-AFFF-63807008D188}"/>
    <dgm:cxn modelId="{A6CA257B-1058-43F4-92BE-331D3F53E124}" srcId="{7AA5C68A-BB96-48A9-A341-6CF4240B8F70}" destId="{E89C57C5-BB0E-49B8-9E7D-1E640D490A40}" srcOrd="5" destOrd="0" parTransId="{5F6B5BB4-DADA-4BE5-9456-54A2117CDC36}" sibTransId="{EE4FF0C0-38EB-4684-A4D7-EE274B29F1BD}"/>
    <dgm:cxn modelId="{9714CD89-01DC-41EA-94B6-189D9B5D3649}" srcId="{7AA5C68A-BB96-48A9-A341-6CF4240B8F70}" destId="{8F4E8D48-8866-4608-9E82-DF231DDC65B2}" srcOrd="0" destOrd="0" parTransId="{E05E619D-EFB8-41BC-AA94-5186B5FAF887}" sibTransId="{A30BCC9E-01B4-4DBE-8B4E-B700E6971ABA}"/>
    <dgm:cxn modelId="{D1C90F8F-35DE-4705-906E-DD1DCE24ADF5}" type="presOf" srcId="{8F4E8D48-8866-4608-9E82-DF231DDC65B2}" destId="{589F30A9-C400-4C3D-BDDB-0FD967B7E2B0}" srcOrd="0" destOrd="0" presId="urn:microsoft.com/office/officeart/2005/8/layout/hProcess9"/>
    <dgm:cxn modelId="{8827F8A1-F5FF-4A8D-9662-64F972ABDDC4}" srcId="{7AA5C68A-BB96-48A9-A341-6CF4240B8F70}" destId="{5308FF14-4193-4DA8-A551-FF4636113741}" srcOrd="1" destOrd="0" parTransId="{A64FE18D-38EA-4F8F-846D-39BE6F83E40C}" sibTransId="{31DC934E-21E8-43D4-B96A-706B559D0960}"/>
    <dgm:cxn modelId="{39105CB8-2365-4F74-B2CA-D955F85621B3}" srcId="{7AA5C68A-BB96-48A9-A341-6CF4240B8F70}" destId="{2E3ACE3E-F619-440B-93D5-68D7E35150D2}" srcOrd="2" destOrd="0" parTransId="{11FDB057-D4C0-4E67-A831-953FC0DD14E0}" sibTransId="{2D025A7F-047C-4FDF-8F45-874D64F902CD}"/>
    <dgm:cxn modelId="{BE5BCBC1-E73B-4DCC-BE91-98E999ADCEAB}" type="presOf" srcId="{0D21B050-EAE4-49E6-A3C6-BD48A2E152AD}" destId="{12C862D5-E7B4-4B37-AA1D-9B7D36D44872}" srcOrd="0" destOrd="0" presId="urn:microsoft.com/office/officeart/2005/8/layout/hProcess9"/>
    <dgm:cxn modelId="{256CD0C5-AF40-4551-AAEB-A78AD9470F51}" type="presOf" srcId="{7AA5C68A-BB96-48A9-A341-6CF4240B8F70}" destId="{9CEA1EF1-C385-483A-B583-9D1BE689DD49}" srcOrd="0" destOrd="0" presId="urn:microsoft.com/office/officeart/2005/8/layout/hProcess9"/>
    <dgm:cxn modelId="{7A4DFFC6-C32D-4EA1-82CF-8949C598D55A}" type="presOf" srcId="{2E3ACE3E-F619-440B-93D5-68D7E35150D2}" destId="{6B32FEB3-476A-4B9B-9051-A4FA44869F9F}" srcOrd="0" destOrd="0" presId="urn:microsoft.com/office/officeart/2005/8/layout/hProcess9"/>
    <dgm:cxn modelId="{3FBB41CF-9746-43C0-AA0D-D76C7C9522CB}" type="presOf" srcId="{E89C57C5-BB0E-49B8-9E7D-1E640D490A40}" destId="{D0A5029A-3D06-4128-8AC1-3289F8AB1EA9}" srcOrd="0" destOrd="0" presId="urn:microsoft.com/office/officeart/2005/8/layout/hProcess9"/>
    <dgm:cxn modelId="{6DEDA1FE-4FCC-40CE-99CA-92FEB655DEE5}" type="presOf" srcId="{A95577A9-939E-45C9-92C0-A42807A48DF9}" destId="{94DAFC7D-09AB-472E-B49D-805470CAF8D1}" srcOrd="0" destOrd="0" presId="urn:microsoft.com/office/officeart/2005/8/layout/hProcess9"/>
    <dgm:cxn modelId="{6FE854EC-4EF5-4976-ABBE-09CE590E82D5}" type="presParOf" srcId="{9CEA1EF1-C385-483A-B583-9D1BE689DD49}" destId="{8DF24F07-4291-4A36-AD57-3AAA85983849}" srcOrd="0" destOrd="0" presId="urn:microsoft.com/office/officeart/2005/8/layout/hProcess9"/>
    <dgm:cxn modelId="{652213A1-3403-4EC7-B86A-F0BA475CCB50}" type="presParOf" srcId="{9CEA1EF1-C385-483A-B583-9D1BE689DD49}" destId="{B23C1730-159F-484A-A639-691EA37FDD68}" srcOrd="1" destOrd="0" presId="urn:microsoft.com/office/officeart/2005/8/layout/hProcess9"/>
    <dgm:cxn modelId="{1EB83638-C854-4E0C-B34F-5D47A7BA268A}" type="presParOf" srcId="{B23C1730-159F-484A-A639-691EA37FDD68}" destId="{589F30A9-C400-4C3D-BDDB-0FD967B7E2B0}" srcOrd="0" destOrd="0" presId="urn:microsoft.com/office/officeart/2005/8/layout/hProcess9"/>
    <dgm:cxn modelId="{A1A576CA-7E55-4FCE-9FC7-B0A7C7A51BAC}" type="presParOf" srcId="{B23C1730-159F-484A-A639-691EA37FDD68}" destId="{BE759870-04D3-4C39-B8A7-9C9BD23D08B9}" srcOrd="1" destOrd="0" presId="urn:microsoft.com/office/officeart/2005/8/layout/hProcess9"/>
    <dgm:cxn modelId="{94A526FE-8FF9-4A08-8967-D8FE1DE48F08}" type="presParOf" srcId="{B23C1730-159F-484A-A639-691EA37FDD68}" destId="{8DC62853-6579-4B4B-A557-F67AC0ADE552}" srcOrd="2" destOrd="0" presId="urn:microsoft.com/office/officeart/2005/8/layout/hProcess9"/>
    <dgm:cxn modelId="{DDA1A6A6-EE20-47F8-93E1-C01E610B19F2}" type="presParOf" srcId="{B23C1730-159F-484A-A639-691EA37FDD68}" destId="{4D5B042E-6D64-4B1B-9F74-7A2DDB9781D3}" srcOrd="3" destOrd="0" presId="urn:microsoft.com/office/officeart/2005/8/layout/hProcess9"/>
    <dgm:cxn modelId="{6BD47F95-0E32-43C6-881A-82C6C58B2165}" type="presParOf" srcId="{B23C1730-159F-484A-A639-691EA37FDD68}" destId="{6B32FEB3-476A-4B9B-9051-A4FA44869F9F}" srcOrd="4" destOrd="0" presId="urn:microsoft.com/office/officeart/2005/8/layout/hProcess9"/>
    <dgm:cxn modelId="{08859A8A-AAF5-461F-8005-44C244B11F0F}" type="presParOf" srcId="{B23C1730-159F-484A-A639-691EA37FDD68}" destId="{0E6B54DF-8A4A-4D12-AA25-C98D2EE94DE4}" srcOrd="5" destOrd="0" presId="urn:microsoft.com/office/officeart/2005/8/layout/hProcess9"/>
    <dgm:cxn modelId="{FBF52515-19B5-4B4B-A2A2-638D665DAC01}" type="presParOf" srcId="{B23C1730-159F-484A-A639-691EA37FDD68}" destId="{12C862D5-E7B4-4B37-AA1D-9B7D36D44872}" srcOrd="6" destOrd="0" presId="urn:microsoft.com/office/officeart/2005/8/layout/hProcess9"/>
    <dgm:cxn modelId="{88EA1912-A120-4CA8-A40D-CA6F5AF9E9C4}" type="presParOf" srcId="{B23C1730-159F-484A-A639-691EA37FDD68}" destId="{37372DF3-0736-4BC5-A6A4-A4507C185D64}" srcOrd="7" destOrd="0" presId="urn:microsoft.com/office/officeart/2005/8/layout/hProcess9"/>
    <dgm:cxn modelId="{85BE12F4-B95E-42A0-995D-EAD87303A457}" type="presParOf" srcId="{B23C1730-159F-484A-A639-691EA37FDD68}" destId="{94DAFC7D-09AB-472E-B49D-805470CAF8D1}" srcOrd="8" destOrd="0" presId="urn:microsoft.com/office/officeart/2005/8/layout/hProcess9"/>
    <dgm:cxn modelId="{D37D4FF2-7368-46A8-84F8-A24B593F3228}" type="presParOf" srcId="{B23C1730-159F-484A-A639-691EA37FDD68}" destId="{F7DC47B5-D41C-46C5-AF2D-957DFFCDB155}" srcOrd="9" destOrd="0" presId="urn:microsoft.com/office/officeart/2005/8/layout/hProcess9"/>
    <dgm:cxn modelId="{FEAC30B1-E5B8-44FE-9D32-D94A591BCB57}" type="presParOf" srcId="{B23C1730-159F-484A-A639-691EA37FDD68}" destId="{D0A5029A-3D06-4128-8AC1-3289F8AB1EA9}"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D6784E-D7C9-4507-912F-C21672B6E225}"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9E957CF8-2028-4E80-9EA2-77A32A64528C}">
      <dgm:prSet phldrT="[Text]"/>
      <dgm:spPr/>
      <dgm:t>
        <a:bodyPr/>
        <a:lstStyle/>
        <a:p>
          <a:r>
            <a:rPr lang="en-US" b="1" dirty="0"/>
            <a:t>Advantages</a:t>
          </a:r>
          <a:endParaRPr lang="en-US" dirty="0"/>
        </a:p>
      </dgm:t>
    </dgm:pt>
    <dgm:pt modelId="{EB6B11B8-71D6-4648-B4AF-149F25958E32}" type="parTrans" cxnId="{9B8F513D-37FC-4A5A-907A-D858AD36D20C}">
      <dgm:prSet/>
      <dgm:spPr/>
      <dgm:t>
        <a:bodyPr/>
        <a:lstStyle/>
        <a:p>
          <a:endParaRPr lang="en-US"/>
        </a:p>
      </dgm:t>
    </dgm:pt>
    <dgm:pt modelId="{664B30D1-D023-4E15-A039-5A205E09107B}" type="sibTrans" cxnId="{9B8F513D-37FC-4A5A-907A-D858AD36D20C}">
      <dgm:prSet/>
      <dgm:spPr/>
      <dgm:t>
        <a:bodyPr/>
        <a:lstStyle/>
        <a:p>
          <a:endParaRPr lang="en-US"/>
        </a:p>
      </dgm:t>
    </dgm:pt>
    <dgm:pt modelId="{434B0CE8-D344-49BC-8EEF-095ADCDB34E0}">
      <dgm:prSet phldrT="[Text]" custT="1"/>
      <dgm:spPr/>
      <dgm:t>
        <a:bodyPr/>
        <a:lstStyle/>
        <a:p>
          <a:pPr marL="287338" indent="-173038">
            <a:buFont typeface="Arial" panose="020B0604020202020204" pitchFamily="34" charset="0"/>
            <a:buChar char="•"/>
          </a:pPr>
          <a:r>
            <a:rPr lang="en-US" sz="2400" dirty="0"/>
            <a:t>Less respondent burden</a:t>
          </a:r>
        </a:p>
      </dgm:t>
    </dgm:pt>
    <dgm:pt modelId="{6995DD6E-C57C-4A1C-BD8A-0C27790776FB}" type="parTrans" cxnId="{61326E63-8489-4E36-8F82-4E09ED6A6723}">
      <dgm:prSet/>
      <dgm:spPr/>
      <dgm:t>
        <a:bodyPr/>
        <a:lstStyle/>
        <a:p>
          <a:endParaRPr lang="en-US"/>
        </a:p>
      </dgm:t>
    </dgm:pt>
    <dgm:pt modelId="{A572BCBB-BCB8-40B5-9323-3B92C6FB8BAF}" type="sibTrans" cxnId="{61326E63-8489-4E36-8F82-4E09ED6A6723}">
      <dgm:prSet/>
      <dgm:spPr/>
      <dgm:t>
        <a:bodyPr/>
        <a:lstStyle/>
        <a:p>
          <a:endParaRPr lang="en-US"/>
        </a:p>
      </dgm:t>
    </dgm:pt>
    <dgm:pt modelId="{7B238FDD-F068-4461-8046-C3ADAA791D72}">
      <dgm:prSet phldrT="[Text]"/>
      <dgm:spPr/>
      <dgm:t>
        <a:bodyPr/>
        <a:lstStyle/>
        <a:p>
          <a:r>
            <a:rPr lang="en-US" b="1" dirty="0">
              <a:solidFill>
                <a:schemeClr val="tx1"/>
              </a:solidFill>
            </a:rPr>
            <a:t>Limitations</a:t>
          </a:r>
          <a:endParaRPr lang="en-US" dirty="0">
            <a:solidFill>
              <a:schemeClr val="tx1"/>
            </a:solidFill>
          </a:endParaRPr>
        </a:p>
      </dgm:t>
    </dgm:pt>
    <dgm:pt modelId="{DB82EC4E-A0C8-4045-9DFA-02256CD44BDB}" type="parTrans" cxnId="{D5C5E96C-DA99-4078-9D49-E91B0B2203C9}">
      <dgm:prSet/>
      <dgm:spPr/>
      <dgm:t>
        <a:bodyPr/>
        <a:lstStyle/>
        <a:p>
          <a:endParaRPr lang="en-US"/>
        </a:p>
      </dgm:t>
    </dgm:pt>
    <dgm:pt modelId="{999AAAC8-5AE4-43BA-97B9-FF1AE26BFB60}" type="sibTrans" cxnId="{D5C5E96C-DA99-4078-9D49-E91B0B2203C9}">
      <dgm:prSet/>
      <dgm:spPr/>
      <dgm:t>
        <a:bodyPr/>
        <a:lstStyle/>
        <a:p>
          <a:endParaRPr lang="en-US"/>
        </a:p>
      </dgm:t>
    </dgm:pt>
    <dgm:pt modelId="{F6DCE1AB-C788-478F-88FE-88C560B36EB5}">
      <dgm:prSet phldrT="[Text]" custT="1"/>
      <dgm:spPr/>
      <dgm:t>
        <a:bodyPr/>
        <a:lstStyle/>
        <a:p>
          <a:pPr marL="287338" lvl="1" indent="-173038" algn="l" defTabSz="111125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No information about food security of children</a:t>
          </a:r>
        </a:p>
      </dgm:t>
    </dgm:pt>
    <dgm:pt modelId="{BC46EF70-BFE2-4373-A00E-C7FB81BCF1AB}" type="sibTrans" cxnId="{A7FB40A6-324D-4DC8-AE73-F28A42EAF019}">
      <dgm:prSet/>
      <dgm:spPr/>
      <dgm:t>
        <a:bodyPr/>
        <a:lstStyle/>
        <a:p>
          <a:endParaRPr lang="en-US"/>
        </a:p>
      </dgm:t>
    </dgm:pt>
    <dgm:pt modelId="{63A2D01D-7365-4E4F-A8B3-991401FCF521}" type="parTrans" cxnId="{A7FB40A6-324D-4DC8-AE73-F28A42EAF019}">
      <dgm:prSet/>
      <dgm:spPr/>
      <dgm:t>
        <a:bodyPr/>
        <a:lstStyle/>
        <a:p>
          <a:endParaRPr lang="en-US"/>
        </a:p>
      </dgm:t>
    </dgm:pt>
    <dgm:pt modelId="{D2E61910-30D9-4E59-8C69-B480AB1E3033}">
      <dgm:prSet custT="1"/>
      <dgm:spPr/>
      <dgm:t>
        <a:bodyPr/>
        <a:lstStyle/>
        <a:p>
          <a:pPr marL="287338" indent="-173038">
            <a:buFont typeface="Arial" panose="020B0604020202020204" pitchFamily="34" charset="0"/>
            <a:buChar char="•"/>
          </a:pPr>
          <a:r>
            <a:rPr lang="en-US" sz="2400" dirty="0"/>
            <a:t>No children’s food security questions</a:t>
          </a:r>
        </a:p>
      </dgm:t>
    </dgm:pt>
    <dgm:pt modelId="{DE9452D8-5B7A-4865-B305-8059E79B3648}" type="parTrans" cxnId="{B32EDC35-4328-4CAF-8F8C-03CB95AF2FAE}">
      <dgm:prSet/>
      <dgm:spPr/>
      <dgm:t>
        <a:bodyPr/>
        <a:lstStyle/>
        <a:p>
          <a:endParaRPr lang="en-US"/>
        </a:p>
      </dgm:t>
    </dgm:pt>
    <dgm:pt modelId="{CC40B0F0-4A83-4437-90BD-531EAAFEDB01}" type="sibTrans" cxnId="{B32EDC35-4328-4CAF-8F8C-03CB95AF2FAE}">
      <dgm:prSet/>
      <dgm:spPr/>
      <dgm:t>
        <a:bodyPr/>
        <a:lstStyle/>
        <a:p>
          <a:endParaRPr lang="en-US"/>
        </a:p>
      </dgm:t>
    </dgm:pt>
    <dgm:pt modelId="{482C7C8D-E75D-4D28-A685-8DB21AB5EC40}">
      <dgm:prSet custT="1"/>
      <dgm:spPr/>
      <dgm:t>
        <a:bodyPr/>
        <a:lstStyle/>
        <a:p>
          <a:pPr marL="287338" indent="-173038">
            <a:buFont typeface="Arial" panose="020B0604020202020204" pitchFamily="34" charset="0"/>
            <a:buChar char="•"/>
          </a:pPr>
          <a:r>
            <a:rPr lang="en-US" sz="2400" dirty="0"/>
            <a:t>Improves comparison of households with and without children</a:t>
          </a:r>
        </a:p>
      </dgm:t>
    </dgm:pt>
    <dgm:pt modelId="{872EA059-9C54-4A55-A482-33DC145A2281}" type="parTrans" cxnId="{7214F1DC-0E91-42B0-A067-F7BA5E7E6075}">
      <dgm:prSet/>
      <dgm:spPr/>
      <dgm:t>
        <a:bodyPr/>
        <a:lstStyle/>
        <a:p>
          <a:endParaRPr lang="en-US"/>
        </a:p>
      </dgm:t>
    </dgm:pt>
    <dgm:pt modelId="{4841BF7E-624B-4DDA-A3E0-4534B54D1CC3}" type="sibTrans" cxnId="{7214F1DC-0E91-42B0-A067-F7BA5E7E6075}">
      <dgm:prSet/>
      <dgm:spPr/>
      <dgm:t>
        <a:bodyPr/>
        <a:lstStyle/>
        <a:p>
          <a:endParaRPr lang="en-US"/>
        </a:p>
      </dgm:t>
    </dgm:pt>
    <dgm:pt modelId="{DA906C08-59BE-4B8E-AEE7-765C910F5F91}" type="pres">
      <dgm:prSet presAssocID="{12D6784E-D7C9-4507-912F-C21672B6E225}" presName="Name0" presStyleCnt="0">
        <dgm:presLayoutVars>
          <dgm:dir/>
          <dgm:animLvl val="lvl"/>
          <dgm:resizeHandles/>
        </dgm:presLayoutVars>
      </dgm:prSet>
      <dgm:spPr/>
    </dgm:pt>
    <dgm:pt modelId="{D1C9694B-2780-4B07-B270-A1A6EA2458F8}" type="pres">
      <dgm:prSet presAssocID="{9E957CF8-2028-4E80-9EA2-77A32A64528C}" presName="linNode" presStyleCnt="0"/>
      <dgm:spPr/>
    </dgm:pt>
    <dgm:pt modelId="{4974BDFC-00C0-4D39-A957-DAF0F899B19B}" type="pres">
      <dgm:prSet presAssocID="{9E957CF8-2028-4E80-9EA2-77A32A64528C}" presName="parentShp" presStyleLbl="node1" presStyleIdx="0" presStyleCnt="2" custLinFactNeighborX="-1670" custLinFactNeighborY="0">
        <dgm:presLayoutVars>
          <dgm:bulletEnabled val="1"/>
        </dgm:presLayoutVars>
      </dgm:prSet>
      <dgm:spPr/>
    </dgm:pt>
    <dgm:pt modelId="{1D68A9BB-1B22-4665-96F0-37E21CC601A7}" type="pres">
      <dgm:prSet presAssocID="{9E957CF8-2028-4E80-9EA2-77A32A64528C}" presName="childShp" presStyleLbl="bgAccFollowNode1" presStyleIdx="0" presStyleCnt="2" custScaleY="126811" custLinFactNeighborX="1402" custLinFactNeighborY="1426">
        <dgm:presLayoutVars>
          <dgm:bulletEnabled val="1"/>
        </dgm:presLayoutVars>
      </dgm:prSet>
      <dgm:spPr/>
    </dgm:pt>
    <dgm:pt modelId="{AEB44678-EFB0-43EA-9348-41EE90680C8F}" type="pres">
      <dgm:prSet presAssocID="{664B30D1-D023-4E15-A039-5A205E09107B}" presName="spacing" presStyleCnt="0"/>
      <dgm:spPr/>
    </dgm:pt>
    <dgm:pt modelId="{9626A1FF-73D6-4C00-9AC0-6E418B4DACCC}" type="pres">
      <dgm:prSet presAssocID="{7B238FDD-F068-4461-8046-C3ADAA791D72}" presName="linNode" presStyleCnt="0"/>
      <dgm:spPr/>
    </dgm:pt>
    <dgm:pt modelId="{AEE4234F-0AEA-4996-B0BA-2718A0F432AA}" type="pres">
      <dgm:prSet presAssocID="{7B238FDD-F068-4461-8046-C3ADAA791D72}" presName="parentShp" presStyleLbl="node1" presStyleIdx="1" presStyleCnt="2" custScaleY="74075">
        <dgm:presLayoutVars>
          <dgm:bulletEnabled val="1"/>
        </dgm:presLayoutVars>
      </dgm:prSet>
      <dgm:spPr/>
    </dgm:pt>
    <dgm:pt modelId="{EADD8708-FD0D-46EA-9B64-D13AE79C3EFE}" type="pres">
      <dgm:prSet presAssocID="{7B238FDD-F068-4461-8046-C3ADAA791D72}" presName="childShp" presStyleLbl="bgAccFollowNode1" presStyleIdx="1" presStyleCnt="2" custScaleY="84933">
        <dgm:presLayoutVars>
          <dgm:bulletEnabled val="1"/>
        </dgm:presLayoutVars>
      </dgm:prSet>
      <dgm:spPr/>
    </dgm:pt>
  </dgm:ptLst>
  <dgm:cxnLst>
    <dgm:cxn modelId="{33124605-F3BB-4FA4-A430-66C36032FE21}" type="presOf" srcId="{D2E61910-30D9-4E59-8C69-B480AB1E3033}" destId="{1D68A9BB-1B22-4665-96F0-37E21CC601A7}" srcOrd="0" destOrd="1" presId="urn:microsoft.com/office/officeart/2005/8/layout/vList6"/>
    <dgm:cxn modelId="{653AF92D-770B-4876-9960-9D08BB533D3A}" type="presOf" srcId="{7B238FDD-F068-4461-8046-C3ADAA791D72}" destId="{AEE4234F-0AEA-4996-B0BA-2718A0F432AA}" srcOrd="0" destOrd="0" presId="urn:microsoft.com/office/officeart/2005/8/layout/vList6"/>
    <dgm:cxn modelId="{B32EDC35-4328-4CAF-8F8C-03CB95AF2FAE}" srcId="{9E957CF8-2028-4E80-9EA2-77A32A64528C}" destId="{D2E61910-30D9-4E59-8C69-B480AB1E3033}" srcOrd="1" destOrd="0" parTransId="{DE9452D8-5B7A-4865-B305-8059E79B3648}" sibTransId="{CC40B0F0-4A83-4437-90BD-531EAAFEDB01}"/>
    <dgm:cxn modelId="{9B8F513D-37FC-4A5A-907A-D858AD36D20C}" srcId="{12D6784E-D7C9-4507-912F-C21672B6E225}" destId="{9E957CF8-2028-4E80-9EA2-77A32A64528C}" srcOrd="0" destOrd="0" parTransId="{EB6B11B8-71D6-4648-B4AF-149F25958E32}" sibTransId="{664B30D1-D023-4E15-A039-5A205E09107B}"/>
    <dgm:cxn modelId="{26F95C41-1F2B-4B8C-8484-3B3B86971380}" type="presOf" srcId="{F6DCE1AB-C788-478F-88FE-88C560B36EB5}" destId="{EADD8708-FD0D-46EA-9B64-D13AE79C3EFE}" srcOrd="0" destOrd="0" presId="urn:microsoft.com/office/officeart/2005/8/layout/vList6"/>
    <dgm:cxn modelId="{61326E63-8489-4E36-8F82-4E09ED6A6723}" srcId="{9E957CF8-2028-4E80-9EA2-77A32A64528C}" destId="{434B0CE8-D344-49BC-8EEF-095ADCDB34E0}" srcOrd="0" destOrd="0" parTransId="{6995DD6E-C57C-4A1C-BD8A-0C27790776FB}" sibTransId="{A572BCBB-BCB8-40B5-9323-3B92C6FB8BAF}"/>
    <dgm:cxn modelId="{D5C5E96C-DA99-4078-9D49-E91B0B2203C9}" srcId="{12D6784E-D7C9-4507-912F-C21672B6E225}" destId="{7B238FDD-F068-4461-8046-C3ADAA791D72}" srcOrd="1" destOrd="0" parTransId="{DB82EC4E-A0C8-4045-9DFA-02256CD44BDB}" sibTransId="{999AAAC8-5AE4-43BA-97B9-FF1AE26BFB60}"/>
    <dgm:cxn modelId="{56C42C8C-40DD-4054-8B46-6F226C5BB7F4}" type="presOf" srcId="{434B0CE8-D344-49BC-8EEF-095ADCDB34E0}" destId="{1D68A9BB-1B22-4665-96F0-37E21CC601A7}" srcOrd="0" destOrd="0" presId="urn:microsoft.com/office/officeart/2005/8/layout/vList6"/>
    <dgm:cxn modelId="{4DA2DA9E-9CDA-4836-8359-E968C127F420}" type="presOf" srcId="{12D6784E-D7C9-4507-912F-C21672B6E225}" destId="{DA906C08-59BE-4B8E-AEE7-765C910F5F91}" srcOrd="0" destOrd="0" presId="urn:microsoft.com/office/officeart/2005/8/layout/vList6"/>
    <dgm:cxn modelId="{A7FB40A6-324D-4DC8-AE73-F28A42EAF019}" srcId="{7B238FDD-F068-4461-8046-C3ADAA791D72}" destId="{F6DCE1AB-C788-478F-88FE-88C560B36EB5}" srcOrd="0" destOrd="0" parTransId="{63A2D01D-7365-4E4F-A8B3-991401FCF521}" sibTransId="{BC46EF70-BFE2-4373-A00E-C7FB81BCF1AB}"/>
    <dgm:cxn modelId="{7D7447D2-FCB3-4F61-861A-3E4466A7890A}" type="presOf" srcId="{482C7C8D-E75D-4D28-A685-8DB21AB5EC40}" destId="{1D68A9BB-1B22-4665-96F0-37E21CC601A7}" srcOrd="0" destOrd="2" presId="urn:microsoft.com/office/officeart/2005/8/layout/vList6"/>
    <dgm:cxn modelId="{7214F1DC-0E91-42B0-A067-F7BA5E7E6075}" srcId="{9E957CF8-2028-4E80-9EA2-77A32A64528C}" destId="{482C7C8D-E75D-4D28-A685-8DB21AB5EC40}" srcOrd="2" destOrd="0" parTransId="{872EA059-9C54-4A55-A482-33DC145A2281}" sibTransId="{4841BF7E-624B-4DDA-A3E0-4534B54D1CC3}"/>
    <dgm:cxn modelId="{682D4BED-8A36-4C3F-AE8E-835EF058EF6D}" type="presOf" srcId="{9E957CF8-2028-4E80-9EA2-77A32A64528C}" destId="{4974BDFC-00C0-4D39-A957-DAF0F899B19B}" srcOrd="0" destOrd="0" presId="urn:microsoft.com/office/officeart/2005/8/layout/vList6"/>
    <dgm:cxn modelId="{7B709F4A-8E74-4384-A3E6-546F856AFD22}" type="presParOf" srcId="{DA906C08-59BE-4B8E-AEE7-765C910F5F91}" destId="{D1C9694B-2780-4B07-B270-A1A6EA2458F8}" srcOrd="0" destOrd="0" presId="urn:microsoft.com/office/officeart/2005/8/layout/vList6"/>
    <dgm:cxn modelId="{BA89734D-696E-42F6-B8CC-902B84D76BB4}" type="presParOf" srcId="{D1C9694B-2780-4B07-B270-A1A6EA2458F8}" destId="{4974BDFC-00C0-4D39-A957-DAF0F899B19B}" srcOrd="0" destOrd="0" presId="urn:microsoft.com/office/officeart/2005/8/layout/vList6"/>
    <dgm:cxn modelId="{77BF11D5-779F-4471-A969-E5CF6719A7CE}" type="presParOf" srcId="{D1C9694B-2780-4B07-B270-A1A6EA2458F8}" destId="{1D68A9BB-1B22-4665-96F0-37E21CC601A7}" srcOrd="1" destOrd="0" presId="urn:microsoft.com/office/officeart/2005/8/layout/vList6"/>
    <dgm:cxn modelId="{AD0C0874-ED4E-4561-BF1E-486861CABCEC}" type="presParOf" srcId="{DA906C08-59BE-4B8E-AEE7-765C910F5F91}" destId="{AEB44678-EFB0-43EA-9348-41EE90680C8F}" srcOrd="1" destOrd="0" presId="urn:microsoft.com/office/officeart/2005/8/layout/vList6"/>
    <dgm:cxn modelId="{642472B0-93E9-4330-B775-5F623B8F74C6}" type="presParOf" srcId="{DA906C08-59BE-4B8E-AEE7-765C910F5F91}" destId="{9626A1FF-73D6-4C00-9AC0-6E418B4DACCC}" srcOrd="2" destOrd="0" presId="urn:microsoft.com/office/officeart/2005/8/layout/vList6"/>
    <dgm:cxn modelId="{6B9A1752-1919-4482-A435-E60F75C0C298}" type="presParOf" srcId="{9626A1FF-73D6-4C00-9AC0-6E418B4DACCC}" destId="{AEE4234F-0AEA-4996-B0BA-2718A0F432AA}" srcOrd="0" destOrd="0" presId="urn:microsoft.com/office/officeart/2005/8/layout/vList6"/>
    <dgm:cxn modelId="{2D81405B-6A17-4F4E-96CC-BFDA7EB0567E}" type="presParOf" srcId="{9626A1FF-73D6-4C00-9AC0-6E418B4DACCC}" destId="{EADD8708-FD0D-46EA-9B64-D13AE79C3E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2D6784E-D7C9-4507-912F-C21672B6E225}"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9E957CF8-2028-4E80-9EA2-77A32A64528C}">
      <dgm:prSet phldrT="[Text]"/>
      <dgm:spPr/>
      <dgm:t>
        <a:bodyPr/>
        <a:lstStyle/>
        <a:p>
          <a:r>
            <a:rPr lang="en-US" b="1" dirty="0"/>
            <a:t>Advantages</a:t>
          </a:r>
          <a:endParaRPr lang="en-US" dirty="0"/>
        </a:p>
      </dgm:t>
    </dgm:pt>
    <dgm:pt modelId="{EB6B11B8-71D6-4648-B4AF-149F25958E32}" type="parTrans" cxnId="{9B8F513D-37FC-4A5A-907A-D858AD36D20C}">
      <dgm:prSet/>
      <dgm:spPr/>
      <dgm:t>
        <a:bodyPr/>
        <a:lstStyle/>
        <a:p>
          <a:endParaRPr lang="en-US"/>
        </a:p>
      </dgm:t>
    </dgm:pt>
    <dgm:pt modelId="{664B30D1-D023-4E15-A039-5A205E09107B}" type="sibTrans" cxnId="{9B8F513D-37FC-4A5A-907A-D858AD36D20C}">
      <dgm:prSet/>
      <dgm:spPr/>
      <dgm:t>
        <a:bodyPr/>
        <a:lstStyle/>
        <a:p>
          <a:endParaRPr lang="en-US"/>
        </a:p>
      </dgm:t>
    </dgm:pt>
    <dgm:pt modelId="{434B0CE8-D344-49BC-8EEF-095ADCDB34E0}">
      <dgm:prSet phldrT="[Text]" custT="1"/>
      <dgm:spPr/>
      <dgm:t>
        <a:bodyPr/>
        <a:lstStyle/>
        <a:p>
          <a:pPr marL="287338" lvl="1" indent="-173038"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Less respondent burden</a:t>
          </a:r>
        </a:p>
      </dgm:t>
    </dgm:pt>
    <dgm:pt modelId="{6995DD6E-C57C-4A1C-BD8A-0C27790776FB}" type="parTrans" cxnId="{61326E63-8489-4E36-8F82-4E09ED6A6723}">
      <dgm:prSet/>
      <dgm:spPr/>
      <dgm:t>
        <a:bodyPr/>
        <a:lstStyle/>
        <a:p>
          <a:endParaRPr lang="en-US"/>
        </a:p>
      </dgm:t>
    </dgm:pt>
    <dgm:pt modelId="{A572BCBB-BCB8-40B5-9323-3B92C6FB8BAF}" type="sibTrans" cxnId="{61326E63-8489-4E36-8F82-4E09ED6A6723}">
      <dgm:prSet/>
      <dgm:spPr/>
      <dgm:t>
        <a:bodyPr/>
        <a:lstStyle/>
        <a:p>
          <a:endParaRPr lang="en-US"/>
        </a:p>
      </dgm:t>
    </dgm:pt>
    <dgm:pt modelId="{7B238FDD-F068-4461-8046-C3ADAA791D72}">
      <dgm:prSet phldrT="[Text]"/>
      <dgm:spPr/>
      <dgm:t>
        <a:bodyPr/>
        <a:lstStyle/>
        <a:p>
          <a:r>
            <a:rPr lang="en-US" b="1" dirty="0">
              <a:solidFill>
                <a:schemeClr val="tx1"/>
              </a:solidFill>
            </a:rPr>
            <a:t>Limitations</a:t>
          </a:r>
          <a:endParaRPr lang="en-US" dirty="0">
            <a:solidFill>
              <a:schemeClr val="tx1"/>
            </a:solidFill>
          </a:endParaRPr>
        </a:p>
      </dgm:t>
    </dgm:pt>
    <dgm:pt modelId="{DB82EC4E-A0C8-4045-9DFA-02256CD44BDB}" type="parTrans" cxnId="{D5C5E96C-DA99-4078-9D49-E91B0B2203C9}">
      <dgm:prSet/>
      <dgm:spPr/>
      <dgm:t>
        <a:bodyPr/>
        <a:lstStyle/>
        <a:p>
          <a:endParaRPr lang="en-US"/>
        </a:p>
      </dgm:t>
    </dgm:pt>
    <dgm:pt modelId="{999AAAC8-5AE4-43BA-97B9-FF1AE26BFB60}" type="sibTrans" cxnId="{D5C5E96C-DA99-4078-9D49-E91B0B2203C9}">
      <dgm:prSet/>
      <dgm:spPr/>
      <dgm:t>
        <a:bodyPr/>
        <a:lstStyle/>
        <a:p>
          <a:endParaRPr lang="en-US"/>
        </a:p>
      </dgm:t>
    </dgm:pt>
    <dgm:pt modelId="{47F385A8-A495-470E-85CE-6611C2DD239B}">
      <dgm:prSet phldrT="[Text]" custT="1"/>
      <dgm:spPr/>
      <dgm:t>
        <a:bodyPr/>
        <a:lstStyle/>
        <a:p>
          <a:pPr marL="287338" lvl="1" indent="-173038"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Identifies food insecure and very low food security</a:t>
          </a:r>
        </a:p>
      </dgm:t>
    </dgm:pt>
    <dgm:pt modelId="{9249C8E5-D496-4314-B671-5BA023BCE921}" type="parTrans" cxnId="{52C28907-8C08-4599-91F3-AB9E42E3EBA8}">
      <dgm:prSet/>
      <dgm:spPr/>
      <dgm:t>
        <a:bodyPr/>
        <a:lstStyle/>
        <a:p>
          <a:endParaRPr lang="en-US"/>
        </a:p>
      </dgm:t>
    </dgm:pt>
    <dgm:pt modelId="{70B65180-4041-4ABE-A465-B44A948F18D2}" type="sibTrans" cxnId="{52C28907-8C08-4599-91F3-AB9E42E3EBA8}">
      <dgm:prSet/>
      <dgm:spPr/>
      <dgm:t>
        <a:bodyPr/>
        <a:lstStyle/>
        <a:p>
          <a:endParaRPr lang="en-US"/>
        </a:p>
      </dgm:t>
    </dgm:pt>
    <dgm:pt modelId="{86286507-1B61-4A56-ABF5-2621E3010098}">
      <dgm:prSet phldrT="[Text]" custT="1"/>
      <dgm:spPr/>
      <dgm:t>
        <a:bodyPr/>
        <a:lstStyle/>
        <a:p>
          <a:pPr marL="287338" lvl="1" indent="-173038"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High specificity and sensitivity</a:t>
          </a:r>
        </a:p>
      </dgm:t>
    </dgm:pt>
    <dgm:pt modelId="{2FDB6F5E-2C26-41FD-BE23-67DDB792797A}" type="parTrans" cxnId="{AB1AD395-5475-4F41-9DB4-CE2354DDBB78}">
      <dgm:prSet/>
      <dgm:spPr/>
      <dgm:t>
        <a:bodyPr/>
        <a:lstStyle/>
        <a:p>
          <a:endParaRPr lang="en-US"/>
        </a:p>
      </dgm:t>
    </dgm:pt>
    <dgm:pt modelId="{83C49E54-1105-4E8C-A6B4-9FFE23C93577}" type="sibTrans" cxnId="{AB1AD395-5475-4F41-9DB4-CE2354DDBB78}">
      <dgm:prSet/>
      <dgm:spPr/>
      <dgm:t>
        <a:bodyPr/>
        <a:lstStyle/>
        <a:p>
          <a:endParaRPr lang="en-US"/>
        </a:p>
      </dgm:t>
    </dgm:pt>
    <dgm:pt modelId="{ADF393F3-8FAD-4B18-A803-2EFE85D9E251}">
      <dgm:prSet phldrT="[Text]" custT="1"/>
      <dgm:spPr/>
      <dgm:t>
        <a:bodyPr/>
        <a:lstStyle/>
        <a:p>
          <a:pPr marL="287338" lvl="1" indent="-173038"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Minimal bias</a:t>
          </a:r>
        </a:p>
      </dgm:t>
    </dgm:pt>
    <dgm:pt modelId="{3CD28B9A-55D8-4491-B236-79F5B60316A2}" type="parTrans" cxnId="{354EFA80-DF93-423E-9A77-F19D74BB2B13}">
      <dgm:prSet/>
      <dgm:spPr/>
      <dgm:t>
        <a:bodyPr/>
        <a:lstStyle/>
        <a:p>
          <a:endParaRPr lang="en-US"/>
        </a:p>
      </dgm:t>
    </dgm:pt>
    <dgm:pt modelId="{04C3D4E0-EBD2-4895-A51D-0A3DE9DF7478}" type="sibTrans" cxnId="{354EFA80-DF93-423E-9A77-F19D74BB2B13}">
      <dgm:prSet/>
      <dgm:spPr/>
      <dgm:t>
        <a:bodyPr/>
        <a:lstStyle/>
        <a:p>
          <a:endParaRPr lang="en-US"/>
        </a:p>
      </dgm:t>
    </dgm:pt>
    <dgm:pt modelId="{63F90AF3-C178-4F44-9C58-D48830CCCD04}">
      <dgm:prSet phldrT="[Text]" custT="1"/>
      <dgm:spPr/>
      <dgm:t>
        <a:bodyPr/>
        <a:lstStyle/>
        <a:p>
          <a:pPr marL="287338" lvl="1" indent="-173038"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Does not measure the most severe levels of food insecurity</a:t>
          </a:r>
        </a:p>
      </dgm:t>
    </dgm:pt>
    <dgm:pt modelId="{85AAB2E3-DCD9-4522-B7D8-FF41DB005969}" type="parTrans" cxnId="{A8B748E2-D352-4E2A-A726-005E53DD268B}">
      <dgm:prSet/>
      <dgm:spPr/>
      <dgm:t>
        <a:bodyPr/>
        <a:lstStyle/>
        <a:p>
          <a:endParaRPr lang="en-US"/>
        </a:p>
      </dgm:t>
    </dgm:pt>
    <dgm:pt modelId="{3949D877-4784-40CA-9F3B-9FBE51BB048D}" type="sibTrans" cxnId="{A8B748E2-D352-4E2A-A726-005E53DD268B}">
      <dgm:prSet/>
      <dgm:spPr/>
      <dgm:t>
        <a:bodyPr/>
        <a:lstStyle/>
        <a:p>
          <a:endParaRPr lang="en-US"/>
        </a:p>
      </dgm:t>
    </dgm:pt>
    <dgm:pt modelId="{DA906C08-59BE-4B8E-AEE7-765C910F5F91}" type="pres">
      <dgm:prSet presAssocID="{12D6784E-D7C9-4507-912F-C21672B6E225}" presName="Name0" presStyleCnt="0">
        <dgm:presLayoutVars>
          <dgm:dir/>
          <dgm:animLvl val="lvl"/>
          <dgm:resizeHandles/>
        </dgm:presLayoutVars>
      </dgm:prSet>
      <dgm:spPr/>
    </dgm:pt>
    <dgm:pt modelId="{D1C9694B-2780-4B07-B270-A1A6EA2458F8}" type="pres">
      <dgm:prSet presAssocID="{9E957CF8-2028-4E80-9EA2-77A32A64528C}" presName="linNode" presStyleCnt="0"/>
      <dgm:spPr/>
    </dgm:pt>
    <dgm:pt modelId="{4974BDFC-00C0-4D39-A957-DAF0F899B19B}" type="pres">
      <dgm:prSet presAssocID="{9E957CF8-2028-4E80-9EA2-77A32A64528C}" presName="parentShp" presStyleLbl="node1" presStyleIdx="0" presStyleCnt="2" custScaleY="179653" custLinFactNeighborX="-1670" custLinFactNeighborY="0">
        <dgm:presLayoutVars>
          <dgm:bulletEnabled val="1"/>
        </dgm:presLayoutVars>
      </dgm:prSet>
      <dgm:spPr/>
    </dgm:pt>
    <dgm:pt modelId="{1D68A9BB-1B22-4665-96F0-37E21CC601A7}" type="pres">
      <dgm:prSet presAssocID="{9E957CF8-2028-4E80-9EA2-77A32A64528C}" presName="childShp" presStyleLbl="bgAccFollowNode1" presStyleIdx="0" presStyleCnt="2" custScaleY="227905" custLinFactNeighborX="1402" custLinFactNeighborY="1426">
        <dgm:presLayoutVars>
          <dgm:bulletEnabled val="1"/>
        </dgm:presLayoutVars>
      </dgm:prSet>
      <dgm:spPr/>
    </dgm:pt>
    <dgm:pt modelId="{AEB44678-EFB0-43EA-9348-41EE90680C8F}" type="pres">
      <dgm:prSet presAssocID="{664B30D1-D023-4E15-A039-5A205E09107B}" presName="spacing" presStyleCnt="0"/>
      <dgm:spPr/>
    </dgm:pt>
    <dgm:pt modelId="{9626A1FF-73D6-4C00-9AC0-6E418B4DACCC}" type="pres">
      <dgm:prSet presAssocID="{7B238FDD-F068-4461-8046-C3ADAA791D72}" presName="linNode" presStyleCnt="0"/>
      <dgm:spPr/>
    </dgm:pt>
    <dgm:pt modelId="{AEE4234F-0AEA-4996-B0BA-2718A0F432AA}" type="pres">
      <dgm:prSet presAssocID="{7B238FDD-F068-4461-8046-C3ADAA791D72}" presName="parentShp" presStyleLbl="node1" presStyleIdx="1" presStyleCnt="2">
        <dgm:presLayoutVars>
          <dgm:bulletEnabled val="1"/>
        </dgm:presLayoutVars>
      </dgm:prSet>
      <dgm:spPr/>
    </dgm:pt>
    <dgm:pt modelId="{EADD8708-FD0D-46EA-9B64-D13AE79C3EFE}" type="pres">
      <dgm:prSet presAssocID="{7B238FDD-F068-4461-8046-C3ADAA791D72}" presName="childShp" presStyleLbl="bgAccFollowNode1" presStyleIdx="1" presStyleCnt="2">
        <dgm:presLayoutVars>
          <dgm:bulletEnabled val="1"/>
        </dgm:presLayoutVars>
      </dgm:prSet>
      <dgm:spPr/>
    </dgm:pt>
  </dgm:ptLst>
  <dgm:cxnLst>
    <dgm:cxn modelId="{52C28907-8C08-4599-91F3-AB9E42E3EBA8}" srcId="{9E957CF8-2028-4E80-9EA2-77A32A64528C}" destId="{47F385A8-A495-470E-85CE-6611C2DD239B}" srcOrd="1" destOrd="0" parTransId="{9249C8E5-D496-4314-B671-5BA023BCE921}" sibTransId="{70B65180-4041-4ABE-A465-B44A948F18D2}"/>
    <dgm:cxn modelId="{46AA2521-2621-4887-99EA-03843BB014BD}" type="presOf" srcId="{86286507-1B61-4A56-ABF5-2621E3010098}" destId="{1D68A9BB-1B22-4665-96F0-37E21CC601A7}" srcOrd="0" destOrd="2" presId="urn:microsoft.com/office/officeart/2005/8/layout/vList6"/>
    <dgm:cxn modelId="{97753224-ECFF-46D7-9A11-1917057C543A}" type="presOf" srcId="{63F90AF3-C178-4F44-9C58-D48830CCCD04}" destId="{EADD8708-FD0D-46EA-9B64-D13AE79C3EFE}" srcOrd="0" destOrd="0" presId="urn:microsoft.com/office/officeart/2005/8/layout/vList6"/>
    <dgm:cxn modelId="{653AF92D-770B-4876-9960-9D08BB533D3A}" type="presOf" srcId="{7B238FDD-F068-4461-8046-C3ADAA791D72}" destId="{AEE4234F-0AEA-4996-B0BA-2718A0F432AA}" srcOrd="0" destOrd="0" presId="urn:microsoft.com/office/officeart/2005/8/layout/vList6"/>
    <dgm:cxn modelId="{9B8F513D-37FC-4A5A-907A-D858AD36D20C}" srcId="{12D6784E-D7C9-4507-912F-C21672B6E225}" destId="{9E957CF8-2028-4E80-9EA2-77A32A64528C}" srcOrd="0" destOrd="0" parTransId="{EB6B11B8-71D6-4648-B4AF-149F25958E32}" sibTransId="{664B30D1-D023-4E15-A039-5A205E09107B}"/>
    <dgm:cxn modelId="{61326E63-8489-4E36-8F82-4E09ED6A6723}" srcId="{9E957CF8-2028-4E80-9EA2-77A32A64528C}" destId="{434B0CE8-D344-49BC-8EEF-095ADCDB34E0}" srcOrd="0" destOrd="0" parTransId="{6995DD6E-C57C-4A1C-BD8A-0C27790776FB}" sibTransId="{A572BCBB-BCB8-40B5-9323-3B92C6FB8BAF}"/>
    <dgm:cxn modelId="{4B1F256A-D1B7-4079-AA8B-FE7A55E56582}" type="presOf" srcId="{47F385A8-A495-470E-85CE-6611C2DD239B}" destId="{1D68A9BB-1B22-4665-96F0-37E21CC601A7}" srcOrd="0" destOrd="1" presId="urn:microsoft.com/office/officeart/2005/8/layout/vList6"/>
    <dgm:cxn modelId="{D5C5E96C-DA99-4078-9D49-E91B0B2203C9}" srcId="{12D6784E-D7C9-4507-912F-C21672B6E225}" destId="{7B238FDD-F068-4461-8046-C3ADAA791D72}" srcOrd="1" destOrd="0" parTransId="{DB82EC4E-A0C8-4045-9DFA-02256CD44BDB}" sibTransId="{999AAAC8-5AE4-43BA-97B9-FF1AE26BFB60}"/>
    <dgm:cxn modelId="{354EFA80-DF93-423E-9A77-F19D74BB2B13}" srcId="{9E957CF8-2028-4E80-9EA2-77A32A64528C}" destId="{ADF393F3-8FAD-4B18-A803-2EFE85D9E251}" srcOrd="3" destOrd="0" parTransId="{3CD28B9A-55D8-4491-B236-79F5B60316A2}" sibTransId="{04C3D4E0-EBD2-4895-A51D-0A3DE9DF7478}"/>
    <dgm:cxn modelId="{56C42C8C-40DD-4054-8B46-6F226C5BB7F4}" type="presOf" srcId="{434B0CE8-D344-49BC-8EEF-095ADCDB34E0}" destId="{1D68A9BB-1B22-4665-96F0-37E21CC601A7}" srcOrd="0" destOrd="0" presId="urn:microsoft.com/office/officeart/2005/8/layout/vList6"/>
    <dgm:cxn modelId="{AB1AD395-5475-4F41-9DB4-CE2354DDBB78}" srcId="{9E957CF8-2028-4E80-9EA2-77A32A64528C}" destId="{86286507-1B61-4A56-ABF5-2621E3010098}" srcOrd="2" destOrd="0" parTransId="{2FDB6F5E-2C26-41FD-BE23-67DDB792797A}" sibTransId="{83C49E54-1105-4E8C-A6B4-9FFE23C93577}"/>
    <dgm:cxn modelId="{4DA2DA9E-9CDA-4836-8359-E968C127F420}" type="presOf" srcId="{12D6784E-D7C9-4507-912F-C21672B6E225}" destId="{DA906C08-59BE-4B8E-AEE7-765C910F5F91}" srcOrd="0" destOrd="0" presId="urn:microsoft.com/office/officeart/2005/8/layout/vList6"/>
    <dgm:cxn modelId="{A8B748E2-D352-4E2A-A726-005E53DD268B}" srcId="{7B238FDD-F068-4461-8046-C3ADAA791D72}" destId="{63F90AF3-C178-4F44-9C58-D48830CCCD04}" srcOrd="0" destOrd="0" parTransId="{85AAB2E3-DCD9-4522-B7D8-FF41DB005969}" sibTransId="{3949D877-4784-40CA-9F3B-9FBE51BB048D}"/>
    <dgm:cxn modelId="{682D4BED-8A36-4C3F-AE8E-835EF058EF6D}" type="presOf" srcId="{9E957CF8-2028-4E80-9EA2-77A32A64528C}" destId="{4974BDFC-00C0-4D39-A957-DAF0F899B19B}" srcOrd="0" destOrd="0" presId="urn:microsoft.com/office/officeart/2005/8/layout/vList6"/>
    <dgm:cxn modelId="{2FDC26F2-60FD-44CD-A4D2-9A5217F723B0}" type="presOf" srcId="{ADF393F3-8FAD-4B18-A803-2EFE85D9E251}" destId="{1D68A9BB-1B22-4665-96F0-37E21CC601A7}" srcOrd="0" destOrd="3" presId="urn:microsoft.com/office/officeart/2005/8/layout/vList6"/>
    <dgm:cxn modelId="{7B709F4A-8E74-4384-A3E6-546F856AFD22}" type="presParOf" srcId="{DA906C08-59BE-4B8E-AEE7-765C910F5F91}" destId="{D1C9694B-2780-4B07-B270-A1A6EA2458F8}" srcOrd="0" destOrd="0" presId="urn:microsoft.com/office/officeart/2005/8/layout/vList6"/>
    <dgm:cxn modelId="{BA89734D-696E-42F6-B8CC-902B84D76BB4}" type="presParOf" srcId="{D1C9694B-2780-4B07-B270-A1A6EA2458F8}" destId="{4974BDFC-00C0-4D39-A957-DAF0F899B19B}" srcOrd="0" destOrd="0" presId="urn:microsoft.com/office/officeart/2005/8/layout/vList6"/>
    <dgm:cxn modelId="{77BF11D5-779F-4471-A969-E5CF6719A7CE}" type="presParOf" srcId="{D1C9694B-2780-4B07-B270-A1A6EA2458F8}" destId="{1D68A9BB-1B22-4665-96F0-37E21CC601A7}" srcOrd="1" destOrd="0" presId="urn:microsoft.com/office/officeart/2005/8/layout/vList6"/>
    <dgm:cxn modelId="{AD0C0874-ED4E-4561-BF1E-486861CABCEC}" type="presParOf" srcId="{DA906C08-59BE-4B8E-AEE7-765C910F5F91}" destId="{AEB44678-EFB0-43EA-9348-41EE90680C8F}" srcOrd="1" destOrd="0" presId="urn:microsoft.com/office/officeart/2005/8/layout/vList6"/>
    <dgm:cxn modelId="{642472B0-93E9-4330-B775-5F623B8F74C6}" type="presParOf" srcId="{DA906C08-59BE-4B8E-AEE7-765C910F5F91}" destId="{9626A1FF-73D6-4C00-9AC0-6E418B4DACCC}" srcOrd="2" destOrd="0" presId="urn:microsoft.com/office/officeart/2005/8/layout/vList6"/>
    <dgm:cxn modelId="{6B9A1752-1919-4482-A435-E60F75C0C298}" type="presParOf" srcId="{9626A1FF-73D6-4C00-9AC0-6E418B4DACCC}" destId="{AEE4234F-0AEA-4996-B0BA-2718A0F432AA}" srcOrd="0" destOrd="0" presId="urn:microsoft.com/office/officeart/2005/8/layout/vList6"/>
    <dgm:cxn modelId="{2D81405B-6A17-4F4E-96CC-BFDA7EB0567E}" type="presParOf" srcId="{9626A1FF-73D6-4C00-9AC0-6E418B4DACCC}" destId="{EADD8708-FD0D-46EA-9B64-D13AE79C3EF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12D6784E-D7C9-4507-912F-C21672B6E225}"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9E957CF8-2028-4E80-9EA2-77A32A64528C}">
      <dgm:prSet phldrT="[Text]"/>
      <dgm:spPr/>
      <dgm:t>
        <a:bodyPr/>
        <a:lstStyle/>
        <a:p>
          <a:r>
            <a:rPr lang="en-US" b="1" dirty="0"/>
            <a:t>Advantages</a:t>
          </a:r>
          <a:endParaRPr lang="en-US" dirty="0"/>
        </a:p>
      </dgm:t>
    </dgm:pt>
    <dgm:pt modelId="{EB6B11B8-71D6-4648-B4AF-149F25958E32}" type="parTrans" cxnId="{9B8F513D-37FC-4A5A-907A-D858AD36D20C}">
      <dgm:prSet/>
      <dgm:spPr/>
      <dgm:t>
        <a:bodyPr/>
        <a:lstStyle/>
        <a:p>
          <a:endParaRPr lang="en-US"/>
        </a:p>
      </dgm:t>
    </dgm:pt>
    <dgm:pt modelId="{664B30D1-D023-4E15-A039-5A205E09107B}" type="sibTrans" cxnId="{9B8F513D-37FC-4A5A-907A-D858AD36D20C}">
      <dgm:prSet/>
      <dgm:spPr/>
      <dgm:t>
        <a:bodyPr/>
        <a:lstStyle/>
        <a:p>
          <a:endParaRPr lang="en-US"/>
        </a:p>
      </dgm:t>
    </dgm:pt>
    <dgm:pt modelId="{434B0CE8-D344-49BC-8EEF-095ADCDB34E0}">
      <dgm:prSet phldrT="[Text]" custT="1"/>
      <dgm:spPr/>
      <dgm:t>
        <a:bodyPr/>
        <a:lstStyle/>
        <a:p>
          <a:pPr marL="227013" indent="-168275">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Less respondent burden</a:t>
          </a:r>
        </a:p>
      </dgm:t>
    </dgm:pt>
    <dgm:pt modelId="{6995DD6E-C57C-4A1C-BD8A-0C27790776FB}" type="parTrans" cxnId="{61326E63-8489-4E36-8F82-4E09ED6A6723}">
      <dgm:prSet/>
      <dgm:spPr/>
      <dgm:t>
        <a:bodyPr/>
        <a:lstStyle/>
        <a:p>
          <a:endParaRPr lang="en-US"/>
        </a:p>
      </dgm:t>
    </dgm:pt>
    <dgm:pt modelId="{A572BCBB-BCB8-40B5-9323-3B92C6FB8BAF}" type="sibTrans" cxnId="{61326E63-8489-4E36-8F82-4E09ED6A6723}">
      <dgm:prSet/>
      <dgm:spPr/>
      <dgm:t>
        <a:bodyPr/>
        <a:lstStyle/>
        <a:p>
          <a:endParaRPr lang="en-US"/>
        </a:p>
      </dgm:t>
    </dgm:pt>
    <dgm:pt modelId="{7B238FDD-F068-4461-8046-C3ADAA791D72}">
      <dgm:prSet phldrT="[Text]"/>
      <dgm:spPr/>
      <dgm:t>
        <a:bodyPr/>
        <a:lstStyle/>
        <a:p>
          <a:r>
            <a:rPr lang="en-US" b="1" dirty="0">
              <a:solidFill>
                <a:schemeClr val="tx1"/>
              </a:solidFill>
            </a:rPr>
            <a:t>Limitations</a:t>
          </a:r>
          <a:endParaRPr lang="en-US" dirty="0">
            <a:solidFill>
              <a:schemeClr val="tx1"/>
            </a:solidFill>
          </a:endParaRPr>
        </a:p>
      </dgm:t>
    </dgm:pt>
    <dgm:pt modelId="{DB82EC4E-A0C8-4045-9DFA-02256CD44BDB}" type="parTrans" cxnId="{D5C5E96C-DA99-4078-9D49-E91B0B2203C9}">
      <dgm:prSet/>
      <dgm:spPr/>
      <dgm:t>
        <a:bodyPr/>
        <a:lstStyle/>
        <a:p>
          <a:endParaRPr lang="en-US"/>
        </a:p>
      </dgm:t>
    </dgm:pt>
    <dgm:pt modelId="{999AAAC8-5AE4-43BA-97B9-FF1AE26BFB60}" type="sibTrans" cxnId="{D5C5E96C-DA99-4078-9D49-E91B0B2203C9}">
      <dgm:prSet/>
      <dgm:spPr/>
      <dgm:t>
        <a:bodyPr/>
        <a:lstStyle/>
        <a:p>
          <a:endParaRPr lang="en-US"/>
        </a:p>
      </dgm:t>
    </dgm:pt>
    <dgm:pt modelId="{86286507-1B61-4A56-ABF5-2621E3010098}">
      <dgm:prSet phldrT="[Text]" custT="1"/>
      <dgm:spPr/>
      <dgm:t>
        <a:bodyPr/>
        <a:lstStyle/>
        <a:p>
          <a:pPr marL="227013" indent="-168275">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High specificity and sensitivity</a:t>
          </a:r>
        </a:p>
      </dgm:t>
    </dgm:pt>
    <dgm:pt modelId="{2FDB6F5E-2C26-41FD-BE23-67DDB792797A}" type="parTrans" cxnId="{AB1AD395-5475-4F41-9DB4-CE2354DDBB78}">
      <dgm:prSet/>
      <dgm:spPr/>
      <dgm:t>
        <a:bodyPr/>
        <a:lstStyle/>
        <a:p>
          <a:endParaRPr lang="en-US"/>
        </a:p>
      </dgm:t>
    </dgm:pt>
    <dgm:pt modelId="{83C49E54-1105-4E8C-A6B4-9FFE23C93577}" type="sibTrans" cxnId="{AB1AD395-5475-4F41-9DB4-CE2354DDBB78}">
      <dgm:prSet/>
      <dgm:spPr/>
      <dgm:t>
        <a:bodyPr/>
        <a:lstStyle/>
        <a:p>
          <a:endParaRPr lang="en-US"/>
        </a:p>
      </dgm:t>
    </dgm:pt>
    <dgm:pt modelId="{ADF393F3-8FAD-4B18-A803-2EFE85D9E251}">
      <dgm:prSet phldrT="[Text]" custT="1"/>
      <dgm:spPr/>
      <dgm:t>
        <a:bodyPr/>
        <a:lstStyle/>
        <a:p>
          <a:pPr marL="227013" indent="-168275">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Validated for children and adults</a:t>
          </a:r>
        </a:p>
      </dgm:t>
    </dgm:pt>
    <dgm:pt modelId="{3CD28B9A-55D8-4491-B236-79F5B60316A2}" type="parTrans" cxnId="{354EFA80-DF93-423E-9A77-F19D74BB2B13}">
      <dgm:prSet/>
      <dgm:spPr/>
      <dgm:t>
        <a:bodyPr/>
        <a:lstStyle/>
        <a:p>
          <a:endParaRPr lang="en-US"/>
        </a:p>
      </dgm:t>
    </dgm:pt>
    <dgm:pt modelId="{04C3D4E0-EBD2-4895-A51D-0A3DE9DF7478}" type="sibTrans" cxnId="{354EFA80-DF93-423E-9A77-F19D74BB2B13}">
      <dgm:prSet/>
      <dgm:spPr/>
      <dgm:t>
        <a:bodyPr/>
        <a:lstStyle/>
        <a:p>
          <a:endParaRPr lang="en-US"/>
        </a:p>
      </dgm:t>
    </dgm:pt>
    <dgm:pt modelId="{63F90AF3-C178-4F44-9C58-D48830CCCD04}">
      <dgm:prSet phldrT="[Text]" custT="1"/>
      <dgm:spPr/>
      <dgm:t>
        <a:bodyPr/>
        <a:lstStyle/>
        <a:p>
          <a:pPr marL="227013" lvl="1" indent="-168275"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Does not measure the most severe levels of food insecurity</a:t>
          </a:r>
        </a:p>
      </dgm:t>
    </dgm:pt>
    <dgm:pt modelId="{85AAB2E3-DCD9-4522-B7D8-FF41DB005969}" type="parTrans" cxnId="{A8B748E2-D352-4E2A-A726-005E53DD268B}">
      <dgm:prSet/>
      <dgm:spPr/>
      <dgm:t>
        <a:bodyPr/>
        <a:lstStyle/>
        <a:p>
          <a:endParaRPr lang="en-US"/>
        </a:p>
      </dgm:t>
    </dgm:pt>
    <dgm:pt modelId="{3949D877-4784-40CA-9F3B-9FBE51BB048D}" type="sibTrans" cxnId="{A8B748E2-D352-4E2A-A726-005E53DD268B}">
      <dgm:prSet/>
      <dgm:spPr/>
      <dgm:t>
        <a:bodyPr/>
        <a:lstStyle/>
        <a:p>
          <a:endParaRPr lang="en-US"/>
        </a:p>
      </dgm:t>
    </dgm:pt>
    <dgm:pt modelId="{DA906C08-59BE-4B8E-AEE7-765C910F5F91}" type="pres">
      <dgm:prSet presAssocID="{12D6784E-D7C9-4507-912F-C21672B6E225}" presName="Name0" presStyleCnt="0">
        <dgm:presLayoutVars>
          <dgm:dir/>
          <dgm:animLvl val="lvl"/>
          <dgm:resizeHandles/>
        </dgm:presLayoutVars>
      </dgm:prSet>
      <dgm:spPr/>
    </dgm:pt>
    <dgm:pt modelId="{D1C9694B-2780-4B07-B270-A1A6EA2458F8}" type="pres">
      <dgm:prSet presAssocID="{9E957CF8-2028-4E80-9EA2-77A32A64528C}" presName="linNode" presStyleCnt="0"/>
      <dgm:spPr/>
    </dgm:pt>
    <dgm:pt modelId="{4974BDFC-00C0-4D39-A957-DAF0F899B19B}" type="pres">
      <dgm:prSet presAssocID="{9E957CF8-2028-4E80-9EA2-77A32A64528C}" presName="parentShp" presStyleLbl="node1" presStyleIdx="0" presStyleCnt="2" custLinFactNeighborX="-1670" custLinFactNeighborY="0">
        <dgm:presLayoutVars>
          <dgm:bulletEnabled val="1"/>
        </dgm:presLayoutVars>
      </dgm:prSet>
      <dgm:spPr/>
    </dgm:pt>
    <dgm:pt modelId="{1D68A9BB-1B22-4665-96F0-37E21CC601A7}" type="pres">
      <dgm:prSet presAssocID="{9E957CF8-2028-4E80-9EA2-77A32A64528C}" presName="childShp" presStyleLbl="bgAccFollowNode1" presStyleIdx="0" presStyleCnt="2" custScaleY="119021" custLinFactNeighborX="1402" custLinFactNeighborY="1426">
        <dgm:presLayoutVars>
          <dgm:bulletEnabled val="1"/>
        </dgm:presLayoutVars>
      </dgm:prSet>
      <dgm:spPr/>
    </dgm:pt>
    <dgm:pt modelId="{AEB44678-EFB0-43EA-9348-41EE90680C8F}" type="pres">
      <dgm:prSet presAssocID="{664B30D1-D023-4E15-A039-5A205E09107B}" presName="spacing" presStyleCnt="0"/>
      <dgm:spPr/>
    </dgm:pt>
    <dgm:pt modelId="{9626A1FF-73D6-4C00-9AC0-6E418B4DACCC}" type="pres">
      <dgm:prSet presAssocID="{7B238FDD-F068-4461-8046-C3ADAA791D72}" presName="linNode" presStyleCnt="0"/>
      <dgm:spPr/>
    </dgm:pt>
    <dgm:pt modelId="{AEE4234F-0AEA-4996-B0BA-2718A0F432AA}" type="pres">
      <dgm:prSet presAssocID="{7B238FDD-F068-4461-8046-C3ADAA791D72}" presName="parentShp" presStyleLbl="node1" presStyleIdx="1" presStyleCnt="2" custScaleY="64478">
        <dgm:presLayoutVars>
          <dgm:bulletEnabled val="1"/>
        </dgm:presLayoutVars>
      </dgm:prSet>
      <dgm:spPr/>
    </dgm:pt>
    <dgm:pt modelId="{EADD8708-FD0D-46EA-9B64-D13AE79C3EFE}" type="pres">
      <dgm:prSet presAssocID="{7B238FDD-F068-4461-8046-C3ADAA791D72}" presName="childShp" presStyleLbl="bgAccFollowNode1" presStyleIdx="1" presStyleCnt="2" custScaleY="64478">
        <dgm:presLayoutVars>
          <dgm:bulletEnabled val="1"/>
        </dgm:presLayoutVars>
      </dgm:prSet>
      <dgm:spPr/>
    </dgm:pt>
  </dgm:ptLst>
  <dgm:cxnLst>
    <dgm:cxn modelId="{46AA2521-2621-4887-99EA-03843BB014BD}" type="presOf" srcId="{86286507-1B61-4A56-ABF5-2621E3010098}" destId="{1D68A9BB-1B22-4665-96F0-37E21CC601A7}" srcOrd="0" destOrd="1" presId="urn:microsoft.com/office/officeart/2005/8/layout/vList6"/>
    <dgm:cxn modelId="{97753224-ECFF-46D7-9A11-1917057C543A}" type="presOf" srcId="{63F90AF3-C178-4F44-9C58-D48830CCCD04}" destId="{EADD8708-FD0D-46EA-9B64-D13AE79C3EFE}" srcOrd="0" destOrd="0" presId="urn:microsoft.com/office/officeart/2005/8/layout/vList6"/>
    <dgm:cxn modelId="{653AF92D-770B-4876-9960-9D08BB533D3A}" type="presOf" srcId="{7B238FDD-F068-4461-8046-C3ADAA791D72}" destId="{AEE4234F-0AEA-4996-B0BA-2718A0F432AA}" srcOrd="0" destOrd="0" presId="urn:microsoft.com/office/officeart/2005/8/layout/vList6"/>
    <dgm:cxn modelId="{9B8F513D-37FC-4A5A-907A-D858AD36D20C}" srcId="{12D6784E-D7C9-4507-912F-C21672B6E225}" destId="{9E957CF8-2028-4E80-9EA2-77A32A64528C}" srcOrd="0" destOrd="0" parTransId="{EB6B11B8-71D6-4648-B4AF-149F25958E32}" sibTransId="{664B30D1-D023-4E15-A039-5A205E09107B}"/>
    <dgm:cxn modelId="{61326E63-8489-4E36-8F82-4E09ED6A6723}" srcId="{9E957CF8-2028-4E80-9EA2-77A32A64528C}" destId="{434B0CE8-D344-49BC-8EEF-095ADCDB34E0}" srcOrd="0" destOrd="0" parTransId="{6995DD6E-C57C-4A1C-BD8A-0C27790776FB}" sibTransId="{A572BCBB-BCB8-40B5-9323-3B92C6FB8BAF}"/>
    <dgm:cxn modelId="{D5C5E96C-DA99-4078-9D49-E91B0B2203C9}" srcId="{12D6784E-D7C9-4507-912F-C21672B6E225}" destId="{7B238FDD-F068-4461-8046-C3ADAA791D72}" srcOrd="1" destOrd="0" parTransId="{DB82EC4E-A0C8-4045-9DFA-02256CD44BDB}" sibTransId="{999AAAC8-5AE4-43BA-97B9-FF1AE26BFB60}"/>
    <dgm:cxn modelId="{354EFA80-DF93-423E-9A77-F19D74BB2B13}" srcId="{9E957CF8-2028-4E80-9EA2-77A32A64528C}" destId="{ADF393F3-8FAD-4B18-A803-2EFE85D9E251}" srcOrd="2" destOrd="0" parTransId="{3CD28B9A-55D8-4491-B236-79F5B60316A2}" sibTransId="{04C3D4E0-EBD2-4895-A51D-0A3DE9DF7478}"/>
    <dgm:cxn modelId="{56C42C8C-40DD-4054-8B46-6F226C5BB7F4}" type="presOf" srcId="{434B0CE8-D344-49BC-8EEF-095ADCDB34E0}" destId="{1D68A9BB-1B22-4665-96F0-37E21CC601A7}" srcOrd="0" destOrd="0" presId="urn:microsoft.com/office/officeart/2005/8/layout/vList6"/>
    <dgm:cxn modelId="{AB1AD395-5475-4F41-9DB4-CE2354DDBB78}" srcId="{9E957CF8-2028-4E80-9EA2-77A32A64528C}" destId="{86286507-1B61-4A56-ABF5-2621E3010098}" srcOrd="1" destOrd="0" parTransId="{2FDB6F5E-2C26-41FD-BE23-67DDB792797A}" sibTransId="{83C49E54-1105-4E8C-A6B4-9FFE23C93577}"/>
    <dgm:cxn modelId="{4DA2DA9E-9CDA-4836-8359-E968C127F420}" type="presOf" srcId="{12D6784E-D7C9-4507-912F-C21672B6E225}" destId="{DA906C08-59BE-4B8E-AEE7-765C910F5F91}" srcOrd="0" destOrd="0" presId="urn:microsoft.com/office/officeart/2005/8/layout/vList6"/>
    <dgm:cxn modelId="{A8B748E2-D352-4E2A-A726-005E53DD268B}" srcId="{7B238FDD-F068-4461-8046-C3ADAA791D72}" destId="{63F90AF3-C178-4F44-9C58-D48830CCCD04}" srcOrd="0" destOrd="0" parTransId="{85AAB2E3-DCD9-4522-B7D8-FF41DB005969}" sibTransId="{3949D877-4784-40CA-9F3B-9FBE51BB048D}"/>
    <dgm:cxn modelId="{682D4BED-8A36-4C3F-AE8E-835EF058EF6D}" type="presOf" srcId="{9E957CF8-2028-4E80-9EA2-77A32A64528C}" destId="{4974BDFC-00C0-4D39-A957-DAF0F899B19B}" srcOrd="0" destOrd="0" presId="urn:microsoft.com/office/officeart/2005/8/layout/vList6"/>
    <dgm:cxn modelId="{2FDC26F2-60FD-44CD-A4D2-9A5217F723B0}" type="presOf" srcId="{ADF393F3-8FAD-4B18-A803-2EFE85D9E251}" destId="{1D68A9BB-1B22-4665-96F0-37E21CC601A7}" srcOrd="0" destOrd="2" presId="urn:microsoft.com/office/officeart/2005/8/layout/vList6"/>
    <dgm:cxn modelId="{7B709F4A-8E74-4384-A3E6-546F856AFD22}" type="presParOf" srcId="{DA906C08-59BE-4B8E-AEE7-765C910F5F91}" destId="{D1C9694B-2780-4B07-B270-A1A6EA2458F8}" srcOrd="0" destOrd="0" presId="urn:microsoft.com/office/officeart/2005/8/layout/vList6"/>
    <dgm:cxn modelId="{BA89734D-696E-42F6-B8CC-902B84D76BB4}" type="presParOf" srcId="{D1C9694B-2780-4B07-B270-A1A6EA2458F8}" destId="{4974BDFC-00C0-4D39-A957-DAF0F899B19B}" srcOrd="0" destOrd="0" presId="urn:microsoft.com/office/officeart/2005/8/layout/vList6"/>
    <dgm:cxn modelId="{77BF11D5-779F-4471-A969-E5CF6719A7CE}" type="presParOf" srcId="{D1C9694B-2780-4B07-B270-A1A6EA2458F8}" destId="{1D68A9BB-1B22-4665-96F0-37E21CC601A7}" srcOrd="1" destOrd="0" presId="urn:microsoft.com/office/officeart/2005/8/layout/vList6"/>
    <dgm:cxn modelId="{AD0C0874-ED4E-4561-BF1E-486861CABCEC}" type="presParOf" srcId="{DA906C08-59BE-4B8E-AEE7-765C910F5F91}" destId="{AEB44678-EFB0-43EA-9348-41EE90680C8F}" srcOrd="1" destOrd="0" presId="urn:microsoft.com/office/officeart/2005/8/layout/vList6"/>
    <dgm:cxn modelId="{642472B0-93E9-4330-B775-5F623B8F74C6}" type="presParOf" srcId="{DA906C08-59BE-4B8E-AEE7-765C910F5F91}" destId="{9626A1FF-73D6-4C00-9AC0-6E418B4DACCC}" srcOrd="2" destOrd="0" presId="urn:microsoft.com/office/officeart/2005/8/layout/vList6"/>
    <dgm:cxn modelId="{6B9A1752-1919-4482-A435-E60F75C0C298}" type="presParOf" srcId="{9626A1FF-73D6-4C00-9AC0-6E418B4DACCC}" destId="{AEE4234F-0AEA-4996-B0BA-2718A0F432AA}" srcOrd="0" destOrd="0" presId="urn:microsoft.com/office/officeart/2005/8/layout/vList6"/>
    <dgm:cxn modelId="{2D81405B-6A17-4F4E-96CC-BFDA7EB0567E}" type="presParOf" srcId="{9626A1FF-73D6-4C00-9AC0-6E418B4DACCC}" destId="{EADD8708-FD0D-46EA-9B64-D13AE79C3EF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F222A5A-99CB-4290-AB49-6BDD7F302A8B}" type="doc">
      <dgm:prSet loTypeId="urn:microsoft.com/office/officeart/2005/8/layout/hierarchy1" loCatId="hierarchy" qsTypeId="urn:microsoft.com/office/officeart/2005/8/quickstyle/simple2" qsCatId="simple" csTypeId="urn:microsoft.com/office/officeart/2005/8/colors/accent4_2" csCatId="accent4" phldr="1"/>
      <dgm:spPr/>
      <dgm:t>
        <a:bodyPr/>
        <a:lstStyle/>
        <a:p>
          <a:endParaRPr lang="en-US"/>
        </a:p>
      </dgm:t>
    </dgm:pt>
    <dgm:pt modelId="{40AB2A31-CCBB-4186-8100-CCC812228AA5}">
      <dgm:prSet/>
      <dgm:spPr/>
      <dgm:t>
        <a:bodyPr/>
        <a:lstStyle/>
        <a:p>
          <a:r>
            <a:rPr lang="en-US" dirty="0"/>
            <a:t>July 2022: Combating Food Insecurity with Collaboration</a:t>
          </a:r>
        </a:p>
      </dgm:t>
      <dgm:extLst>
        <a:ext uri="{E40237B7-FDA0-4F09-8148-C483321AD2D9}">
          <dgm14:cNvPr xmlns:dgm14="http://schemas.microsoft.com/office/drawing/2010/diagram" id="0" name="" descr="July 2022: Combating Food Insecurity with Collaboration. August 2022: State Unit Food Insecurity Promising Practices. September 2022: Identifying and Screening for Food Insecurity. October 2022: Referring Participants Who are Food Insecure."/>
        </a:ext>
      </dgm:extLst>
    </dgm:pt>
    <dgm:pt modelId="{8EE4833D-5ED4-4116-B258-CDB3842179E0}" type="parTrans" cxnId="{B6E58143-5833-455B-8C17-DCCB94357E27}">
      <dgm:prSet/>
      <dgm:spPr/>
      <dgm:t>
        <a:bodyPr/>
        <a:lstStyle/>
        <a:p>
          <a:endParaRPr lang="en-US"/>
        </a:p>
      </dgm:t>
    </dgm:pt>
    <dgm:pt modelId="{051D64A8-8E08-42E2-BABA-2899BB3A28BC}" type="sibTrans" cxnId="{B6E58143-5833-455B-8C17-DCCB94357E27}">
      <dgm:prSet/>
      <dgm:spPr/>
      <dgm:t>
        <a:bodyPr/>
        <a:lstStyle/>
        <a:p>
          <a:endParaRPr lang="en-US"/>
        </a:p>
      </dgm:t>
    </dgm:pt>
    <dgm:pt modelId="{DEE1F73C-F157-463D-9019-851689CE370A}">
      <dgm:prSet/>
      <dgm:spPr/>
      <dgm:t>
        <a:bodyPr/>
        <a:lstStyle/>
        <a:p>
          <a:pPr>
            <a:lnSpc>
              <a:spcPct val="90000"/>
            </a:lnSpc>
          </a:pPr>
          <a:r>
            <a:rPr lang="en-US" dirty="0"/>
            <a:t>September 2022: Identifying and Screening for Food Insecurity</a:t>
          </a:r>
        </a:p>
      </dgm:t>
    </dgm:pt>
    <dgm:pt modelId="{E9FDDD18-BC46-4652-B7D8-3A81D83A4ED5}" type="parTrans" cxnId="{0622B00F-DB09-42F5-B2EC-A5869C11859C}">
      <dgm:prSet/>
      <dgm:spPr/>
      <dgm:t>
        <a:bodyPr/>
        <a:lstStyle/>
        <a:p>
          <a:endParaRPr lang="en-US"/>
        </a:p>
      </dgm:t>
    </dgm:pt>
    <dgm:pt modelId="{BDA1762B-3152-4C9E-AF8B-B1C26BF97719}" type="sibTrans" cxnId="{0622B00F-DB09-42F5-B2EC-A5869C11859C}">
      <dgm:prSet/>
      <dgm:spPr/>
      <dgm:t>
        <a:bodyPr/>
        <a:lstStyle/>
        <a:p>
          <a:endParaRPr lang="en-US"/>
        </a:p>
      </dgm:t>
    </dgm:pt>
    <dgm:pt modelId="{731671F2-9900-4CCD-A1A8-7685C604C61F}">
      <dgm:prSet/>
      <dgm:spPr/>
      <dgm:t>
        <a:bodyPr/>
        <a:lstStyle/>
        <a:p>
          <a:pPr>
            <a:spcAft>
              <a:spcPts val="0"/>
            </a:spcAft>
          </a:pPr>
          <a:r>
            <a:rPr lang="en-US" dirty="0"/>
            <a:t>October 2022:</a:t>
          </a:r>
        </a:p>
        <a:p>
          <a:pPr>
            <a:spcAft>
              <a:spcPts val="0"/>
            </a:spcAft>
          </a:pPr>
          <a:r>
            <a:rPr lang="en-US" dirty="0"/>
            <a:t>Referring Participants Who are Food Insecure</a:t>
          </a:r>
        </a:p>
      </dgm:t>
    </dgm:pt>
    <dgm:pt modelId="{5AABDD07-26CF-4B2D-84AC-4CF1F91415A7}" type="parTrans" cxnId="{B797CE4E-2310-4B02-957A-E4B20FE45E96}">
      <dgm:prSet/>
      <dgm:spPr/>
      <dgm:t>
        <a:bodyPr/>
        <a:lstStyle/>
        <a:p>
          <a:endParaRPr lang="en-US"/>
        </a:p>
      </dgm:t>
    </dgm:pt>
    <dgm:pt modelId="{3E50743A-7B18-4269-A279-1B0B8CB559C9}" type="sibTrans" cxnId="{B797CE4E-2310-4B02-957A-E4B20FE45E96}">
      <dgm:prSet/>
      <dgm:spPr/>
      <dgm:t>
        <a:bodyPr/>
        <a:lstStyle/>
        <a:p>
          <a:endParaRPr lang="en-US"/>
        </a:p>
      </dgm:t>
    </dgm:pt>
    <dgm:pt modelId="{8EF4506A-9727-4A62-8C9F-F10E891CF8DF}">
      <dgm:prSet/>
      <dgm:spPr/>
      <dgm:t>
        <a:bodyPr/>
        <a:lstStyle/>
        <a:p>
          <a:pPr>
            <a:spcAft>
              <a:spcPts val="0"/>
            </a:spcAft>
          </a:pPr>
          <a:r>
            <a:rPr lang="en-US" dirty="0"/>
            <a:t>August 2022: </a:t>
          </a:r>
        </a:p>
        <a:p>
          <a:pPr>
            <a:spcAft>
              <a:spcPts val="0"/>
            </a:spcAft>
          </a:pPr>
          <a:r>
            <a:rPr lang="en-US" dirty="0"/>
            <a:t>State Unit Food Insecurity Promising Practices</a:t>
          </a:r>
        </a:p>
      </dgm:t>
    </dgm:pt>
    <dgm:pt modelId="{9D23D680-59CF-4B31-8FDC-FC580B257A11}" type="parTrans" cxnId="{736DA2A5-82AB-416C-A87D-D44704041179}">
      <dgm:prSet/>
      <dgm:spPr/>
      <dgm:t>
        <a:bodyPr/>
        <a:lstStyle/>
        <a:p>
          <a:endParaRPr lang="en-US"/>
        </a:p>
      </dgm:t>
    </dgm:pt>
    <dgm:pt modelId="{545985E3-A6E9-4BC3-B5BE-859FFBC15FF6}" type="sibTrans" cxnId="{736DA2A5-82AB-416C-A87D-D44704041179}">
      <dgm:prSet/>
      <dgm:spPr/>
      <dgm:t>
        <a:bodyPr/>
        <a:lstStyle/>
        <a:p>
          <a:endParaRPr lang="en-US"/>
        </a:p>
      </dgm:t>
    </dgm:pt>
    <dgm:pt modelId="{FB1B698E-5483-4A8C-BBA3-D9B2597B87C6}" type="pres">
      <dgm:prSet presAssocID="{8F222A5A-99CB-4290-AB49-6BDD7F302A8B}" presName="hierChild1" presStyleCnt="0">
        <dgm:presLayoutVars>
          <dgm:chPref val="1"/>
          <dgm:dir/>
          <dgm:animOne val="branch"/>
          <dgm:animLvl val="lvl"/>
          <dgm:resizeHandles/>
        </dgm:presLayoutVars>
      </dgm:prSet>
      <dgm:spPr/>
    </dgm:pt>
    <dgm:pt modelId="{B1F9B855-9B83-449F-9190-3A33AB83ACBC}" type="pres">
      <dgm:prSet presAssocID="{40AB2A31-CCBB-4186-8100-CCC812228AA5}" presName="hierRoot1" presStyleCnt="0"/>
      <dgm:spPr/>
    </dgm:pt>
    <dgm:pt modelId="{BD60956A-9302-43C8-B565-80427E612C81}" type="pres">
      <dgm:prSet presAssocID="{40AB2A31-CCBB-4186-8100-CCC812228AA5}" presName="composite" presStyleCnt="0"/>
      <dgm:spPr/>
    </dgm:pt>
    <dgm:pt modelId="{9079E3CA-8692-4569-9C99-DD4808ADB59D}" type="pres">
      <dgm:prSet presAssocID="{40AB2A31-CCBB-4186-8100-CCC812228AA5}" presName="background" presStyleLbl="node0" presStyleIdx="0" presStyleCnt="4"/>
      <dgm:spPr/>
    </dgm:pt>
    <dgm:pt modelId="{A5751CD4-6463-4400-A493-D1BB116AEA9C}" type="pres">
      <dgm:prSet presAssocID="{40AB2A31-CCBB-4186-8100-CCC812228AA5}" presName="text" presStyleLbl="fgAcc0" presStyleIdx="0" presStyleCnt="4">
        <dgm:presLayoutVars>
          <dgm:chPref val="3"/>
        </dgm:presLayoutVars>
      </dgm:prSet>
      <dgm:spPr/>
    </dgm:pt>
    <dgm:pt modelId="{A4512434-3BAF-44F6-8087-1A135DC91E58}" type="pres">
      <dgm:prSet presAssocID="{40AB2A31-CCBB-4186-8100-CCC812228AA5}" presName="hierChild2" presStyleCnt="0"/>
      <dgm:spPr/>
    </dgm:pt>
    <dgm:pt modelId="{0DC6A579-E277-4359-BF4D-D47E19A9101A}" type="pres">
      <dgm:prSet presAssocID="{8EF4506A-9727-4A62-8C9F-F10E891CF8DF}" presName="hierRoot1" presStyleCnt="0"/>
      <dgm:spPr/>
    </dgm:pt>
    <dgm:pt modelId="{6167420B-F511-4CAD-B8B8-3062D6A308B3}" type="pres">
      <dgm:prSet presAssocID="{8EF4506A-9727-4A62-8C9F-F10E891CF8DF}" presName="composite" presStyleCnt="0"/>
      <dgm:spPr/>
    </dgm:pt>
    <dgm:pt modelId="{504BAB70-63E9-4C94-AC9E-D7FE9C52CE61}" type="pres">
      <dgm:prSet presAssocID="{8EF4506A-9727-4A62-8C9F-F10E891CF8DF}" presName="background" presStyleLbl="node0" presStyleIdx="1" presStyleCnt="4"/>
      <dgm:spPr/>
    </dgm:pt>
    <dgm:pt modelId="{99424ADB-0592-4F59-A615-F76E6BEBD2E0}" type="pres">
      <dgm:prSet presAssocID="{8EF4506A-9727-4A62-8C9F-F10E891CF8DF}" presName="text" presStyleLbl="fgAcc0" presStyleIdx="1" presStyleCnt="4" custLinFactNeighborX="3433" custLinFactNeighborY="859">
        <dgm:presLayoutVars>
          <dgm:chPref val="3"/>
        </dgm:presLayoutVars>
      </dgm:prSet>
      <dgm:spPr/>
    </dgm:pt>
    <dgm:pt modelId="{D14DD6EE-18FF-4FC9-88F1-445E4C5D1940}" type="pres">
      <dgm:prSet presAssocID="{8EF4506A-9727-4A62-8C9F-F10E891CF8DF}" presName="hierChild2" presStyleCnt="0"/>
      <dgm:spPr/>
    </dgm:pt>
    <dgm:pt modelId="{D6E9F6F6-1606-4DDC-8403-88BC08A230BD}" type="pres">
      <dgm:prSet presAssocID="{DEE1F73C-F157-463D-9019-851689CE370A}" presName="hierRoot1" presStyleCnt="0"/>
      <dgm:spPr/>
    </dgm:pt>
    <dgm:pt modelId="{F737D018-1AE4-4AC1-A54B-020B4E4A2396}" type="pres">
      <dgm:prSet presAssocID="{DEE1F73C-F157-463D-9019-851689CE370A}" presName="composite" presStyleCnt="0"/>
      <dgm:spPr/>
    </dgm:pt>
    <dgm:pt modelId="{AD2043CE-E403-4633-A151-519E8F5B9636}" type="pres">
      <dgm:prSet presAssocID="{DEE1F73C-F157-463D-9019-851689CE370A}" presName="background" presStyleLbl="node0" presStyleIdx="2" presStyleCnt="4"/>
      <dgm:spPr/>
    </dgm:pt>
    <dgm:pt modelId="{B41DBA6B-3C18-4ADE-97BE-F372BD27799F}" type="pres">
      <dgm:prSet presAssocID="{DEE1F73C-F157-463D-9019-851689CE370A}" presName="text" presStyleLbl="fgAcc0" presStyleIdx="2" presStyleCnt="4" custLinFactNeighborX="1626">
        <dgm:presLayoutVars>
          <dgm:chPref val="3"/>
        </dgm:presLayoutVars>
      </dgm:prSet>
      <dgm:spPr/>
    </dgm:pt>
    <dgm:pt modelId="{5FB40C92-64F8-4E23-A0ED-209923EA82F4}" type="pres">
      <dgm:prSet presAssocID="{DEE1F73C-F157-463D-9019-851689CE370A}" presName="hierChild2" presStyleCnt="0"/>
      <dgm:spPr/>
    </dgm:pt>
    <dgm:pt modelId="{440053E8-3F30-41C3-B219-9C119FFACDB1}" type="pres">
      <dgm:prSet presAssocID="{731671F2-9900-4CCD-A1A8-7685C604C61F}" presName="hierRoot1" presStyleCnt="0"/>
      <dgm:spPr/>
    </dgm:pt>
    <dgm:pt modelId="{4A715215-228F-4D4B-9251-22472D5EA899}" type="pres">
      <dgm:prSet presAssocID="{731671F2-9900-4CCD-A1A8-7685C604C61F}" presName="composite" presStyleCnt="0"/>
      <dgm:spPr/>
    </dgm:pt>
    <dgm:pt modelId="{CC3A7FB4-89E3-4437-AF68-40EC40AAC8DE}" type="pres">
      <dgm:prSet presAssocID="{731671F2-9900-4CCD-A1A8-7685C604C61F}" presName="background" presStyleLbl="node0" presStyleIdx="3" presStyleCnt="4"/>
      <dgm:spPr/>
    </dgm:pt>
    <dgm:pt modelId="{4ADE9195-066B-43BB-95CF-DD8D13C9CD3A}" type="pres">
      <dgm:prSet presAssocID="{731671F2-9900-4CCD-A1A8-7685C604C61F}" presName="text" presStyleLbl="fgAcc0" presStyleIdx="3" presStyleCnt="4">
        <dgm:presLayoutVars>
          <dgm:chPref val="3"/>
        </dgm:presLayoutVars>
      </dgm:prSet>
      <dgm:spPr/>
    </dgm:pt>
    <dgm:pt modelId="{56682367-58F6-467F-A876-1CF2009A9023}" type="pres">
      <dgm:prSet presAssocID="{731671F2-9900-4CCD-A1A8-7685C604C61F}" presName="hierChild2" presStyleCnt="0"/>
      <dgm:spPr/>
    </dgm:pt>
  </dgm:ptLst>
  <dgm:cxnLst>
    <dgm:cxn modelId="{0622B00F-DB09-42F5-B2EC-A5869C11859C}" srcId="{8F222A5A-99CB-4290-AB49-6BDD7F302A8B}" destId="{DEE1F73C-F157-463D-9019-851689CE370A}" srcOrd="2" destOrd="0" parTransId="{E9FDDD18-BC46-4652-B7D8-3A81D83A4ED5}" sibTransId="{BDA1762B-3152-4C9E-AF8B-B1C26BF97719}"/>
    <dgm:cxn modelId="{7C2BAA20-7F5E-4349-93C1-0B6F46D10EAB}" type="presOf" srcId="{40AB2A31-CCBB-4186-8100-CCC812228AA5}" destId="{A5751CD4-6463-4400-A493-D1BB116AEA9C}" srcOrd="0" destOrd="0" presId="urn:microsoft.com/office/officeart/2005/8/layout/hierarchy1"/>
    <dgm:cxn modelId="{EAA58840-F561-4AF9-924B-004690A35ECF}" type="presOf" srcId="{731671F2-9900-4CCD-A1A8-7685C604C61F}" destId="{4ADE9195-066B-43BB-95CF-DD8D13C9CD3A}" srcOrd="0" destOrd="0" presId="urn:microsoft.com/office/officeart/2005/8/layout/hierarchy1"/>
    <dgm:cxn modelId="{B6E58143-5833-455B-8C17-DCCB94357E27}" srcId="{8F222A5A-99CB-4290-AB49-6BDD7F302A8B}" destId="{40AB2A31-CCBB-4186-8100-CCC812228AA5}" srcOrd="0" destOrd="0" parTransId="{8EE4833D-5ED4-4116-B258-CDB3842179E0}" sibTransId="{051D64A8-8E08-42E2-BABA-2899BB3A28BC}"/>
    <dgm:cxn modelId="{0F43114C-9BD0-4EAD-B687-91222D4522CF}" type="presOf" srcId="{8EF4506A-9727-4A62-8C9F-F10E891CF8DF}" destId="{99424ADB-0592-4F59-A615-F76E6BEBD2E0}" srcOrd="0" destOrd="0" presId="urn:microsoft.com/office/officeart/2005/8/layout/hierarchy1"/>
    <dgm:cxn modelId="{B797CE4E-2310-4B02-957A-E4B20FE45E96}" srcId="{8F222A5A-99CB-4290-AB49-6BDD7F302A8B}" destId="{731671F2-9900-4CCD-A1A8-7685C604C61F}" srcOrd="3" destOrd="0" parTransId="{5AABDD07-26CF-4B2D-84AC-4CF1F91415A7}" sibTransId="{3E50743A-7B18-4269-A279-1B0B8CB559C9}"/>
    <dgm:cxn modelId="{C07C8C6F-086E-4F33-9A42-0D568A99B3EB}" type="presOf" srcId="{DEE1F73C-F157-463D-9019-851689CE370A}" destId="{B41DBA6B-3C18-4ADE-97BE-F372BD27799F}" srcOrd="0" destOrd="0" presId="urn:microsoft.com/office/officeart/2005/8/layout/hierarchy1"/>
    <dgm:cxn modelId="{736DA2A5-82AB-416C-A87D-D44704041179}" srcId="{8F222A5A-99CB-4290-AB49-6BDD7F302A8B}" destId="{8EF4506A-9727-4A62-8C9F-F10E891CF8DF}" srcOrd="1" destOrd="0" parTransId="{9D23D680-59CF-4B31-8FDC-FC580B257A11}" sibTransId="{545985E3-A6E9-4BC3-B5BE-859FFBC15FF6}"/>
    <dgm:cxn modelId="{C213A9D5-E648-4A72-BB7B-E47A88805B73}" type="presOf" srcId="{8F222A5A-99CB-4290-AB49-6BDD7F302A8B}" destId="{FB1B698E-5483-4A8C-BBA3-D9B2597B87C6}" srcOrd="0" destOrd="0" presId="urn:microsoft.com/office/officeart/2005/8/layout/hierarchy1"/>
    <dgm:cxn modelId="{1AC730B6-2EFC-412A-9EE5-9A1F99E0669D}" type="presParOf" srcId="{FB1B698E-5483-4A8C-BBA3-D9B2597B87C6}" destId="{B1F9B855-9B83-449F-9190-3A33AB83ACBC}" srcOrd="0" destOrd="0" presId="urn:microsoft.com/office/officeart/2005/8/layout/hierarchy1"/>
    <dgm:cxn modelId="{F3F2B608-F008-4A63-9579-58C140507B87}" type="presParOf" srcId="{B1F9B855-9B83-449F-9190-3A33AB83ACBC}" destId="{BD60956A-9302-43C8-B565-80427E612C81}" srcOrd="0" destOrd="0" presId="urn:microsoft.com/office/officeart/2005/8/layout/hierarchy1"/>
    <dgm:cxn modelId="{DD32BF9D-53B7-4671-8974-3C1D1D9130B1}" type="presParOf" srcId="{BD60956A-9302-43C8-B565-80427E612C81}" destId="{9079E3CA-8692-4569-9C99-DD4808ADB59D}" srcOrd="0" destOrd="0" presId="urn:microsoft.com/office/officeart/2005/8/layout/hierarchy1"/>
    <dgm:cxn modelId="{7013A298-B3CB-47CD-A1CB-78FF15BCCA23}" type="presParOf" srcId="{BD60956A-9302-43C8-B565-80427E612C81}" destId="{A5751CD4-6463-4400-A493-D1BB116AEA9C}" srcOrd="1" destOrd="0" presId="urn:microsoft.com/office/officeart/2005/8/layout/hierarchy1"/>
    <dgm:cxn modelId="{8DFAA899-EC9D-49BB-80B5-FA5F32C2609C}" type="presParOf" srcId="{B1F9B855-9B83-449F-9190-3A33AB83ACBC}" destId="{A4512434-3BAF-44F6-8087-1A135DC91E58}" srcOrd="1" destOrd="0" presId="urn:microsoft.com/office/officeart/2005/8/layout/hierarchy1"/>
    <dgm:cxn modelId="{3CF4609E-4649-478C-9DF3-0CECEC1B7B87}" type="presParOf" srcId="{FB1B698E-5483-4A8C-BBA3-D9B2597B87C6}" destId="{0DC6A579-E277-4359-BF4D-D47E19A9101A}" srcOrd="1" destOrd="0" presId="urn:microsoft.com/office/officeart/2005/8/layout/hierarchy1"/>
    <dgm:cxn modelId="{88AAC818-74BC-4A9F-9554-B4B274804A94}" type="presParOf" srcId="{0DC6A579-E277-4359-BF4D-D47E19A9101A}" destId="{6167420B-F511-4CAD-B8B8-3062D6A308B3}" srcOrd="0" destOrd="0" presId="urn:microsoft.com/office/officeart/2005/8/layout/hierarchy1"/>
    <dgm:cxn modelId="{E50EBA72-A1BF-4310-869B-481557FF88BF}" type="presParOf" srcId="{6167420B-F511-4CAD-B8B8-3062D6A308B3}" destId="{504BAB70-63E9-4C94-AC9E-D7FE9C52CE61}" srcOrd="0" destOrd="0" presId="urn:microsoft.com/office/officeart/2005/8/layout/hierarchy1"/>
    <dgm:cxn modelId="{D2462A6F-B9F6-4459-BA17-AD282CA7687F}" type="presParOf" srcId="{6167420B-F511-4CAD-B8B8-3062D6A308B3}" destId="{99424ADB-0592-4F59-A615-F76E6BEBD2E0}" srcOrd="1" destOrd="0" presId="urn:microsoft.com/office/officeart/2005/8/layout/hierarchy1"/>
    <dgm:cxn modelId="{76369865-B453-48A5-ABA6-84DC8FA01039}" type="presParOf" srcId="{0DC6A579-E277-4359-BF4D-D47E19A9101A}" destId="{D14DD6EE-18FF-4FC9-88F1-445E4C5D1940}" srcOrd="1" destOrd="0" presId="urn:microsoft.com/office/officeart/2005/8/layout/hierarchy1"/>
    <dgm:cxn modelId="{1D200D55-ED4B-45E1-AE74-79623428E849}" type="presParOf" srcId="{FB1B698E-5483-4A8C-BBA3-D9B2597B87C6}" destId="{D6E9F6F6-1606-4DDC-8403-88BC08A230BD}" srcOrd="2" destOrd="0" presId="urn:microsoft.com/office/officeart/2005/8/layout/hierarchy1"/>
    <dgm:cxn modelId="{EA14432D-4488-4BAC-BE13-E621FB4D5024}" type="presParOf" srcId="{D6E9F6F6-1606-4DDC-8403-88BC08A230BD}" destId="{F737D018-1AE4-4AC1-A54B-020B4E4A2396}" srcOrd="0" destOrd="0" presId="urn:microsoft.com/office/officeart/2005/8/layout/hierarchy1"/>
    <dgm:cxn modelId="{52AF70A2-2E94-4406-AB3B-89BCB6D8BEB2}" type="presParOf" srcId="{F737D018-1AE4-4AC1-A54B-020B4E4A2396}" destId="{AD2043CE-E403-4633-A151-519E8F5B9636}" srcOrd="0" destOrd="0" presId="urn:microsoft.com/office/officeart/2005/8/layout/hierarchy1"/>
    <dgm:cxn modelId="{E9381843-A7E3-4508-8C77-189C62491309}" type="presParOf" srcId="{F737D018-1AE4-4AC1-A54B-020B4E4A2396}" destId="{B41DBA6B-3C18-4ADE-97BE-F372BD27799F}" srcOrd="1" destOrd="0" presId="urn:microsoft.com/office/officeart/2005/8/layout/hierarchy1"/>
    <dgm:cxn modelId="{5BC68E9C-4891-4080-904A-A30099AB665B}" type="presParOf" srcId="{D6E9F6F6-1606-4DDC-8403-88BC08A230BD}" destId="{5FB40C92-64F8-4E23-A0ED-209923EA82F4}" srcOrd="1" destOrd="0" presId="urn:microsoft.com/office/officeart/2005/8/layout/hierarchy1"/>
    <dgm:cxn modelId="{028E4283-578E-4E72-9272-5BBFC1749583}" type="presParOf" srcId="{FB1B698E-5483-4A8C-BBA3-D9B2597B87C6}" destId="{440053E8-3F30-41C3-B219-9C119FFACDB1}" srcOrd="3" destOrd="0" presId="urn:microsoft.com/office/officeart/2005/8/layout/hierarchy1"/>
    <dgm:cxn modelId="{DA6C5A3E-83D9-432B-97C6-823B5206D89D}" type="presParOf" srcId="{440053E8-3F30-41C3-B219-9C119FFACDB1}" destId="{4A715215-228F-4D4B-9251-22472D5EA899}" srcOrd="0" destOrd="0" presId="urn:microsoft.com/office/officeart/2005/8/layout/hierarchy1"/>
    <dgm:cxn modelId="{8AC15134-6FD6-4665-A609-A5602947E886}" type="presParOf" srcId="{4A715215-228F-4D4B-9251-22472D5EA899}" destId="{CC3A7FB4-89E3-4437-AF68-40EC40AAC8DE}" srcOrd="0" destOrd="0" presId="urn:microsoft.com/office/officeart/2005/8/layout/hierarchy1"/>
    <dgm:cxn modelId="{B61C5ACD-3298-4743-9FC4-7986F5A84C93}" type="presParOf" srcId="{4A715215-228F-4D4B-9251-22472D5EA899}" destId="{4ADE9195-066B-43BB-95CF-DD8D13C9CD3A}" srcOrd="1" destOrd="0" presId="urn:microsoft.com/office/officeart/2005/8/layout/hierarchy1"/>
    <dgm:cxn modelId="{FDADD6E0-E65F-488F-9DC7-FC6D91FF405A}" type="presParOf" srcId="{440053E8-3F30-41C3-B219-9C119FFACDB1}" destId="{56682367-58F6-467F-A876-1CF2009A90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17241-D669-44A5-B33C-0F3815FA4D0B}">
      <dsp:nvSpPr>
        <dsp:cNvPr id="0" name=""/>
        <dsp:cNvSpPr/>
      </dsp:nvSpPr>
      <dsp:spPr>
        <a:xfrm>
          <a:off x="2192400" y="511961"/>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8E92BA-24B3-405F-887B-B98EACB611A2}">
      <dsp:nvSpPr>
        <dsp:cNvPr id="0" name=""/>
        <dsp:cNvSpPr/>
      </dsp:nvSpPr>
      <dsp:spPr>
        <a:xfrm>
          <a:off x="788400" y="214703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b="1" kern="1200" dirty="0"/>
            <a:t>Low food security </a:t>
          </a:r>
          <a:endParaRPr lang="en-US" sz="3200" kern="1200" dirty="0"/>
        </a:p>
      </dsp:txBody>
      <dsp:txXfrm>
        <a:off x="788400" y="2147039"/>
        <a:ext cx="4320000" cy="648000"/>
      </dsp:txXfrm>
    </dsp:sp>
    <dsp:sp modelId="{9FDA5088-FAAE-437D-83A6-523F55BADC78}">
      <dsp:nvSpPr>
        <dsp:cNvPr id="0" name=""/>
        <dsp:cNvSpPr/>
      </dsp:nvSpPr>
      <dsp:spPr>
        <a:xfrm>
          <a:off x="788400" y="2852284"/>
          <a:ext cx="4320000" cy="52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Poor nutrition quality and limited variety. Little or no indication of reduced food intake.</a:t>
          </a:r>
        </a:p>
      </dsp:txBody>
      <dsp:txXfrm>
        <a:off x="788400" y="2852284"/>
        <a:ext cx="4320000" cy="521953"/>
      </dsp:txXfrm>
    </dsp:sp>
    <dsp:sp modelId="{C36270F2-42A8-492A-A247-65C439FA1F84}">
      <dsp:nvSpPr>
        <dsp:cNvPr id="0" name=""/>
        <dsp:cNvSpPr/>
      </dsp:nvSpPr>
      <dsp:spPr>
        <a:xfrm>
          <a:off x="7268400" y="511961"/>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A134AA-5108-418E-B6D9-41642B7FFA21}">
      <dsp:nvSpPr>
        <dsp:cNvPr id="0" name=""/>
        <dsp:cNvSpPr/>
      </dsp:nvSpPr>
      <dsp:spPr>
        <a:xfrm>
          <a:off x="5864400" y="214703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b="1" kern="1200" dirty="0"/>
            <a:t>Very low food security</a:t>
          </a:r>
          <a:endParaRPr lang="en-US" sz="3200" kern="1200" dirty="0"/>
        </a:p>
      </dsp:txBody>
      <dsp:txXfrm>
        <a:off x="5864400" y="2147039"/>
        <a:ext cx="4320000" cy="648000"/>
      </dsp:txXfrm>
    </dsp:sp>
    <dsp:sp modelId="{F078D0F4-8C4A-4938-81BF-40BFB245F755}">
      <dsp:nvSpPr>
        <dsp:cNvPr id="0" name=""/>
        <dsp:cNvSpPr/>
      </dsp:nvSpPr>
      <dsp:spPr>
        <a:xfrm>
          <a:off x="5964105" y="2852284"/>
          <a:ext cx="4120588" cy="52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Reports of skipping meals or not eating. Has reduced food availability.</a:t>
          </a:r>
        </a:p>
      </dsp:txBody>
      <dsp:txXfrm>
        <a:off x="5964105" y="2852284"/>
        <a:ext cx="4120588" cy="521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818A2-2706-42DE-88C7-8ECC01F1F4F9}">
      <dsp:nvSpPr>
        <dsp:cNvPr id="0" name=""/>
        <dsp:cNvSpPr/>
      </dsp:nvSpPr>
      <dsp:spPr>
        <a:xfrm>
          <a:off x="4014068" y="1135086"/>
          <a:ext cx="2715016" cy="2715016"/>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Food Insecurity</a:t>
          </a:r>
          <a:endParaRPr lang="en-US" sz="2800" kern="1200" dirty="0"/>
        </a:p>
      </dsp:txBody>
      <dsp:txXfrm>
        <a:off x="4411673" y="1532691"/>
        <a:ext cx="1919806" cy="1919806"/>
      </dsp:txXfrm>
    </dsp:sp>
    <dsp:sp modelId="{1F699324-4F0B-4099-AA18-FD22DF234D7C}">
      <dsp:nvSpPr>
        <dsp:cNvPr id="0" name=""/>
        <dsp:cNvSpPr/>
      </dsp:nvSpPr>
      <dsp:spPr>
        <a:xfrm>
          <a:off x="4624947" y="-23132"/>
          <a:ext cx="1493258" cy="1493258"/>
        </a:xfrm>
        <a:prstGeom prst="ellipse">
          <a:avLst/>
        </a:prstGeom>
        <a:solidFill>
          <a:srgbClr val="FAA21C">
            <a:alpha val="30196"/>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Limited Income</a:t>
          </a:r>
          <a:endParaRPr lang="en-US" sz="1600" kern="1200" dirty="0"/>
        </a:p>
      </dsp:txBody>
      <dsp:txXfrm>
        <a:off x="4843630" y="195551"/>
        <a:ext cx="1055892" cy="1055892"/>
      </dsp:txXfrm>
    </dsp:sp>
    <dsp:sp modelId="{3BF91741-69EF-458C-B7EF-1CA3CA26DC8C}">
      <dsp:nvSpPr>
        <dsp:cNvPr id="0" name=""/>
        <dsp:cNvSpPr/>
      </dsp:nvSpPr>
      <dsp:spPr>
        <a:xfrm>
          <a:off x="6008083" y="642951"/>
          <a:ext cx="1493258" cy="1493258"/>
        </a:xfrm>
        <a:prstGeom prst="ellipse">
          <a:avLst/>
        </a:prstGeom>
        <a:solidFill>
          <a:srgbClr val="FAA21C">
            <a:alpha val="30196"/>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Lack of Employment</a:t>
          </a:r>
        </a:p>
      </dsp:txBody>
      <dsp:txXfrm>
        <a:off x="6226766" y="861634"/>
        <a:ext cx="1055892" cy="1055892"/>
      </dsp:txXfrm>
    </dsp:sp>
    <dsp:sp modelId="{3EB3D4CC-49AC-42A5-8BBB-FA3B20406ABC}">
      <dsp:nvSpPr>
        <dsp:cNvPr id="0" name=""/>
        <dsp:cNvSpPr/>
      </dsp:nvSpPr>
      <dsp:spPr>
        <a:xfrm>
          <a:off x="6349690" y="2139626"/>
          <a:ext cx="1493258" cy="1493258"/>
        </a:xfrm>
        <a:prstGeom prst="ellipse">
          <a:avLst/>
        </a:prstGeom>
        <a:solidFill>
          <a:srgbClr val="FAA21C">
            <a:alpha val="30196"/>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Disparities</a:t>
          </a:r>
          <a:endParaRPr lang="en-US" sz="1600" kern="1200" dirty="0"/>
        </a:p>
      </dsp:txBody>
      <dsp:txXfrm>
        <a:off x="6568373" y="2358309"/>
        <a:ext cx="1055892" cy="1055892"/>
      </dsp:txXfrm>
    </dsp:sp>
    <dsp:sp modelId="{8D1433C6-819B-48AE-A441-84D471BCEA87}">
      <dsp:nvSpPr>
        <dsp:cNvPr id="0" name=""/>
        <dsp:cNvSpPr/>
      </dsp:nvSpPr>
      <dsp:spPr>
        <a:xfrm>
          <a:off x="5392530" y="3339867"/>
          <a:ext cx="1493258" cy="1493258"/>
        </a:xfrm>
        <a:prstGeom prst="ellipse">
          <a:avLst/>
        </a:prstGeom>
        <a:solidFill>
          <a:srgbClr val="FAA21C">
            <a:alpha val="30196"/>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Food Deserts</a:t>
          </a:r>
          <a:endParaRPr lang="en-US" sz="1600" kern="1200" dirty="0"/>
        </a:p>
      </dsp:txBody>
      <dsp:txXfrm>
        <a:off x="5611213" y="3558550"/>
        <a:ext cx="1055892" cy="1055892"/>
      </dsp:txXfrm>
    </dsp:sp>
    <dsp:sp modelId="{2A4899B6-373C-4C25-9126-60F06249ED12}">
      <dsp:nvSpPr>
        <dsp:cNvPr id="0" name=""/>
        <dsp:cNvSpPr/>
      </dsp:nvSpPr>
      <dsp:spPr>
        <a:xfrm>
          <a:off x="3857364" y="3339867"/>
          <a:ext cx="1493258" cy="1493258"/>
        </a:xfrm>
        <a:prstGeom prst="ellipse">
          <a:avLst/>
        </a:prstGeom>
        <a:solidFill>
          <a:srgbClr val="FAA21C">
            <a:alpha val="30196"/>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Lack of Transportation</a:t>
          </a:r>
          <a:endParaRPr lang="en-US" sz="1600" kern="1200" dirty="0"/>
        </a:p>
      </dsp:txBody>
      <dsp:txXfrm>
        <a:off x="4076047" y="3558550"/>
        <a:ext cx="1055892" cy="1055892"/>
      </dsp:txXfrm>
    </dsp:sp>
    <dsp:sp modelId="{BDE439EA-9919-44A1-8EA9-B2116A3A1AE2}">
      <dsp:nvSpPr>
        <dsp:cNvPr id="0" name=""/>
        <dsp:cNvSpPr/>
      </dsp:nvSpPr>
      <dsp:spPr>
        <a:xfrm>
          <a:off x="2900204" y="2139626"/>
          <a:ext cx="1493258" cy="1493258"/>
        </a:xfrm>
        <a:prstGeom prst="ellipse">
          <a:avLst/>
        </a:prstGeom>
        <a:solidFill>
          <a:srgbClr val="FAA21C">
            <a:alpha val="30196"/>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Social Isolation</a:t>
          </a:r>
          <a:endParaRPr lang="en-US" sz="1600" kern="1200" dirty="0"/>
        </a:p>
      </dsp:txBody>
      <dsp:txXfrm>
        <a:off x="3118887" y="2358309"/>
        <a:ext cx="1055892" cy="1055892"/>
      </dsp:txXfrm>
    </dsp:sp>
    <dsp:sp modelId="{5D13AE1E-1E0C-4FF4-BBE1-51B0AB370DBC}">
      <dsp:nvSpPr>
        <dsp:cNvPr id="0" name=""/>
        <dsp:cNvSpPr/>
      </dsp:nvSpPr>
      <dsp:spPr>
        <a:xfrm>
          <a:off x="3241811" y="642951"/>
          <a:ext cx="1493258" cy="1493258"/>
        </a:xfrm>
        <a:prstGeom prst="ellipse">
          <a:avLst/>
        </a:prstGeom>
        <a:solidFill>
          <a:srgbClr val="FAA21C">
            <a:alpha val="30196"/>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Renting </a:t>
          </a:r>
          <a:endParaRPr lang="en-US" sz="1600" kern="1200" dirty="0"/>
        </a:p>
      </dsp:txBody>
      <dsp:txXfrm>
        <a:off x="3460494" y="861634"/>
        <a:ext cx="1055892" cy="1055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24F07-4291-4A36-AD57-3AAA85983849}">
      <dsp:nvSpPr>
        <dsp:cNvPr id="0" name=""/>
        <dsp:cNvSpPr/>
      </dsp:nvSpPr>
      <dsp:spPr>
        <a:xfrm>
          <a:off x="864393" y="0"/>
          <a:ext cx="9796461" cy="447675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9F30A9-C400-4C3D-BDDB-0FD967B7E2B0}">
      <dsp:nvSpPr>
        <dsp:cNvPr id="0" name=""/>
        <dsp:cNvSpPr/>
      </dsp:nvSpPr>
      <dsp:spPr>
        <a:xfrm>
          <a:off x="3165" y="1343025"/>
          <a:ext cx="1843026" cy="17907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Program and Policy Development</a:t>
          </a:r>
        </a:p>
      </dsp:txBody>
      <dsp:txXfrm>
        <a:off x="90580" y="1430440"/>
        <a:ext cx="1668196" cy="1615870"/>
      </dsp:txXfrm>
    </dsp:sp>
    <dsp:sp modelId="{8DC62853-6579-4B4B-A557-F67AC0ADE552}">
      <dsp:nvSpPr>
        <dsp:cNvPr id="0" name=""/>
        <dsp:cNvSpPr/>
      </dsp:nvSpPr>
      <dsp:spPr>
        <a:xfrm>
          <a:off x="1938343" y="1343025"/>
          <a:ext cx="1843026" cy="17907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Program Implementation </a:t>
          </a:r>
        </a:p>
      </dsp:txBody>
      <dsp:txXfrm>
        <a:off x="2025758" y="1430440"/>
        <a:ext cx="1668196" cy="1615870"/>
      </dsp:txXfrm>
    </dsp:sp>
    <dsp:sp modelId="{6B32FEB3-476A-4B9B-9051-A4FA44869F9F}">
      <dsp:nvSpPr>
        <dsp:cNvPr id="0" name=""/>
        <dsp:cNvSpPr/>
      </dsp:nvSpPr>
      <dsp:spPr>
        <a:xfrm>
          <a:off x="3873521" y="1343025"/>
          <a:ext cx="1843026" cy="17907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Program Evaluation</a:t>
          </a:r>
        </a:p>
      </dsp:txBody>
      <dsp:txXfrm>
        <a:off x="3960936" y="1430440"/>
        <a:ext cx="1668196" cy="1615870"/>
      </dsp:txXfrm>
    </dsp:sp>
    <dsp:sp modelId="{12C862D5-E7B4-4B37-AA1D-9B7D36D44872}">
      <dsp:nvSpPr>
        <dsp:cNvPr id="0" name=""/>
        <dsp:cNvSpPr/>
      </dsp:nvSpPr>
      <dsp:spPr>
        <a:xfrm>
          <a:off x="5808700" y="1343025"/>
          <a:ext cx="1843026" cy="17907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Intervention Development</a:t>
          </a:r>
        </a:p>
      </dsp:txBody>
      <dsp:txXfrm>
        <a:off x="5896115" y="1430440"/>
        <a:ext cx="1668196" cy="1615870"/>
      </dsp:txXfrm>
    </dsp:sp>
    <dsp:sp modelId="{94DAFC7D-09AB-472E-B49D-805470CAF8D1}">
      <dsp:nvSpPr>
        <dsp:cNvPr id="0" name=""/>
        <dsp:cNvSpPr/>
      </dsp:nvSpPr>
      <dsp:spPr>
        <a:xfrm>
          <a:off x="7743878" y="1343025"/>
          <a:ext cx="1843026" cy="17907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Supports Public Assistance Referral</a:t>
          </a:r>
        </a:p>
      </dsp:txBody>
      <dsp:txXfrm>
        <a:off x="7831293" y="1430440"/>
        <a:ext cx="1668196" cy="1615870"/>
      </dsp:txXfrm>
    </dsp:sp>
    <dsp:sp modelId="{D0A5029A-3D06-4128-8AC1-3289F8AB1EA9}">
      <dsp:nvSpPr>
        <dsp:cNvPr id="0" name=""/>
        <dsp:cNvSpPr/>
      </dsp:nvSpPr>
      <dsp:spPr>
        <a:xfrm>
          <a:off x="9682222" y="932659"/>
          <a:ext cx="1843026" cy="261143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Helps in Addressing Food Insecurity</a:t>
          </a:r>
        </a:p>
      </dsp:txBody>
      <dsp:txXfrm>
        <a:off x="9772191" y="1022628"/>
        <a:ext cx="1663088" cy="243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8A9BB-1B22-4665-96F0-37E21CC601A7}">
      <dsp:nvSpPr>
        <dsp:cNvPr id="0" name=""/>
        <dsp:cNvSpPr/>
      </dsp:nvSpPr>
      <dsp:spPr>
        <a:xfrm>
          <a:off x="4395549" y="26211"/>
          <a:ext cx="6577250" cy="2221026"/>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87338" lvl="1" indent="-173038" algn="l" defTabSz="1066800">
            <a:lnSpc>
              <a:spcPct val="90000"/>
            </a:lnSpc>
            <a:spcBef>
              <a:spcPct val="0"/>
            </a:spcBef>
            <a:spcAft>
              <a:spcPct val="15000"/>
            </a:spcAft>
            <a:buFont typeface="Arial" panose="020B0604020202020204" pitchFamily="34" charset="0"/>
            <a:buChar char="•"/>
          </a:pPr>
          <a:r>
            <a:rPr lang="en-US" sz="2400" kern="1200" dirty="0"/>
            <a:t>Less respondent burden</a:t>
          </a:r>
        </a:p>
        <a:p>
          <a:pPr marL="287338" lvl="1" indent="-173038" algn="l" defTabSz="1066800">
            <a:lnSpc>
              <a:spcPct val="90000"/>
            </a:lnSpc>
            <a:spcBef>
              <a:spcPct val="0"/>
            </a:spcBef>
            <a:spcAft>
              <a:spcPct val="15000"/>
            </a:spcAft>
            <a:buFont typeface="Arial" panose="020B0604020202020204" pitchFamily="34" charset="0"/>
            <a:buChar char="•"/>
          </a:pPr>
          <a:r>
            <a:rPr lang="en-US" sz="2400" kern="1200" dirty="0"/>
            <a:t>No children’s food security questions</a:t>
          </a:r>
        </a:p>
        <a:p>
          <a:pPr marL="287338" lvl="1" indent="-173038" algn="l" defTabSz="1066800">
            <a:lnSpc>
              <a:spcPct val="90000"/>
            </a:lnSpc>
            <a:spcBef>
              <a:spcPct val="0"/>
            </a:spcBef>
            <a:spcAft>
              <a:spcPct val="15000"/>
            </a:spcAft>
            <a:buFont typeface="Arial" panose="020B0604020202020204" pitchFamily="34" charset="0"/>
            <a:buChar char="•"/>
          </a:pPr>
          <a:r>
            <a:rPr lang="en-US" sz="2400" kern="1200" dirty="0"/>
            <a:t>Improves comparison of households with and without children</a:t>
          </a:r>
        </a:p>
      </dsp:txBody>
      <dsp:txXfrm>
        <a:off x="4395549" y="303839"/>
        <a:ext cx="5744365" cy="1665770"/>
      </dsp:txXfrm>
    </dsp:sp>
    <dsp:sp modelId="{4974BDFC-00C0-4D39-A957-DAF0F899B19B}">
      <dsp:nvSpPr>
        <dsp:cNvPr id="0" name=""/>
        <dsp:cNvSpPr/>
      </dsp:nvSpPr>
      <dsp:spPr>
        <a:xfrm>
          <a:off x="0" y="236026"/>
          <a:ext cx="4384833" cy="175144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b="1" kern="1200" dirty="0"/>
            <a:t>Advantages</a:t>
          </a:r>
          <a:endParaRPr lang="en-US" sz="5000" kern="1200" dirty="0"/>
        </a:p>
      </dsp:txBody>
      <dsp:txXfrm>
        <a:off x="85499" y="321525"/>
        <a:ext cx="4213835" cy="1580448"/>
      </dsp:txXfrm>
    </dsp:sp>
    <dsp:sp modelId="{EADD8708-FD0D-46EA-9B64-D13AE79C3EFE}">
      <dsp:nvSpPr>
        <dsp:cNvPr id="0" name=""/>
        <dsp:cNvSpPr/>
      </dsp:nvSpPr>
      <dsp:spPr>
        <a:xfrm>
          <a:off x="4389119" y="2397407"/>
          <a:ext cx="6583680" cy="1487556"/>
        </a:xfrm>
        <a:prstGeom prst="rightArrow">
          <a:avLst>
            <a:gd name="adj1" fmla="val 75000"/>
            <a:gd name="adj2" fmla="val 50000"/>
          </a:avLst>
        </a:prstGeom>
        <a:solidFill>
          <a:schemeClr val="accent4">
            <a:tint val="40000"/>
            <a:alpha val="90000"/>
            <a:hueOff val="-13383491"/>
            <a:satOff val="-18203"/>
            <a:lumOff val="8224"/>
            <a:alphaOff val="0"/>
          </a:schemeClr>
        </a:solidFill>
        <a:ln w="25400" cap="flat" cmpd="sng" algn="ctr">
          <a:solidFill>
            <a:schemeClr val="accent4">
              <a:tint val="40000"/>
              <a:alpha val="90000"/>
              <a:hueOff val="-13383491"/>
              <a:satOff val="-18203"/>
              <a:lumOff val="8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87338" lvl="1" indent="-173038" algn="l" defTabSz="111125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No information about food security of children</a:t>
          </a:r>
        </a:p>
      </dsp:txBody>
      <dsp:txXfrm>
        <a:off x="4389119" y="2583352"/>
        <a:ext cx="6025847" cy="1115667"/>
      </dsp:txXfrm>
    </dsp:sp>
    <dsp:sp modelId="{AEE4234F-0AEA-4996-B0BA-2718A0F432AA}">
      <dsp:nvSpPr>
        <dsp:cNvPr id="0" name=""/>
        <dsp:cNvSpPr/>
      </dsp:nvSpPr>
      <dsp:spPr>
        <a:xfrm>
          <a:off x="0" y="2492493"/>
          <a:ext cx="4389120" cy="1297384"/>
        </a:xfrm>
        <a:prstGeom prst="roundRect">
          <a:avLst/>
        </a:prstGeom>
        <a:solidFill>
          <a:schemeClr val="accent4">
            <a:hueOff val="-12546423"/>
            <a:satOff val="-86994"/>
            <a:lumOff val="450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b="1" kern="1200" dirty="0">
              <a:solidFill>
                <a:schemeClr val="tx1"/>
              </a:solidFill>
            </a:rPr>
            <a:t>Limitations</a:t>
          </a:r>
          <a:endParaRPr lang="en-US" sz="5000" kern="1200" dirty="0">
            <a:solidFill>
              <a:schemeClr val="tx1"/>
            </a:solidFill>
          </a:endParaRPr>
        </a:p>
      </dsp:txBody>
      <dsp:txXfrm>
        <a:off x="63333" y="2555826"/>
        <a:ext cx="4262454" cy="117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8A9BB-1B22-4665-96F0-37E21CC601A7}">
      <dsp:nvSpPr>
        <dsp:cNvPr id="0" name=""/>
        <dsp:cNvSpPr/>
      </dsp:nvSpPr>
      <dsp:spPr>
        <a:xfrm>
          <a:off x="4395549" y="16678"/>
          <a:ext cx="6577250" cy="2620726"/>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87338" lvl="1" indent="-173038"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Less respondent burden</a:t>
          </a:r>
        </a:p>
        <a:p>
          <a:pPr marL="287338" lvl="1" indent="-173038"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Identifies food insecure and very low food security</a:t>
          </a:r>
        </a:p>
        <a:p>
          <a:pPr marL="287338" lvl="1" indent="-173038"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High specificity and sensitivity</a:t>
          </a:r>
        </a:p>
        <a:p>
          <a:pPr marL="287338" lvl="1" indent="-173038"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Minimal bias</a:t>
          </a:r>
        </a:p>
      </dsp:txBody>
      <dsp:txXfrm>
        <a:off x="4395549" y="344269"/>
        <a:ext cx="5594478" cy="1965544"/>
      </dsp:txXfrm>
    </dsp:sp>
    <dsp:sp modelId="{4974BDFC-00C0-4D39-A957-DAF0F899B19B}">
      <dsp:nvSpPr>
        <dsp:cNvPr id="0" name=""/>
        <dsp:cNvSpPr/>
      </dsp:nvSpPr>
      <dsp:spPr>
        <a:xfrm>
          <a:off x="0" y="277710"/>
          <a:ext cx="4384833" cy="206586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b="1" kern="1200" dirty="0"/>
            <a:t>Advantages</a:t>
          </a:r>
          <a:endParaRPr lang="en-US" sz="4900" kern="1200" dirty="0"/>
        </a:p>
      </dsp:txBody>
      <dsp:txXfrm>
        <a:off x="100847" y="378557"/>
        <a:ext cx="4183139" cy="1864172"/>
      </dsp:txXfrm>
    </dsp:sp>
    <dsp:sp modelId="{EADD8708-FD0D-46EA-9B64-D13AE79C3EFE}">
      <dsp:nvSpPr>
        <dsp:cNvPr id="0" name=""/>
        <dsp:cNvSpPr/>
      </dsp:nvSpPr>
      <dsp:spPr>
        <a:xfrm>
          <a:off x="4389119" y="2735998"/>
          <a:ext cx="6583680" cy="1149920"/>
        </a:xfrm>
        <a:prstGeom prst="rightArrow">
          <a:avLst>
            <a:gd name="adj1" fmla="val 75000"/>
            <a:gd name="adj2" fmla="val 50000"/>
          </a:avLst>
        </a:prstGeom>
        <a:solidFill>
          <a:schemeClr val="accent4">
            <a:tint val="40000"/>
            <a:alpha val="90000"/>
            <a:hueOff val="-13383491"/>
            <a:satOff val="-18203"/>
            <a:lumOff val="8224"/>
            <a:alphaOff val="0"/>
          </a:schemeClr>
        </a:solidFill>
        <a:ln w="25400" cap="flat" cmpd="sng" algn="ctr">
          <a:solidFill>
            <a:schemeClr val="accent4">
              <a:tint val="40000"/>
              <a:alpha val="90000"/>
              <a:hueOff val="-13383491"/>
              <a:satOff val="-18203"/>
              <a:lumOff val="8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87338" lvl="1" indent="-173038"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Does not measure the most severe levels of food insecurity</a:t>
          </a:r>
        </a:p>
      </dsp:txBody>
      <dsp:txXfrm>
        <a:off x="4389119" y="2879738"/>
        <a:ext cx="6152460" cy="862440"/>
      </dsp:txXfrm>
    </dsp:sp>
    <dsp:sp modelId="{AEE4234F-0AEA-4996-B0BA-2718A0F432AA}">
      <dsp:nvSpPr>
        <dsp:cNvPr id="0" name=""/>
        <dsp:cNvSpPr/>
      </dsp:nvSpPr>
      <dsp:spPr>
        <a:xfrm>
          <a:off x="0" y="2735998"/>
          <a:ext cx="4389120" cy="1149920"/>
        </a:xfrm>
        <a:prstGeom prst="roundRect">
          <a:avLst/>
        </a:prstGeom>
        <a:solidFill>
          <a:schemeClr val="accent4">
            <a:hueOff val="-12546423"/>
            <a:satOff val="-86994"/>
            <a:lumOff val="450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b="1" kern="1200" dirty="0">
              <a:solidFill>
                <a:schemeClr val="tx1"/>
              </a:solidFill>
            </a:rPr>
            <a:t>Limitations</a:t>
          </a:r>
          <a:endParaRPr lang="en-US" sz="4900" kern="1200" dirty="0">
            <a:solidFill>
              <a:schemeClr val="tx1"/>
            </a:solidFill>
          </a:endParaRPr>
        </a:p>
      </dsp:txBody>
      <dsp:txXfrm>
        <a:off x="56134" y="2792132"/>
        <a:ext cx="4276852" cy="10376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8A9BB-1B22-4665-96F0-37E21CC601A7}">
      <dsp:nvSpPr>
        <dsp:cNvPr id="0" name=""/>
        <dsp:cNvSpPr/>
      </dsp:nvSpPr>
      <dsp:spPr>
        <a:xfrm>
          <a:off x="4395549" y="29369"/>
          <a:ext cx="6577250" cy="2389485"/>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7013" lvl="1" indent="-168275"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Less respondent burden</a:t>
          </a:r>
        </a:p>
        <a:p>
          <a:pPr marL="227013" lvl="1" indent="-168275"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High specificity and sensitivity</a:t>
          </a:r>
        </a:p>
        <a:p>
          <a:pPr marL="227013" lvl="1" indent="-168275"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Validated for children and adults</a:t>
          </a:r>
        </a:p>
      </dsp:txBody>
      <dsp:txXfrm>
        <a:off x="4395549" y="328055"/>
        <a:ext cx="5681193" cy="1792113"/>
      </dsp:txXfrm>
    </dsp:sp>
    <dsp:sp modelId="{4974BDFC-00C0-4D39-A957-DAF0F899B19B}">
      <dsp:nvSpPr>
        <dsp:cNvPr id="0" name=""/>
        <dsp:cNvSpPr/>
      </dsp:nvSpPr>
      <dsp:spPr>
        <a:xfrm>
          <a:off x="0" y="191675"/>
          <a:ext cx="4384833" cy="200761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b="1" kern="1200" dirty="0"/>
            <a:t>Advantages</a:t>
          </a:r>
          <a:endParaRPr lang="en-US" sz="5000" kern="1200" dirty="0"/>
        </a:p>
      </dsp:txBody>
      <dsp:txXfrm>
        <a:off x="98004" y="289679"/>
        <a:ext cx="4188825" cy="1811608"/>
      </dsp:txXfrm>
    </dsp:sp>
    <dsp:sp modelId="{EADD8708-FD0D-46EA-9B64-D13AE79C3EFE}">
      <dsp:nvSpPr>
        <dsp:cNvPr id="0" name=""/>
        <dsp:cNvSpPr/>
      </dsp:nvSpPr>
      <dsp:spPr>
        <a:xfrm>
          <a:off x="4389119" y="2590988"/>
          <a:ext cx="6583680" cy="1294471"/>
        </a:xfrm>
        <a:prstGeom prst="rightArrow">
          <a:avLst>
            <a:gd name="adj1" fmla="val 75000"/>
            <a:gd name="adj2" fmla="val 50000"/>
          </a:avLst>
        </a:prstGeom>
        <a:solidFill>
          <a:schemeClr val="accent4">
            <a:tint val="40000"/>
            <a:alpha val="90000"/>
            <a:hueOff val="-13383491"/>
            <a:satOff val="-18203"/>
            <a:lumOff val="8224"/>
            <a:alphaOff val="0"/>
          </a:schemeClr>
        </a:solidFill>
        <a:ln w="25400" cap="flat" cmpd="sng" algn="ctr">
          <a:solidFill>
            <a:schemeClr val="accent4">
              <a:tint val="40000"/>
              <a:alpha val="90000"/>
              <a:hueOff val="-13383491"/>
              <a:satOff val="-18203"/>
              <a:lumOff val="8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7013" lvl="1" indent="-168275"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Arial" panose="020B0604020202020204"/>
              <a:ea typeface="+mn-ea"/>
              <a:cs typeface="+mn-cs"/>
            </a:rPr>
            <a:t>Does not measure the most severe levels of food insecurity</a:t>
          </a:r>
        </a:p>
      </dsp:txBody>
      <dsp:txXfrm>
        <a:off x="4389119" y="2752797"/>
        <a:ext cx="6098253" cy="970853"/>
      </dsp:txXfrm>
    </dsp:sp>
    <dsp:sp modelId="{AEE4234F-0AEA-4996-B0BA-2718A0F432AA}">
      <dsp:nvSpPr>
        <dsp:cNvPr id="0" name=""/>
        <dsp:cNvSpPr/>
      </dsp:nvSpPr>
      <dsp:spPr>
        <a:xfrm>
          <a:off x="0" y="2590988"/>
          <a:ext cx="4389120" cy="1294471"/>
        </a:xfrm>
        <a:prstGeom prst="roundRect">
          <a:avLst/>
        </a:prstGeom>
        <a:solidFill>
          <a:schemeClr val="accent4">
            <a:hueOff val="-12546423"/>
            <a:satOff val="-86994"/>
            <a:lumOff val="450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b="1" kern="1200" dirty="0">
              <a:solidFill>
                <a:schemeClr val="tx1"/>
              </a:solidFill>
            </a:rPr>
            <a:t>Limitations</a:t>
          </a:r>
          <a:endParaRPr lang="en-US" sz="5000" kern="1200" dirty="0">
            <a:solidFill>
              <a:schemeClr val="tx1"/>
            </a:solidFill>
          </a:endParaRPr>
        </a:p>
      </dsp:txBody>
      <dsp:txXfrm>
        <a:off x="63191" y="2654179"/>
        <a:ext cx="4262738" cy="11680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9E3CA-8692-4569-9C99-DD4808ADB59D}">
      <dsp:nvSpPr>
        <dsp:cNvPr id="0" name=""/>
        <dsp:cNvSpPr/>
      </dsp:nvSpPr>
      <dsp:spPr>
        <a:xfrm>
          <a:off x="3214" y="1093206"/>
          <a:ext cx="2295286" cy="145750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5751CD4-6463-4400-A493-D1BB116AEA9C}">
      <dsp:nvSpPr>
        <dsp:cNvPr id="0" name=""/>
        <dsp:cNvSpPr/>
      </dsp:nvSpPr>
      <dsp:spPr>
        <a:xfrm>
          <a:off x="258246" y="1335486"/>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July 2022: Combating Food Insecurity with Collaboration</a:t>
          </a:r>
        </a:p>
      </dsp:txBody>
      <dsp:txXfrm>
        <a:off x="300935" y="1378175"/>
        <a:ext cx="2209908" cy="1372129"/>
      </dsp:txXfrm>
    </dsp:sp>
    <dsp:sp modelId="{504BAB70-63E9-4C94-AC9E-D7FE9C52CE61}">
      <dsp:nvSpPr>
        <dsp:cNvPr id="0" name=""/>
        <dsp:cNvSpPr/>
      </dsp:nvSpPr>
      <dsp:spPr>
        <a:xfrm>
          <a:off x="2887362" y="1105726"/>
          <a:ext cx="2295286" cy="145750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9424ADB-0592-4F59-A615-F76E6BEBD2E0}">
      <dsp:nvSpPr>
        <dsp:cNvPr id="0" name=""/>
        <dsp:cNvSpPr/>
      </dsp:nvSpPr>
      <dsp:spPr>
        <a:xfrm>
          <a:off x="3142394" y="1348006"/>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US" sz="1800" kern="1200" dirty="0"/>
            <a:t>August 2022: </a:t>
          </a:r>
        </a:p>
        <a:p>
          <a:pPr marL="0" lvl="0" indent="0" algn="ctr" defTabSz="800100">
            <a:lnSpc>
              <a:spcPct val="90000"/>
            </a:lnSpc>
            <a:spcBef>
              <a:spcPct val="0"/>
            </a:spcBef>
            <a:spcAft>
              <a:spcPts val="0"/>
            </a:spcAft>
            <a:buNone/>
          </a:pPr>
          <a:r>
            <a:rPr lang="en-US" sz="1800" kern="1200" dirty="0"/>
            <a:t>State Unit Food Insecurity Promising Practices</a:t>
          </a:r>
        </a:p>
      </dsp:txBody>
      <dsp:txXfrm>
        <a:off x="3185083" y="1390695"/>
        <a:ext cx="2209908" cy="1372129"/>
      </dsp:txXfrm>
    </dsp:sp>
    <dsp:sp modelId="{AD2043CE-E403-4633-A151-519E8F5B9636}">
      <dsp:nvSpPr>
        <dsp:cNvPr id="0" name=""/>
        <dsp:cNvSpPr/>
      </dsp:nvSpPr>
      <dsp:spPr>
        <a:xfrm>
          <a:off x="5651237" y="1093206"/>
          <a:ext cx="2295286" cy="145750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41DBA6B-3C18-4ADE-97BE-F372BD27799F}">
      <dsp:nvSpPr>
        <dsp:cNvPr id="0" name=""/>
        <dsp:cNvSpPr/>
      </dsp:nvSpPr>
      <dsp:spPr>
        <a:xfrm>
          <a:off x="5906269" y="1335486"/>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September 2022: Identifying and Screening for Food Insecurity</a:t>
          </a:r>
        </a:p>
      </dsp:txBody>
      <dsp:txXfrm>
        <a:off x="5948958" y="1378175"/>
        <a:ext cx="2209908" cy="1372129"/>
      </dsp:txXfrm>
    </dsp:sp>
    <dsp:sp modelId="{CC3A7FB4-89E3-4437-AF68-40EC40AAC8DE}">
      <dsp:nvSpPr>
        <dsp:cNvPr id="0" name=""/>
        <dsp:cNvSpPr/>
      </dsp:nvSpPr>
      <dsp:spPr>
        <a:xfrm>
          <a:off x="8419266" y="1093206"/>
          <a:ext cx="2295286" cy="145750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ADE9195-066B-43BB-95CF-DD8D13C9CD3A}">
      <dsp:nvSpPr>
        <dsp:cNvPr id="0" name=""/>
        <dsp:cNvSpPr/>
      </dsp:nvSpPr>
      <dsp:spPr>
        <a:xfrm>
          <a:off x="8674298" y="1335486"/>
          <a:ext cx="2295286" cy="14575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n-US" sz="1800" kern="1200" dirty="0"/>
            <a:t>October 2022:</a:t>
          </a:r>
        </a:p>
        <a:p>
          <a:pPr marL="0" lvl="0" indent="0" algn="ctr" defTabSz="800100">
            <a:lnSpc>
              <a:spcPct val="90000"/>
            </a:lnSpc>
            <a:spcBef>
              <a:spcPct val="0"/>
            </a:spcBef>
            <a:spcAft>
              <a:spcPts val="0"/>
            </a:spcAft>
            <a:buNone/>
          </a:pPr>
          <a:r>
            <a:rPr lang="en-US" sz="1800" kern="1200" dirty="0"/>
            <a:t>Referring Participants Who are Food Insecure</a:t>
          </a:r>
        </a:p>
      </dsp:txBody>
      <dsp:txXfrm>
        <a:off x="8716987" y="1378175"/>
        <a:ext cx="2209908" cy="1372129"/>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D4532-06E6-41D1-9B01-A9BBCBF84EA4}" type="datetimeFigureOut">
              <a:rPr lang="en-US" smtClean="0"/>
              <a:pPr/>
              <a:t>9/22/2022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B4DB3F-86A9-4140-B705-098B66A0326A}"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9BBB8-96FF-41D5-9A60-2959036AE265}" type="datetimeFigureOut">
              <a:rPr lang="en-US" smtClean="0"/>
              <a:pPr/>
              <a:t>9/22/2022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78678-88A4-4BE9-BB45-C5BDA72D90F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a:t>
            </a:fld>
            <a:endParaRPr lang="en-US" dirty="0"/>
          </a:p>
        </p:txBody>
      </p:sp>
    </p:spTree>
    <p:extLst>
      <p:ext uri="{BB962C8B-B14F-4D97-AF65-F5344CB8AC3E}">
        <p14:creationId xmlns:p14="http://schemas.microsoft.com/office/powerpoint/2010/main" val="3318578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12</a:t>
            </a:fld>
            <a:endParaRPr lang="en-US" dirty="0"/>
          </a:p>
        </p:txBody>
      </p:sp>
    </p:spTree>
    <p:extLst>
      <p:ext uri="{BB962C8B-B14F-4D97-AF65-F5344CB8AC3E}">
        <p14:creationId xmlns:p14="http://schemas.microsoft.com/office/powerpoint/2010/main" val="3086748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14</a:t>
            </a:fld>
            <a:endParaRPr lang="en-US" dirty="0"/>
          </a:p>
        </p:txBody>
      </p:sp>
    </p:spTree>
    <p:extLst>
      <p:ext uri="{BB962C8B-B14F-4D97-AF65-F5344CB8AC3E}">
        <p14:creationId xmlns:p14="http://schemas.microsoft.com/office/powerpoint/2010/main" val="3432182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17</a:t>
            </a:fld>
            <a:endParaRPr lang="en-US" dirty="0"/>
          </a:p>
        </p:txBody>
      </p:sp>
    </p:spTree>
    <p:extLst>
      <p:ext uri="{BB962C8B-B14F-4D97-AF65-F5344CB8AC3E}">
        <p14:creationId xmlns:p14="http://schemas.microsoft.com/office/powerpoint/2010/main" val="2996381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20</a:t>
            </a:fld>
            <a:endParaRPr lang="en-US" dirty="0"/>
          </a:p>
        </p:txBody>
      </p:sp>
    </p:spTree>
    <p:extLst>
      <p:ext uri="{BB962C8B-B14F-4D97-AF65-F5344CB8AC3E}">
        <p14:creationId xmlns:p14="http://schemas.microsoft.com/office/powerpoint/2010/main" val="3535706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21</a:t>
            </a:fld>
            <a:endParaRPr lang="en-US" dirty="0"/>
          </a:p>
        </p:txBody>
      </p:sp>
    </p:spTree>
    <p:extLst>
      <p:ext uri="{BB962C8B-B14F-4D97-AF65-F5344CB8AC3E}">
        <p14:creationId xmlns:p14="http://schemas.microsoft.com/office/powerpoint/2010/main" val="427126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22</a:t>
            </a:fld>
            <a:endParaRPr lang="en-US" dirty="0"/>
          </a:p>
        </p:txBody>
      </p:sp>
    </p:spTree>
    <p:extLst>
      <p:ext uri="{BB962C8B-B14F-4D97-AF65-F5344CB8AC3E}">
        <p14:creationId xmlns:p14="http://schemas.microsoft.com/office/powerpoint/2010/main" val="2243090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23</a:t>
            </a:fld>
            <a:endParaRPr lang="en-US" dirty="0"/>
          </a:p>
        </p:txBody>
      </p:sp>
    </p:spTree>
    <p:extLst>
      <p:ext uri="{BB962C8B-B14F-4D97-AF65-F5344CB8AC3E}">
        <p14:creationId xmlns:p14="http://schemas.microsoft.com/office/powerpoint/2010/main" val="1237137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24</a:t>
            </a:fld>
            <a:endParaRPr lang="en-US" dirty="0"/>
          </a:p>
        </p:txBody>
      </p:sp>
    </p:spTree>
    <p:extLst>
      <p:ext uri="{BB962C8B-B14F-4D97-AF65-F5344CB8AC3E}">
        <p14:creationId xmlns:p14="http://schemas.microsoft.com/office/powerpoint/2010/main" val="2646356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25</a:t>
            </a:fld>
            <a:endParaRPr lang="en-US" dirty="0"/>
          </a:p>
        </p:txBody>
      </p:sp>
    </p:spTree>
    <p:extLst>
      <p:ext uri="{BB962C8B-B14F-4D97-AF65-F5344CB8AC3E}">
        <p14:creationId xmlns:p14="http://schemas.microsoft.com/office/powerpoint/2010/main" val="453052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26</a:t>
            </a:fld>
            <a:endParaRPr lang="en-US" dirty="0"/>
          </a:p>
        </p:txBody>
      </p:sp>
    </p:spTree>
    <p:extLst>
      <p:ext uri="{BB962C8B-B14F-4D97-AF65-F5344CB8AC3E}">
        <p14:creationId xmlns:p14="http://schemas.microsoft.com/office/powerpoint/2010/main" val="75443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2</a:t>
            </a:fld>
            <a:endParaRPr lang="en-US" dirty="0"/>
          </a:p>
        </p:txBody>
      </p:sp>
    </p:spTree>
    <p:extLst>
      <p:ext uri="{BB962C8B-B14F-4D97-AF65-F5344CB8AC3E}">
        <p14:creationId xmlns:p14="http://schemas.microsoft.com/office/powerpoint/2010/main" val="144366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3</a:t>
            </a:fld>
            <a:endParaRPr lang="en-US" dirty="0"/>
          </a:p>
        </p:txBody>
      </p:sp>
    </p:spTree>
    <p:extLst>
      <p:ext uri="{BB962C8B-B14F-4D97-AF65-F5344CB8AC3E}">
        <p14:creationId xmlns:p14="http://schemas.microsoft.com/office/powerpoint/2010/main" val="2455815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4</a:t>
            </a:fld>
            <a:endParaRPr lang="en-US" dirty="0"/>
          </a:p>
        </p:txBody>
      </p:sp>
    </p:spTree>
    <p:extLst>
      <p:ext uri="{BB962C8B-B14F-4D97-AF65-F5344CB8AC3E}">
        <p14:creationId xmlns:p14="http://schemas.microsoft.com/office/powerpoint/2010/main" val="147071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5</a:t>
            </a:fld>
            <a:endParaRPr lang="en-US" dirty="0"/>
          </a:p>
        </p:txBody>
      </p:sp>
    </p:spTree>
    <p:extLst>
      <p:ext uri="{BB962C8B-B14F-4D97-AF65-F5344CB8AC3E}">
        <p14:creationId xmlns:p14="http://schemas.microsoft.com/office/powerpoint/2010/main" val="3489723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7</a:t>
            </a:fld>
            <a:endParaRPr lang="en-US" dirty="0"/>
          </a:p>
        </p:txBody>
      </p:sp>
    </p:spTree>
    <p:extLst>
      <p:ext uri="{BB962C8B-B14F-4D97-AF65-F5344CB8AC3E}">
        <p14:creationId xmlns:p14="http://schemas.microsoft.com/office/powerpoint/2010/main" val="1093078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8</a:t>
            </a:fld>
            <a:endParaRPr lang="en-US" dirty="0"/>
          </a:p>
        </p:txBody>
      </p:sp>
    </p:spTree>
    <p:extLst>
      <p:ext uri="{BB962C8B-B14F-4D97-AF65-F5344CB8AC3E}">
        <p14:creationId xmlns:p14="http://schemas.microsoft.com/office/powerpoint/2010/main" val="180181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10</a:t>
            </a:fld>
            <a:endParaRPr lang="en-US" dirty="0"/>
          </a:p>
        </p:txBody>
      </p:sp>
    </p:spTree>
    <p:extLst>
      <p:ext uri="{BB962C8B-B14F-4D97-AF65-F5344CB8AC3E}">
        <p14:creationId xmlns:p14="http://schemas.microsoft.com/office/powerpoint/2010/main" val="925789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11</a:t>
            </a:fld>
            <a:endParaRPr lang="en-US" dirty="0"/>
          </a:p>
        </p:txBody>
      </p:sp>
    </p:spTree>
    <p:extLst>
      <p:ext uri="{BB962C8B-B14F-4D97-AF65-F5344CB8AC3E}">
        <p14:creationId xmlns:p14="http://schemas.microsoft.com/office/powerpoint/2010/main" val="2661489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
            <a:ext cx="12192000" cy="5257800"/>
          </a:xfrm>
          <a:prstGeom prst="rect">
            <a:avLst/>
          </a:prstGeom>
        </p:spPr>
      </p:pic>
      <p:sp>
        <p:nvSpPr>
          <p:cNvPr id="22" name="Text Placeholder 21"/>
          <p:cNvSpPr>
            <a:spLocks noGrp="1"/>
          </p:cNvSpPr>
          <p:nvPr>
            <p:ph type="body" sz="quarter" idx="17" hasCustomPrompt="1"/>
          </p:nvPr>
        </p:nvSpPr>
        <p:spPr>
          <a:xfrm>
            <a:off x="101600" y="152400"/>
            <a:ext cx="10261600" cy="685800"/>
          </a:xfrm>
        </p:spPr>
        <p:txBody>
          <a:bodyPr>
            <a:normAutofit/>
          </a:bodyPr>
          <a:lstStyle>
            <a:lvl1pPr>
              <a:buNone/>
              <a:defRPr sz="4000">
                <a:solidFill>
                  <a:schemeClr val="bg1"/>
                </a:solidFill>
              </a:defRPr>
            </a:lvl1pPr>
          </a:lstStyle>
          <a:p>
            <a:pPr lvl="0"/>
            <a:r>
              <a:rPr lang="en-US"/>
              <a:t>Presentation/Conference Title</a:t>
            </a:r>
          </a:p>
        </p:txBody>
      </p:sp>
      <p:sp>
        <p:nvSpPr>
          <p:cNvPr id="3" name="Subtitle 2"/>
          <p:cNvSpPr>
            <a:spLocks noGrp="1"/>
          </p:cNvSpPr>
          <p:nvPr>
            <p:ph type="subTitle" idx="1" hasCustomPrompt="1"/>
          </p:nvPr>
        </p:nvSpPr>
        <p:spPr>
          <a:xfrm>
            <a:off x="101600" y="762000"/>
            <a:ext cx="78232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Optional subtitle</a:t>
            </a:r>
          </a:p>
        </p:txBody>
      </p:sp>
      <p:sp>
        <p:nvSpPr>
          <p:cNvPr id="17" name="Text Placeholder 16"/>
          <p:cNvSpPr>
            <a:spLocks noGrp="1"/>
          </p:cNvSpPr>
          <p:nvPr>
            <p:ph type="body" sz="quarter" idx="14" hasCustomPrompt="1"/>
          </p:nvPr>
        </p:nvSpPr>
        <p:spPr>
          <a:xfrm>
            <a:off x="4165600" y="2743200"/>
            <a:ext cx="80264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a:t>Specific Title/Session Name</a:t>
            </a:r>
          </a:p>
        </p:txBody>
      </p:sp>
      <p:sp>
        <p:nvSpPr>
          <p:cNvPr id="19" name="Text Placeholder 18"/>
          <p:cNvSpPr>
            <a:spLocks noGrp="1"/>
          </p:cNvSpPr>
          <p:nvPr>
            <p:ph type="body" sz="quarter" idx="15" hasCustomPrompt="1"/>
          </p:nvPr>
        </p:nvSpPr>
        <p:spPr>
          <a:xfrm>
            <a:off x="4165600" y="3352800"/>
            <a:ext cx="8026400" cy="533400"/>
          </a:xfrm>
        </p:spPr>
        <p:txBody>
          <a:bodyPr>
            <a:normAutofit/>
          </a:bodyPr>
          <a:lstStyle>
            <a:lvl1pPr>
              <a:buNone/>
              <a:defRPr sz="2800">
                <a:solidFill>
                  <a:schemeClr val="tx1"/>
                </a:solidFill>
              </a:defRPr>
            </a:lvl1pPr>
          </a:lstStyle>
          <a:p>
            <a:pPr lvl="0"/>
            <a:r>
              <a:rPr lang="en-US"/>
              <a:t>Speaker name, credentials</a:t>
            </a:r>
          </a:p>
        </p:txBody>
      </p:sp>
      <p:sp>
        <p:nvSpPr>
          <p:cNvPr id="20" name="Text Placeholder 18"/>
          <p:cNvSpPr>
            <a:spLocks noGrp="1"/>
          </p:cNvSpPr>
          <p:nvPr>
            <p:ph type="body" sz="quarter" idx="16" hasCustomPrompt="1"/>
          </p:nvPr>
        </p:nvSpPr>
        <p:spPr>
          <a:xfrm>
            <a:off x="4165600" y="3886200"/>
            <a:ext cx="8026400" cy="533400"/>
          </a:xfrm>
        </p:spPr>
        <p:txBody>
          <a:bodyPr>
            <a:normAutofit/>
          </a:bodyPr>
          <a:lstStyle>
            <a:lvl1pPr>
              <a:buNone/>
              <a:defRPr sz="2800" baseline="0">
                <a:solidFill>
                  <a:schemeClr val="tx1"/>
                </a:solidFill>
              </a:defRPr>
            </a:lvl1pPr>
          </a:lstStyle>
          <a:p>
            <a:pPr lvl="0"/>
            <a:r>
              <a:rPr lang="en-US"/>
              <a:t>Location or speaker organization</a:t>
            </a:r>
          </a:p>
        </p:txBody>
      </p:sp>
      <p:sp>
        <p:nvSpPr>
          <p:cNvPr id="13" name="Text Placeholder 12"/>
          <p:cNvSpPr>
            <a:spLocks noGrp="1"/>
          </p:cNvSpPr>
          <p:nvPr>
            <p:ph type="body" sz="quarter" idx="12" hasCustomPrompt="1"/>
          </p:nvPr>
        </p:nvSpPr>
        <p:spPr>
          <a:xfrm>
            <a:off x="4165600" y="4648200"/>
            <a:ext cx="5283200" cy="457200"/>
          </a:xfrm>
        </p:spPr>
        <p:txBody>
          <a:bodyPr>
            <a:noAutofit/>
          </a:bodyPr>
          <a:lstStyle>
            <a:lvl1pPr>
              <a:buNone/>
              <a:defRPr sz="2000" i="0"/>
            </a:lvl1pPr>
          </a:lstStyle>
          <a:p>
            <a:pPr lvl="0"/>
            <a:r>
              <a:rPr lang="en-US"/>
              <a:t>Date</a:t>
            </a:r>
          </a:p>
        </p:txBody>
      </p:sp>
      <p:sp>
        <p:nvSpPr>
          <p:cNvPr id="11" name="Text Placeholder 10"/>
          <p:cNvSpPr>
            <a:spLocks noGrp="1"/>
          </p:cNvSpPr>
          <p:nvPr>
            <p:ph type="body" sz="quarter" idx="18" hasCustomPrompt="1"/>
          </p:nvPr>
        </p:nvSpPr>
        <p:spPr>
          <a:xfrm>
            <a:off x="101600" y="6172200"/>
            <a:ext cx="7924800" cy="304800"/>
          </a:xfrm>
        </p:spPr>
        <p:txBody>
          <a:bodyPr>
            <a:noAutofit/>
          </a:bodyPr>
          <a:lstStyle>
            <a:lvl1pPr>
              <a:buNone/>
              <a:defRPr sz="2000" i="0" baseline="0">
                <a:solidFill>
                  <a:schemeClr val="tx1"/>
                </a:solidFill>
              </a:defRPr>
            </a:lvl1pPr>
          </a:lstStyle>
          <a:p>
            <a:pPr lvl="0"/>
            <a:r>
              <a:rPr lang="en-US" sz="1600"/>
              <a:t>Optional tagline, disclaimer, contributors, etc.</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65818"/>
          </a:xfrm>
          <a:prstGeom prst="rect">
            <a:avLst/>
          </a:prstGeom>
        </p:spPr>
      </p:pic>
      <p:sp>
        <p:nvSpPr>
          <p:cNvPr id="15" name="Title 14"/>
          <p:cNvSpPr>
            <a:spLocks noGrp="1"/>
          </p:cNvSpPr>
          <p:nvPr>
            <p:ph type="title" hasCustomPrompt="1"/>
          </p:nvPr>
        </p:nvSpPr>
        <p:spPr>
          <a:xfrm>
            <a:off x="711200" y="1981200"/>
            <a:ext cx="10972800" cy="762000"/>
          </a:xfrm>
        </p:spPr>
        <p:txBody>
          <a:bodyPr/>
          <a:lstStyle>
            <a:lvl1pPr>
              <a:defRPr/>
            </a:lvl1pPr>
          </a:lstStyle>
          <a:p>
            <a:r>
              <a:rPr lang="en-US"/>
              <a:t>Presentation/Conference Title</a:t>
            </a:r>
          </a:p>
        </p:txBody>
      </p:sp>
      <p:sp>
        <p:nvSpPr>
          <p:cNvPr id="19" name="Text Placeholder 18"/>
          <p:cNvSpPr>
            <a:spLocks noGrp="1"/>
          </p:cNvSpPr>
          <p:nvPr>
            <p:ph type="body" sz="quarter" idx="16" hasCustomPrompt="1"/>
          </p:nvPr>
        </p:nvSpPr>
        <p:spPr>
          <a:xfrm>
            <a:off x="711200" y="2743200"/>
            <a:ext cx="10972800" cy="609600"/>
          </a:xfrm>
        </p:spPr>
        <p:txBody>
          <a:bodyPr/>
          <a:lstStyle>
            <a:lvl1pPr algn="ctr">
              <a:buNone/>
              <a:defRPr>
                <a:solidFill>
                  <a:schemeClr val="tx1"/>
                </a:solidFill>
              </a:defRPr>
            </a:lvl1pPr>
          </a:lstStyle>
          <a:p>
            <a:pPr lvl="0"/>
            <a:r>
              <a:rPr lang="en-US"/>
              <a:t>Subtitle or session name</a:t>
            </a:r>
          </a:p>
        </p:txBody>
      </p:sp>
      <p:sp>
        <p:nvSpPr>
          <p:cNvPr id="21" name="Text Placeholder 18"/>
          <p:cNvSpPr>
            <a:spLocks noGrp="1"/>
          </p:cNvSpPr>
          <p:nvPr>
            <p:ph type="body" sz="quarter" idx="18" hasCustomPrompt="1"/>
          </p:nvPr>
        </p:nvSpPr>
        <p:spPr>
          <a:xfrm>
            <a:off x="711200" y="3352800"/>
            <a:ext cx="10972800" cy="609600"/>
          </a:xfrm>
        </p:spPr>
        <p:txBody>
          <a:bodyPr/>
          <a:lstStyle>
            <a:lvl1pPr algn="ctr">
              <a:buNone/>
              <a:defRPr baseline="0">
                <a:solidFill>
                  <a:schemeClr val="tx1"/>
                </a:solidFill>
              </a:defRPr>
            </a:lvl1pPr>
          </a:lstStyle>
          <a:p>
            <a:pPr lvl="0"/>
            <a:r>
              <a:rPr lang="en-US"/>
              <a:t>Speaker name, credentials</a:t>
            </a:r>
          </a:p>
        </p:txBody>
      </p:sp>
      <p:sp>
        <p:nvSpPr>
          <p:cNvPr id="20" name="Text Placeholder 18"/>
          <p:cNvSpPr>
            <a:spLocks noGrp="1"/>
          </p:cNvSpPr>
          <p:nvPr>
            <p:ph type="body" sz="quarter" idx="17" hasCustomPrompt="1"/>
          </p:nvPr>
        </p:nvSpPr>
        <p:spPr>
          <a:xfrm>
            <a:off x="711200" y="3962400"/>
            <a:ext cx="10972800" cy="609600"/>
          </a:xfrm>
        </p:spPr>
        <p:txBody>
          <a:bodyPr/>
          <a:lstStyle>
            <a:lvl1pPr algn="ctr">
              <a:buNone/>
              <a:defRPr>
                <a:solidFill>
                  <a:schemeClr val="tx1"/>
                </a:solidFill>
              </a:defRPr>
            </a:lvl1pPr>
          </a:lstStyle>
          <a:p>
            <a:pPr lvl="0"/>
            <a:r>
              <a:rPr lang="en-US"/>
              <a:t>Location or speaker organization</a:t>
            </a:r>
          </a:p>
        </p:txBody>
      </p:sp>
      <p:sp>
        <p:nvSpPr>
          <p:cNvPr id="10" name="Text Placeholder 12"/>
          <p:cNvSpPr>
            <a:spLocks noGrp="1"/>
          </p:cNvSpPr>
          <p:nvPr>
            <p:ph type="body" sz="quarter" idx="12" hasCustomPrompt="1"/>
          </p:nvPr>
        </p:nvSpPr>
        <p:spPr>
          <a:xfrm>
            <a:off x="1930400" y="4800600"/>
            <a:ext cx="8534400" cy="457200"/>
          </a:xfrm>
        </p:spPr>
        <p:txBody>
          <a:bodyPr>
            <a:noAutofit/>
          </a:bodyPr>
          <a:lstStyle>
            <a:lvl1pPr algn="ctr">
              <a:buNone/>
              <a:defRPr sz="2000" i="0"/>
            </a:lvl1pPr>
          </a:lstStyle>
          <a:p>
            <a:pPr lvl="0"/>
            <a:r>
              <a:rPr lang="en-US"/>
              <a:t>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5410200"/>
            <a:ext cx="12192000" cy="14478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Content Placeholder 2"/>
          <p:cNvSpPr>
            <a:spLocks noGrp="1"/>
          </p:cNvSpPr>
          <p:nvPr>
            <p:ph idx="1" hasCustomPrompt="1"/>
          </p:nvPr>
        </p:nvSpPr>
        <p:spPr>
          <a:xfrm>
            <a:off x="609600" y="1600201"/>
            <a:ext cx="109728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a:t>Add slide content</a:t>
            </a:r>
          </a:p>
          <a:p>
            <a:pPr lvl="1"/>
            <a:r>
              <a:rPr lang="en-US"/>
              <a:t>Add second level</a:t>
            </a:r>
          </a:p>
          <a:p>
            <a:pPr lvl="2"/>
            <a:r>
              <a:rPr lang="en-US"/>
              <a:t>Add third level</a:t>
            </a:r>
          </a:p>
          <a:p>
            <a:pPr lvl="3"/>
            <a:r>
              <a:rPr lang="en-US"/>
              <a:t>Add fourth level</a:t>
            </a:r>
          </a:p>
          <a:p>
            <a:pPr lvl="4"/>
            <a:r>
              <a:rPr lang="en-US"/>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5334000"/>
            <a:ext cx="12192000" cy="1524000"/>
          </a:xfrm>
          <a:prstGeom prst="rect">
            <a:avLst/>
          </a:prstGeom>
        </p:spPr>
      </p:pic>
      <p:sp>
        <p:nvSpPr>
          <p:cNvPr id="3" name="Text Placeholder 2"/>
          <p:cNvSpPr>
            <a:spLocks noGrp="1"/>
          </p:cNvSpPr>
          <p:nvPr>
            <p:ph type="body" idx="1" hasCustomPrompt="1"/>
          </p:nvPr>
        </p:nvSpPr>
        <p:spPr>
          <a:xfrm>
            <a:off x="963084" y="2928939"/>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Add subtext</a:t>
            </a:r>
          </a:p>
        </p:txBody>
      </p:sp>
      <p:sp>
        <p:nvSpPr>
          <p:cNvPr id="2" name="Title 1"/>
          <p:cNvSpPr>
            <a:spLocks noGrp="1"/>
          </p:cNvSpPr>
          <p:nvPr>
            <p:ph type="title" hasCustomPrompt="1"/>
          </p:nvPr>
        </p:nvSpPr>
        <p:spPr>
          <a:xfrm>
            <a:off x="963084" y="4429126"/>
            <a:ext cx="10363200" cy="1057275"/>
          </a:xfrm>
        </p:spPr>
        <p:txBody>
          <a:bodyPr anchor="t">
            <a:noAutofit/>
          </a:bodyPr>
          <a:lstStyle>
            <a:lvl1pPr algn="l">
              <a:defRPr sz="3200" b="0" cap="all"/>
            </a:lvl1pPr>
          </a:lstStyle>
          <a:p>
            <a:r>
              <a:rPr lang="en-US"/>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Content Placeholder 2"/>
          <p:cNvSpPr>
            <a:spLocks noGrp="1"/>
          </p:cNvSpPr>
          <p:nvPr>
            <p:ph sz="half" idx="1" hasCustomPrompt="1"/>
          </p:nvPr>
        </p:nvSpPr>
        <p:spPr>
          <a:xfrm>
            <a:off x="609600" y="1600201"/>
            <a:ext cx="53848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a:t>Add column 1 content</a:t>
            </a:r>
          </a:p>
          <a:p>
            <a:pPr lvl="1"/>
            <a:r>
              <a:rPr lang="en-US"/>
              <a:t>Add second level</a:t>
            </a:r>
          </a:p>
          <a:p>
            <a:pPr lvl="2"/>
            <a:r>
              <a:rPr lang="en-US"/>
              <a:t>Add third level</a:t>
            </a:r>
          </a:p>
          <a:p>
            <a:pPr lvl="3"/>
            <a:r>
              <a:rPr lang="en-US"/>
              <a:t>Add fourth level</a:t>
            </a:r>
          </a:p>
          <a:p>
            <a:pPr lvl="4"/>
            <a:r>
              <a:rPr lang="en-US"/>
              <a:t>Add fifth level</a:t>
            </a:r>
          </a:p>
        </p:txBody>
      </p:sp>
      <p:sp>
        <p:nvSpPr>
          <p:cNvPr id="4" name="Content Placeholder 3"/>
          <p:cNvSpPr>
            <a:spLocks noGrp="1"/>
          </p:cNvSpPr>
          <p:nvPr>
            <p:ph sz="half" idx="2" hasCustomPrompt="1"/>
          </p:nvPr>
        </p:nvSpPr>
        <p:spPr>
          <a:xfrm>
            <a:off x="6197600" y="1600201"/>
            <a:ext cx="53848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a:t>Add column 2 content</a:t>
            </a:r>
          </a:p>
          <a:p>
            <a:pPr lvl="1"/>
            <a:r>
              <a:rPr lang="en-US"/>
              <a:t>Add second level</a:t>
            </a:r>
          </a:p>
          <a:p>
            <a:pPr lvl="2"/>
            <a:r>
              <a:rPr lang="en-US"/>
              <a:t>Add third level</a:t>
            </a:r>
          </a:p>
          <a:p>
            <a:pPr lvl="3"/>
            <a:r>
              <a:rPr lang="en-US"/>
              <a:t>Add fourth level</a:t>
            </a:r>
          </a:p>
          <a:p>
            <a:pPr lvl="4"/>
            <a:r>
              <a:rPr lang="en-US"/>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Text Placeholder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Column 1 title</a:t>
            </a:r>
          </a:p>
        </p:txBody>
      </p:sp>
      <p:sp>
        <p:nvSpPr>
          <p:cNvPr id="4" name="Content Placeholder 3"/>
          <p:cNvSpPr>
            <a:spLocks noGrp="1"/>
          </p:cNvSpPr>
          <p:nvPr>
            <p:ph sz="half" idx="2" hasCustomPrompt="1"/>
          </p:nvPr>
        </p:nvSpPr>
        <p:spPr>
          <a:xfrm>
            <a:off x="609600" y="2174876"/>
            <a:ext cx="5386917"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a:t>Add column 1 content</a:t>
            </a:r>
          </a:p>
          <a:p>
            <a:pPr lvl="1"/>
            <a:r>
              <a:rPr lang="en-US"/>
              <a:t>Add second level</a:t>
            </a:r>
          </a:p>
          <a:p>
            <a:pPr lvl="2"/>
            <a:r>
              <a:rPr lang="en-US"/>
              <a:t>Add third level</a:t>
            </a:r>
          </a:p>
          <a:p>
            <a:pPr lvl="3"/>
            <a:r>
              <a:rPr lang="en-US"/>
              <a:t>Add fourth level</a:t>
            </a:r>
          </a:p>
          <a:p>
            <a:pPr lvl="4"/>
            <a:r>
              <a:rPr lang="en-US"/>
              <a:t>Add fifth level</a:t>
            </a:r>
          </a:p>
        </p:txBody>
      </p:sp>
      <p:sp>
        <p:nvSpPr>
          <p:cNvPr id="5" name="Text Placeholder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Column 2 title</a:t>
            </a:r>
          </a:p>
        </p:txBody>
      </p:sp>
      <p:sp>
        <p:nvSpPr>
          <p:cNvPr id="6" name="Content Placeholder 5"/>
          <p:cNvSpPr>
            <a:spLocks noGrp="1"/>
          </p:cNvSpPr>
          <p:nvPr>
            <p:ph sz="quarter" idx="4" hasCustomPrompt="1"/>
          </p:nvPr>
        </p:nvSpPr>
        <p:spPr>
          <a:xfrm>
            <a:off x="6193368" y="2174876"/>
            <a:ext cx="5389033"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a:t>Add column 2 content</a:t>
            </a:r>
          </a:p>
          <a:p>
            <a:pPr lvl="1"/>
            <a:r>
              <a:rPr lang="en-US"/>
              <a:t>Add second level</a:t>
            </a:r>
          </a:p>
          <a:p>
            <a:pPr lvl="2"/>
            <a:r>
              <a:rPr lang="en-US"/>
              <a:t>Add third level</a:t>
            </a:r>
          </a:p>
          <a:p>
            <a:pPr lvl="3"/>
            <a:r>
              <a:rPr lang="en-US"/>
              <a:t>Add fourth level</a:t>
            </a:r>
          </a:p>
          <a:p>
            <a:pPr lvl="4"/>
            <a:r>
              <a:rPr lang="en-US"/>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5334000"/>
            <a:ext cx="12192000" cy="1524000"/>
          </a:xfrm>
          <a:prstGeom prst="rect">
            <a:avLst/>
          </a:prstGeom>
        </p:spPr>
      </p:pic>
      <p:sp>
        <p:nvSpPr>
          <p:cNvPr id="3" name="Picture Placeholder 2"/>
          <p:cNvSpPr>
            <a:spLocks noGrp="1"/>
          </p:cNvSpPr>
          <p:nvPr>
            <p:ph type="pic" idx="1" hasCustomPrompt="1"/>
          </p:nvPr>
        </p:nvSpPr>
        <p:spPr>
          <a:xfrm>
            <a:off x="2389717" y="612775"/>
            <a:ext cx="7315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2389717" y="4343400"/>
            <a:ext cx="7315200" cy="566738"/>
          </a:xfrm>
        </p:spPr>
        <p:txBody>
          <a:bodyPr anchor="b"/>
          <a:lstStyle>
            <a:lvl1pPr algn="l">
              <a:defRPr sz="2000" b="1"/>
            </a:lvl1pPr>
          </a:lstStyle>
          <a:p>
            <a:r>
              <a:rPr lang="en-US"/>
              <a:t>Add title</a:t>
            </a:r>
          </a:p>
        </p:txBody>
      </p:sp>
      <p:sp>
        <p:nvSpPr>
          <p:cNvPr id="4" name="Text Placeholder 3"/>
          <p:cNvSpPr>
            <a:spLocks noGrp="1"/>
          </p:cNvSpPr>
          <p:nvPr>
            <p:ph type="body" sz="half" idx="2" hasCustomPrompt="1"/>
          </p:nvPr>
        </p:nvSpPr>
        <p:spPr>
          <a:xfrm>
            <a:off x="2389717" y="4953000"/>
            <a:ext cx="73152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1618"/>
            <a:ext cx="12191999" cy="7065818"/>
          </a:xfrm>
          <a:prstGeom prst="rect">
            <a:avLst/>
          </a:prstGeom>
        </p:spPr>
      </p:pic>
      <p:sp>
        <p:nvSpPr>
          <p:cNvPr id="8" name="Title 1"/>
          <p:cNvSpPr>
            <a:spLocks noGrp="1"/>
          </p:cNvSpPr>
          <p:nvPr>
            <p:ph type="title" hasCustomPrompt="1"/>
          </p:nvPr>
        </p:nvSpPr>
        <p:spPr>
          <a:xfrm>
            <a:off x="609600" y="1981200"/>
            <a:ext cx="10972800" cy="1143000"/>
          </a:xfrm>
        </p:spPr>
        <p:txBody>
          <a:bodyPr/>
          <a:lstStyle>
            <a:lvl1pPr>
              <a:defRPr>
                <a:solidFill>
                  <a:schemeClr val="bg1"/>
                </a:solidFill>
              </a:defRPr>
            </a:lvl1pPr>
          </a:lstStyle>
          <a:p>
            <a:r>
              <a:rPr lang="en-US"/>
              <a:t>Add closing slide title</a:t>
            </a:r>
          </a:p>
        </p:txBody>
      </p:sp>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7600" y="5760433"/>
            <a:ext cx="3098285" cy="961042"/>
          </a:xfrm>
          <a:prstGeom prst="rect">
            <a:avLst/>
          </a:prstGeom>
        </p:spPr>
      </p:pic>
      <p:sp>
        <p:nvSpPr>
          <p:cNvPr id="6" name="Slide Number Placeholder 3"/>
          <p:cNvSpPr>
            <a:spLocks noGrp="1"/>
          </p:cNvSpPr>
          <p:nvPr>
            <p:ph type="sldNum" sz="quarter" idx="12"/>
          </p:nvPr>
        </p:nvSpPr>
        <p:spPr>
          <a:xfrm>
            <a:off x="4673600" y="6356351"/>
            <a:ext cx="2844800" cy="365125"/>
          </a:xfrm>
        </p:spPr>
        <p:txBody>
          <a:bodyPr/>
          <a:lstStyle/>
          <a:p>
            <a:fld id="{7AA28999-D008-419E-9628-EE1C64F81F4C}" type="slidenum">
              <a:rPr lang="en-US" smtClean="0"/>
              <a:pPr/>
              <a:t>‹#›</a:t>
            </a:fld>
            <a:endParaRPr lang="en-US" dirty="0"/>
          </a:p>
        </p:txBody>
      </p:sp>
      <p:sp>
        <p:nvSpPr>
          <p:cNvPr id="10" name="Subtitle 2">
            <a:extLst>
              <a:ext uri="{FF2B5EF4-FFF2-40B4-BE49-F238E27FC236}">
                <a16:creationId xmlns:a16="http://schemas.microsoft.com/office/drawing/2014/main" id="{5C40D2DF-0F19-43F0-B9BB-01E7C665E319}"/>
              </a:ext>
            </a:extLst>
          </p:cNvPr>
          <p:cNvSpPr>
            <a:spLocks noGrp="1"/>
          </p:cNvSpPr>
          <p:nvPr>
            <p:ph type="subTitle" idx="1" hasCustomPrompt="1"/>
          </p:nvPr>
        </p:nvSpPr>
        <p:spPr>
          <a:xfrm>
            <a:off x="2184400" y="3610958"/>
            <a:ext cx="7823200" cy="533400"/>
          </a:xfrm>
        </p:spPr>
        <p:txBody>
          <a:bodyPr>
            <a:normAutofit/>
          </a:bodyPr>
          <a:lstStyle>
            <a:lvl1pPr marL="0" indent="0" algn="ctr">
              <a:buNone/>
              <a:defRPr sz="2800" i="0"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Add contact information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673600" y="6356351"/>
            <a:ext cx="28448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academic.oup.com/jn/article/141/7/1362/4630687?login=tru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hyperlink" Target="https://acl.gov/senior-nutrition" TargetMode="Externa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Temitope.walker@dhs.ga.gov" TargetMode="External"/><Relationship Id="rId2" Type="http://schemas.openxmlformats.org/officeDocument/2006/relationships/hyperlink" Target="mailto:kathryn.tucker@acl.hhs.gov"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hyperlink" Target="https://childrenshealthwatch.org/public-policy/hunger-vital-sign/" TargetMode="External"/><Relationship Id="rId3" Type="http://schemas.openxmlformats.org/officeDocument/2006/relationships/hyperlink" Target="https://pubmed.ncbi.nlm.nih.gov/26526240/" TargetMode="External"/><Relationship Id="rId7" Type="http://schemas.openxmlformats.org/officeDocument/2006/relationships/hyperlink" Target="https://pubmed.ncbi.nlm.nih.gov/11340107/" TargetMode="External"/><Relationship Id="rId2" Type="http://schemas.openxmlformats.org/officeDocument/2006/relationships/hyperlink" Target="https://health.gov/healthypeople/priority-areas/social-determinants-health/literature-summaries/food-insecurity" TargetMode="External"/><Relationship Id="rId1" Type="http://schemas.openxmlformats.org/officeDocument/2006/relationships/slideLayout" Target="../slideLayouts/slideLayout3.xml"/><Relationship Id="rId6" Type="http://schemas.openxmlformats.org/officeDocument/2006/relationships/hyperlink" Target="https://pubmed.ncbi.nlm.nih.gov/21562242/" TargetMode="External"/><Relationship Id="rId5" Type="http://schemas.openxmlformats.org/officeDocument/2006/relationships/hyperlink" Target="https://www.ers.usda.gov/topics/food-nutrition-assistance/food-security-in-the-u-s" TargetMode="External"/><Relationship Id="rId4" Type="http://schemas.openxmlformats.org/officeDocument/2006/relationships/hyperlink" Target="https://nap.nationalacademies.org/read/11578/chapter/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BA4B33-8A24-4CA8-9813-16C42F04B314}"/>
              </a:ext>
            </a:extLst>
          </p:cNvPr>
          <p:cNvSpPr>
            <a:spLocks noGrp="1"/>
          </p:cNvSpPr>
          <p:nvPr>
            <p:ph type="title" idx="4294967295"/>
          </p:nvPr>
        </p:nvSpPr>
        <p:spPr>
          <a:xfrm>
            <a:off x="101600" y="152400"/>
            <a:ext cx="10261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228600" marR="0" lvl="0" indent="-22860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Food Insecurity Education Series</a:t>
            </a:r>
          </a:p>
        </p:txBody>
      </p:sp>
      <p:sp>
        <p:nvSpPr>
          <p:cNvPr id="3" name="Subtitle 2">
            <a:extLst>
              <a:ext uri="{FF2B5EF4-FFF2-40B4-BE49-F238E27FC236}">
                <a16:creationId xmlns:a16="http://schemas.microsoft.com/office/drawing/2014/main" id="{AA923C3F-D9A0-4235-98CC-2D864A85EEEB}"/>
              </a:ext>
            </a:extLst>
          </p:cNvPr>
          <p:cNvSpPr>
            <a:spLocks noGrp="1"/>
          </p:cNvSpPr>
          <p:nvPr>
            <p:ph type="subTitle" idx="1"/>
          </p:nvPr>
        </p:nvSpPr>
        <p:spPr/>
        <p:txBody>
          <a:bodyPr>
            <a:normAutofit/>
          </a:bodyPr>
          <a:lstStyle/>
          <a:p>
            <a:r>
              <a:rPr lang="en-US" dirty="0"/>
              <a:t>Webinar 3</a:t>
            </a:r>
          </a:p>
        </p:txBody>
      </p:sp>
      <p:sp>
        <p:nvSpPr>
          <p:cNvPr id="4" name="Text Placeholder 3">
            <a:extLst>
              <a:ext uri="{FF2B5EF4-FFF2-40B4-BE49-F238E27FC236}">
                <a16:creationId xmlns:a16="http://schemas.microsoft.com/office/drawing/2014/main" id="{E153BC87-8FD7-4640-A12E-A7A4CE234934}"/>
              </a:ext>
            </a:extLst>
          </p:cNvPr>
          <p:cNvSpPr>
            <a:spLocks noGrp="1"/>
          </p:cNvSpPr>
          <p:nvPr>
            <p:ph type="body" sz="quarter" idx="14"/>
          </p:nvPr>
        </p:nvSpPr>
        <p:spPr>
          <a:xfrm>
            <a:off x="3369825" y="3522964"/>
            <a:ext cx="8310880" cy="551165"/>
          </a:xfrm>
        </p:spPr>
        <p:txBody>
          <a:bodyPr>
            <a:normAutofit/>
          </a:bodyPr>
          <a:lstStyle/>
          <a:p>
            <a:pPr indent="0"/>
            <a:r>
              <a:rPr lang="en-US" sz="2800" dirty="0"/>
              <a:t>Identifying and Screening for Food Insecurity</a:t>
            </a:r>
          </a:p>
        </p:txBody>
      </p:sp>
      <p:sp>
        <p:nvSpPr>
          <p:cNvPr id="5" name="Text Placeholder 4">
            <a:extLst>
              <a:ext uri="{FF2B5EF4-FFF2-40B4-BE49-F238E27FC236}">
                <a16:creationId xmlns:a16="http://schemas.microsoft.com/office/drawing/2014/main" id="{CF2F352F-17F7-4956-8C2A-E2D249CDB4C0}"/>
              </a:ext>
            </a:extLst>
          </p:cNvPr>
          <p:cNvSpPr>
            <a:spLocks noGrp="1"/>
          </p:cNvSpPr>
          <p:nvPr>
            <p:ph type="body" sz="quarter" idx="15"/>
          </p:nvPr>
        </p:nvSpPr>
        <p:spPr>
          <a:xfrm>
            <a:off x="3596641" y="4107157"/>
            <a:ext cx="8321040" cy="533400"/>
          </a:xfrm>
        </p:spPr>
        <p:txBody>
          <a:bodyPr>
            <a:normAutofit/>
          </a:bodyPr>
          <a:lstStyle/>
          <a:p>
            <a:r>
              <a:rPr lang="en-US" sz="2000" dirty="0"/>
              <a:t>Kathryn Tucker, MS, RD, LD, Administration for Community Living</a:t>
            </a:r>
          </a:p>
          <a:p>
            <a:endParaRPr lang="en-US" sz="2000" dirty="0"/>
          </a:p>
        </p:txBody>
      </p:sp>
      <p:sp>
        <p:nvSpPr>
          <p:cNvPr id="10" name="Text Placeholder 4">
            <a:extLst>
              <a:ext uri="{FF2B5EF4-FFF2-40B4-BE49-F238E27FC236}">
                <a16:creationId xmlns:a16="http://schemas.microsoft.com/office/drawing/2014/main" id="{141647EA-6564-FFFC-1B88-2C94E58C05AA}"/>
              </a:ext>
            </a:extLst>
          </p:cNvPr>
          <p:cNvSpPr txBox="1">
            <a:spLocks/>
          </p:cNvSpPr>
          <p:nvPr/>
        </p:nvSpPr>
        <p:spPr>
          <a:xfrm>
            <a:off x="3596641" y="4549117"/>
            <a:ext cx="8026400" cy="533400"/>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Temitope A. Walker, PhD, Georgia Division of Aging Services</a:t>
            </a:r>
          </a:p>
          <a:p>
            <a:endParaRPr lang="en-US" sz="2000" dirty="0"/>
          </a:p>
        </p:txBody>
      </p:sp>
      <p:sp>
        <p:nvSpPr>
          <p:cNvPr id="7" name="Text Placeholder 6">
            <a:extLst>
              <a:ext uri="{FF2B5EF4-FFF2-40B4-BE49-F238E27FC236}">
                <a16:creationId xmlns:a16="http://schemas.microsoft.com/office/drawing/2014/main" id="{2C6D7319-1E2E-4015-86A1-2B3F1BE23866}"/>
              </a:ext>
            </a:extLst>
          </p:cNvPr>
          <p:cNvSpPr>
            <a:spLocks noGrp="1"/>
          </p:cNvSpPr>
          <p:nvPr>
            <p:ph type="body" sz="quarter" idx="12"/>
          </p:nvPr>
        </p:nvSpPr>
        <p:spPr>
          <a:xfrm>
            <a:off x="3596641" y="5333999"/>
            <a:ext cx="5283200" cy="457200"/>
          </a:xfrm>
        </p:spPr>
        <p:txBody>
          <a:bodyPr/>
          <a:lstStyle/>
          <a:p>
            <a:r>
              <a:rPr lang="en-US" sz="1800" dirty="0"/>
              <a:t>September 15, 2022</a:t>
            </a:r>
          </a:p>
        </p:txBody>
      </p:sp>
    </p:spTree>
    <p:extLst>
      <p:ext uri="{BB962C8B-B14F-4D97-AF65-F5344CB8AC3E}">
        <p14:creationId xmlns:p14="http://schemas.microsoft.com/office/powerpoint/2010/main" val="3697866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Food Insecurity</a:t>
            </a:r>
          </a:p>
        </p:txBody>
      </p:sp>
      <p:sp>
        <p:nvSpPr>
          <p:cNvPr id="3" name="Content Placeholder 2"/>
          <p:cNvSpPr>
            <a:spLocks noGrp="1"/>
          </p:cNvSpPr>
          <p:nvPr>
            <p:ph idx="1"/>
          </p:nvPr>
        </p:nvSpPr>
        <p:spPr>
          <a:xfrm>
            <a:off x="609600" y="1963019"/>
            <a:ext cx="10972800" cy="2375534"/>
          </a:xfrm>
        </p:spPr>
        <p:txBody>
          <a:bodyPr vert="horz" lIns="91440" tIns="45720" rIns="91440" bIns="45720" rtlCol="0" anchor="t">
            <a:normAutofit/>
          </a:bodyPr>
          <a:lstStyle/>
          <a:p>
            <a:pPr marL="0" indent="0">
              <a:buNone/>
            </a:pPr>
            <a:r>
              <a:rPr lang="en-US" dirty="0"/>
              <a:t>“Food insecurity is measured as a household-level concept that refers to uncertain, insufficient, or unacceptable availability, access, or utilization of food.”</a:t>
            </a:r>
          </a:p>
        </p:txBody>
      </p:sp>
      <p:sp>
        <p:nvSpPr>
          <p:cNvPr id="4" name="Slide Number Placeholder 3"/>
          <p:cNvSpPr>
            <a:spLocks noGrp="1"/>
          </p:cNvSpPr>
          <p:nvPr>
            <p:ph type="sldNum" sz="quarter" idx="12"/>
          </p:nvPr>
        </p:nvSpPr>
        <p:spPr/>
        <p:txBody>
          <a:bodyPr/>
          <a:lstStyle/>
          <a:p>
            <a:fld id="{7AA28999-D008-419E-9628-EE1C64F81F4C}" type="slidenum">
              <a:rPr lang="en-US" smtClean="0"/>
              <a:pPr/>
              <a:t>10</a:t>
            </a:fld>
            <a:endParaRPr lang="en-US" dirty="0"/>
          </a:p>
        </p:txBody>
      </p:sp>
    </p:spTree>
    <p:extLst>
      <p:ext uri="{BB962C8B-B14F-4D97-AF65-F5344CB8AC3E}">
        <p14:creationId xmlns:p14="http://schemas.microsoft.com/office/powerpoint/2010/main" val="210755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Validated Food Security Survey Modules</a:t>
            </a:r>
          </a:p>
        </p:txBody>
      </p:sp>
      <p:sp>
        <p:nvSpPr>
          <p:cNvPr id="3" name="Content Placeholder 2"/>
          <p:cNvSpPr>
            <a:spLocks noGrp="1"/>
          </p:cNvSpPr>
          <p:nvPr>
            <p:ph idx="1"/>
          </p:nvPr>
        </p:nvSpPr>
        <p:spPr>
          <a:xfrm>
            <a:off x="609600" y="1943894"/>
            <a:ext cx="10972800" cy="3886200"/>
          </a:xfrm>
        </p:spPr>
        <p:txBody>
          <a:bodyPr vert="horz" lIns="91440" tIns="45720" rIns="91440" bIns="45720" rtlCol="0" anchor="t">
            <a:normAutofit/>
          </a:bodyPr>
          <a:lstStyle/>
          <a:p>
            <a:pPr algn="l"/>
            <a:r>
              <a:rPr lang="en-US" sz="2800" b="1" i="0" dirty="0">
                <a:effectLst/>
                <a:latin typeface="+mj-lt"/>
              </a:rPr>
              <a:t>18-Item</a:t>
            </a:r>
            <a:r>
              <a:rPr lang="en-US" sz="2800" b="0" i="0" dirty="0">
                <a:effectLst/>
                <a:latin typeface="+mj-lt"/>
              </a:rPr>
              <a:t> U.S. Household Food Security Survey Module (USDA)</a:t>
            </a:r>
          </a:p>
          <a:p>
            <a:pPr algn="l"/>
            <a:r>
              <a:rPr lang="en-US" sz="2800" b="1" i="0" dirty="0">
                <a:effectLst/>
                <a:latin typeface="+mj-lt"/>
              </a:rPr>
              <a:t>10-Item</a:t>
            </a:r>
            <a:r>
              <a:rPr lang="en-US" sz="2800" b="0" i="0" dirty="0">
                <a:effectLst/>
                <a:latin typeface="+mj-lt"/>
              </a:rPr>
              <a:t> U.S. Adult Food Security Survey Module (USDA)</a:t>
            </a:r>
          </a:p>
          <a:p>
            <a:pPr algn="l"/>
            <a:r>
              <a:rPr lang="en-US" sz="2800" b="1" i="0" dirty="0">
                <a:solidFill>
                  <a:srgbClr val="000000"/>
                </a:solidFill>
                <a:effectLst/>
                <a:latin typeface="+mj-lt"/>
              </a:rPr>
              <a:t>6-item</a:t>
            </a:r>
            <a:r>
              <a:rPr lang="en-US" sz="2800" b="0" i="0" dirty="0">
                <a:solidFill>
                  <a:srgbClr val="000000"/>
                </a:solidFill>
                <a:effectLst/>
                <a:latin typeface="+mj-lt"/>
              </a:rPr>
              <a:t> Short Form of the Household Food Security Survey Module (USDA)</a:t>
            </a:r>
          </a:p>
          <a:p>
            <a:pPr algn="l"/>
            <a:r>
              <a:rPr lang="en-US" sz="2800" b="0" i="0" dirty="0">
                <a:effectLst/>
                <a:latin typeface="+mj-lt"/>
              </a:rPr>
              <a:t>Hunger Vital Sign™ </a:t>
            </a:r>
            <a:r>
              <a:rPr lang="en-US" sz="2800" b="1" i="0" dirty="0">
                <a:effectLst/>
                <a:latin typeface="+mj-lt"/>
              </a:rPr>
              <a:t>two-question</a:t>
            </a:r>
            <a:r>
              <a:rPr lang="en-US" sz="2800" b="0" i="0" dirty="0">
                <a:effectLst/>
                <a:latin typeface="+mj-lt"/>
              </a:rPr>
              <a:t> screening tool (Children’s HealthWatch</a:t>
            </a:r>
            <a:r>
              <a:rPr lang="en-US" sz="2800" dirty="0">
                <a:latin typeface="+mj-lt"/>
              </a:rPr>
              <a:t>)</a:t>
            </a:r>
            <a:endParaRPr lang="en-US" sz="2800" b="0" i="0" dirty="0">
              <a:effectLst/>
              <a:latin typeface="+mj-lt"/>
            </a:endParaRPr>
          </a:p>
        </p:txBody>
      </p:sp>
      <p:sp>
        <p:nvSpPr>
          <p:cNvPr id="4" name="Slide Number Placeholder 3"/>
          <p:cNvSpPr>
            <a:spLocks noGrp="1"/>
          </p:cNvSpPr>
          <p:nvPr>
            <p:ph type="sldNum" sz="quarter" idx="12"/>
          </p:nvPr>
        </p:nvSpPr>
        <p:spPr/>
        <p:txBody>
          <a:bodyPr/>
          <a:lstStyle/>
          <a:p>
            <a:fld id="{7AA28999-D008-419E-9628-EE1C64F81F4C}" type="slidenum">
              <a:rPr lang="en-US" smtClean="0"/>
              <a:pPr/>
              <a:t>11</a:t>
            </a:fld>
            <a:endParaRPr lang="en-US" dirty="0"/>
          </a:p>
        </p:txBody>
      </p:sp>
    </p:spTree>
    <p:extLst>
      <p:ext uri="{BB962C8B-B14F-4D97-AF65-F5344CB8AC3E}">
        <p14:creationId xmlns:p14="http://schemas.microsoft.com/office/powerpoint/2010/main" val="111942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18-Item U.S. Household </a:t>
            </a:r>
            <a:br>
              <a:rPr lang="en-US" dirty="0"/>
            </a:br>
            <a:r>
              <a:rPr lang="en-US" dirty="0"/>
              <a:t>Food Security Survey Module (USDA)</a:t>
            </a:r>
          </a:p>
        </p:txBody>
      </p:sp>
      <p:sp>
        <p:nvSpPr>
          <p:cNvPr id="3" name="Content Placeholder 2"/>
          <p:cNvSpPr>
            <a:spLocks noGrp="1"/>
          </p:cNvSpPr>
          <p:nvPr>
            <p:ph idx="1"/>
          </p:nvPr>
        </p:nvSpPr>
        <p:spPr>
          <a:xfrm>
            <a:off x="220717" y="1614869"/>
            <a:ext cx="11750566" cy="3708972"/>
          </a:xfrm>
        </p:spPr>
        <p:txBody>
          <a:bodyPr vert="horz" lIns="91440" tIns="45720" rIns="91440" bIns="45720" rtlCol="0" anchor="t">
            <a:noAutofit/>
          </a:bodyPr>
          <a:lstStyle/>
          <a:p>
            <a:pPr algn="l">
              <a:spcBef>
                <a:spcPts val="0"/>
              </a:spcBef>
            </a:pPr>
            <a:r>
              <a:rPr lang="en-US" sz="2500" i="0" dirty="0">
                <a:effectLst/>
                <a:latin typeface="Muli"/>
              </a:rPr>
              <a:t>Administered annually </a:t>
            </a:r>
            <a:r>
              <a:rPr lang="en-US" sz="2500" dirty="0">
                <a:latin typeface="Muli"/>
              </a:rPr>
              <a:t>to around</a:t>
            </a:r>
            <a:r>
              <a:rPr lang="en-US" sz="2500" i="0" dirty="0">
                <a:effectLst/>
                <a:latin typeface="Muli"/>
              </a:rPr>
              <a:t> 45,000 households in the Census Bureau’s Current Population Survey (</a:t>
            </a:r>
            <a:r>
              <a:rPr lang="en-US" sz="2500" i="1" dirty="0">
                <a:effectLst/>
                <a:latin typeface="Muli"/>
              </a:rPr>
              <a:t>CPS-FSS</a:t>
            </a:r>
            <a:r>
              <a:rPr lang="en-US" sz="2500" i="0" dirty="0">
                <a:effectLst/>
                <a:latin typeface="Muli"/>
              </a:rPr>
              <a:t>)</a:t>
            </a:r>
          </a:p>
          <a:p>
            <a:pPr algn="l">
              <a:spcBef>
                <a:spcPts val="0"/>
              </a:spcBef>
            </a:pPr>
            <a:r>
              <a:rPr lang="en-US" sz="2500" dirty="0">
                <a:latin typeface="Muli"/>
              </a:rPr>
              <a:t>F</a:t>
            </a:r>
            <a:r>
              <a:rPr lang="en-US" sz="2500" i="0" dirty="0">
                <a:effectLst/>
                <a:latin typeface="Muli"/>
              </a:rPr>
              <a:t>irst item addresses worries about food running out</a:t>
            </a:r>
          </a:p>
          <a:p>
            <a:pPr algn="l">
              <a:spcBef>
                <a:spcPts val="0"/>
              </a:spcBef>
            </a:pPr>
            <a:r>
              <a:rPr lang="en-US" sz="2500" dirty="0">
                <a:latin typeface="Muli"/>
              </a:rPr>
              <a:t>Other </a:t>
            </a:r>
            <a:r>
              <a:rPr lang="en-US" sz="2500" i="0" dirty="0">
                <a:effectLst/>
                <a:latin typeface="Muli"/>
              </a:rPr>
              <a:t>items address possible reductions in food intake due to finances</a:t>
            </a:r>
          </a:p>
          <a:p>
            <a:pPr algn="l">
              <a:spcBef>
                <a:spcPts val="0"/>
              </a:spcBef>
            </a:pPr>
            <a:r>
              <a:rPr lang="en-US" sz="2500" i="0" dirty="0">
                <a:effectLst/>
                <a:latin typeface="Muli"/>
              </a:rPr>
              <a:t>Sample questions:</a:t>
            </a:r>
          </a:p>
          <a:p>
            <a:pPr lvl="1">
              <a:spcBef>
                <a:spcPts val="0"/>
              </a:spcBef>
            </a:pPr>
            <a:r>
              <a:rPr lang="en-US" sz="2100" i="0" dirty="0">
                <a:effectLst/>
                <a:latin typeface="Muli"/>
              </a:rPr>
              <a:t>“Did you ever cut the size of any of the children’s meals because there wasn’t enough money for food?”</a:t>
            </a:r>
          </a:p>
          <a:p>
            <a:pPr lvl="1">
              <a:spcBef>
                <a:spcPts val="0"/>
              </a:spcBef>
            </a:pPr>
            <a:r>
              <a:rPr lang="en-US" sz="2100" i="0" dirty="0">
                <a:effectLst/>
                <a:latin typeface="Muli"/>
              </a:rPr>
              <a:t>“Did any of the children ever not eat for a whole day because there wasn’t enough money for food?”</a:t>
            </a:r>
          </a:p>
        </p:txBody>
      </p:sp>
      <p:sp>
        <p:nvSpPr>
          <p:cNvPr id="4" name="Slide Number Placeholder 3"/>
          <p:cNvSpPr>
            <a:spLocks noGrp="1"/>
          </p:cNvSpPr>
          <p:nvPr>
            <p:ph type="sldNum" sz="quarter" idx="12"/>
          </p:nvPr>
        </p:nvSpPr>
        <p:spPr/>
        <p:txBody>
          <a:bodyPr/>
          <a:lstStyle/>
          <a:p>
            <a:fld id="{7AA28999-D008-419E-9628-EE1C64F81F4C}" type="slidenum">
              <a:rPr lang="en-US" smtClean="0"/>
              <a:pPr/>
              <a:t>12</a:t>
            </a:fld>
            <a:endParaRPr lang="en-US" dirty="0"/>
          </a:p>
        </p:txBody>
      </p:sp>
    </p:spTree>
    <p:extLst>
      <p:ext uri="{BB962C8B-B14F-4D97-AF65-F5344CB8AC3E}">
        <p14:creationId xmlns:p14="http://schemas.microsoft.com/office/powerpoint/2010/main" val="354484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F5481D-6C10-4955-A59A-D8DEF4FA8212}"/>
              </a:ext>
            </a:extLst>
          </p:cNvPr>
          <p:cNvSpPr>
            <a:spLocks noGrp="1"/>
          </p:cNvSpPr>
          <p:nvPr>
            <p:ph type="title"/>
          </p:nvPr>
        </p:nvSpPr>
        <p:spPr>
          <a:xfrm>
            <a:off x="549965" y="2183296"/>
            <a:ext cx="11092070" cy="1341783"/>
          </a:xfrm>
        </p:spPr>
        <p:txBody>
          <a:bodyPr/>
          <a:lstStyle/>
          <a:p>
            <a:pPr algn="ctr"/>
            <a:r>
              <a:rPr lang="en-US" sz="4000" b="1" i="0" dirty="0">
                <a:effectLst/>
                <a:latin typeface="Arial" panose="020B0604020202020204" pitchFamily="34" charset="0"/>
                <a:cs typeface="Arial" panose="020B0604020202020204" pitchFamily="34" charset="0"/>
              </a:rPr>
              <a:t>10-Item</a:t>
            </a:r>
            <a:r>
              <a:rPr lang="en-US" sz="4000" b="0" i="0" dirty="0">
                <a:effectLst/>
                <a:latin typeface="Arial" panose="020B0604020202020204" pitchFamily="34" charset="0"/>
                <a:cs typeface="Arial" panose="020B0604020202020204" pitchFamily="34" charset="0"/>
              </a:rPr>
              <a:t> U.S. Adult Food Security </a:t>
            </a:r>
            <a:br>
              <a:rPr lang="en-US" sz="4000" b="0" i="0" dirty="0">
                <a:effectLst/>
                <a:latin typeface="Arial" panose="020B0604020202020204" pitchFamily="34" charset="0"/>
                <a:cs typeface="Arial" panose="020B0604020202020204" pitchFamily="34" charset="0"/>
              </a:rPr>
            </a:br>
            <a:r>
              <a:rPr lang="en-US" sz="4000" b="0" i="0" dirty="0">
                <a:effectLst/>
                <a:latin typeface="Arial" panose="020B0604020202020204" pitchFamily="34" charset="0"/>
                <a:cs typeface="Arial" panose="020B0604020202020204" pitchFamily="34" charset="0"/>
              </a:rPr>
              <a:t>Survey Module (USDA)</a:t>
            </a:r>
            <a:br>
              <a:rPr lang="en-US" sz="4000" b="0" i="0" dirty="0">
                <a:effectLst/>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FF64225-CDCD-4F58-8143-49E48E5A2492}"/>
              </a:ext>
            </a:extLst>
          </p:cNvPr>
          <p:cNvSpPr>
            <a:spLocks noGrp="1"/>
          </p:cNvSpPr>
          <p:nvPr>
            <p:ph type="sldNum" sz="quarter" idx="12"/>
          </p:nvPr>
        </p:nvSpPr>
        <p:spPr/>
        <p:txBody>
          <a:bodyPr/>
          <a:lstStyle/>
          <a:p>
            <a:fld id="{7AA28999-D008-419E-9628-EE1C64F81F4C}" type="slidenum">
              <a:rPr lang="en-US" smtClean="0"/>
              <a:pPr/>
              <a:t>13</a:t>
            </a:fld>
            <a:endParaRPr lang="en-US" dirty="0"/>
          </a:p>
        </p:txBody>
      </p:sp>
    </p:spTree>
    <p:extLst>
      <p:ext uri="{BB962C8B-B14F-4D97-AF65-F5344CB8AC3E}">
        <p14:creationId xmlns:p14="http://schemas.microsoft.com/office/powerpoint/2010/main" val="1487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E0CE-CEA2-46AD-B09A-4A3F5D1BDB25}"/>
              </a:ext>
            </a:extLst>
          </p:cNvPr>
          <p:cNvSpPr>
            <a:spLocks noGrp="1"/>
          </p:cNvSpPr>
          <p:nvPr>
            <p:ph type="title"/>
          </p:nvPr>
        </p:nvSpPr>
        <p:spPr/>
        <p:txBody>
          <a:bodyPr/>
          <a:lstStyle/>
          <a:p>
            <a:r>
              <a:rPr lang="en-US" dirty="0"/>
              <a:t>Ten-Item Questionnaire</a:t>
            </a:r>
          </a:p>
        </p:txBody>
      </p:sp>
      <p:graphicFrame>
        <p:nvGraphicFramePr>
          <p:cNvPr id="9" name="Content Placeholder 8" descr="Advantages: Less respondent burden, no children's food security questions, improves comparision of households with and without children.&#10;Limitations: No information about food security of children.">
            <a:extLst>
              <a:ext uri="{FF2B5EF4-FFF2-40B4-BE49-F238E27FC236}">
                <a16:creationId xmlns:a16="http://schemas.microsoft.com/office/drawing/2014/main" id="{308CC5F9-0C3D-4A08-9580-5B760E79E2EC}"/>
              </a:ext>
            </a:extLst>
          </p:cNvPr>
          <p:cNvGraphicFramePr>
            <a:graphicFrameLocks noGrp="1"/>
          </p:cNvGraphicFramePr>
          <p:nvPr>
            <p:ph idx="1"/>
            <p:extLst>
              <p:ext uri="{D42A27DB-BD31-4B8C-83A1-F6EECF244321}">
                <p14:modId xmlns:p14="http://schemas.microsoft.com/office/powerpoint/2010/main" val="202872401"/>
              </p:ext>
            </p:extLst>
          </p:nvPr>
        </p:nvGraphicFramePr>
        <p:xfrm>
          <a:off x="681454" y="1417638"/>
          <a:ext cx="10972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C38121C-57BF-4B94-AF86-19B0FE558CE3}"/>
              </a:ext>
            </a:extLst>
          </p:cNvPr>
          <p:cNvSpPr>
            <a:spLocks noGrp="1"/>
          </p:cNvSpPr>
          <p:nvPr>
            <p:ph type="sldNum" sz="quarter" idx="12"/>
          </p:nvPr>
        </p:nvSpPr>
        <p:spPr/>
        <p:txBody>
          <a:bodyPr/>
          <a:lstStyle/>
          <a:p>
            <a:fld id="{7AA28999-D008-419E-9628-EE1C64F81F4C}" type="slidenum">
              <a:rPr lang="en-US" smtClean="0"/>
              <a:pPr/>
              <a:t>14</a:t>
            </a:fld>
            <a:endParaRPr lang="en-US" dirty="0"/>
          </a:p>
        </p:txBody>
      </p:sp>
    </p:spTree>
    <p:extLst>
      <p:ext uri="{BB962C8B-B14F-4D97-AF65-F5344CB8AC3E}">
        <p14:creationId xmlns:p14="http://schemas.microsoft.com/office/powerpoint/2010/main" val="1135762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USDA Six-Item Short Form Questions </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a:t>The food that (I/we) bought didn’t last and we don’t have money to get more.</a:t>
            </a:r>
          </a:p>
          <a:p>
            <a:pPr marL="514350" indent="-514350">
              <a:buFont typeface="+mj-lt"/>
              <a:buAutoNum type="arabicPeriod"/>
            </a:pPr>
            <a:r>
              <a:rPr lang="en-US" dirty="0"/>
              <a:t>(I/We) couldn’t afford to eat a balanced meal.</a:t>
            </a:r>
          </a:p>
          <a:p>
            <a:pPr marL="514350" indent="-514350">
              <a:buFont typeface="+mj-lt"/>
              <a:buAutoNum type="arabicPeriod"/>
            </a:pPr>
            <a:r>
              <a:rPr lang="en-US" dirty="0"/>
              <a:t>In the last 12 months, did you cut the size of your meals or skip meals because there wasn’t enough money for food?</a:t>
            </a:r>
          </a:p>
          <a:p>
            <a:pPr marL="514350" indent="-514350">
              <a:buFont typeface="+mj-lt"/>
              <a:buAutoNum type="arabicPeriod"/>
            </a:pPr>
            <a:r>
              <a:rPr lang="en-US" dirty="0"/>
              <a:t>(If Yes) How often did this happen?</a:t>
            </a:r>
          </a:p>
          <a:p>
            <a:pPr marL="514350" indent="-514350">
              <a:buFont typeface="+mj-lt"/>
              <a:buAutoNum type="arabicPeriod"/>
            </a:pPr>
            <a:r>
              <a:rPr lang="en-US" dirty="0"/>
              <a:t>In the last 12 months, did you ever eat less than you felt you should because there wasn’t enough money for food?</a:t>
            </a:r>
          </a:p>
          <a:p>
            <a:pPr marL="514350" indent="-514350">
              <a:buFont typeface="+mj-lt"/>
              <a:buAutoNum type="arabicPeriod"/>
            </a:pPr>
            <a:r>
              <a:rPr lang="en-US" dirty="0"/>
              <a:t>In the last 12 months, were you ever hungry but didn’t eat because there wasn’t enough money for food? </a:t>
            </a:r>
          </a:p>
        </p:txBody>
      </p:sp>
      <p:sp>
        <p:nvSpPr>
          <p:cNvPr id="4" name="Slide Number Placeholder 3"/>
          <p:cNvSpPr>
            <a:spLocks noGrp="1"/>
          </p:cNvSpPr>
          <p:nvPr>
            <p:ph type="sldNum" sz="quarter" idx="12"/>
          </p:nvPr>
        </p:nvSpPr>
        <p:spPr/>
        <p:txBody>
          <a:bodyPr/>
          <a:lstStyle/>
          <a:p>
            <a:fld id="{7AA28999-D008-419E-9628-EE1C64F81F4C}" type="slidenum">
              <a:rPr lang="en-US" smtClean="0"/>
              <a:pPr/>
              <a:t>15</a:t>
            </a:fld>
            <a:endParaRPr lang="en-US" dirty="0"/>
          </a:p>
        </p:txBody>
      </p:sp>
    </p:spTree>
    <p:extLst>
      <p:ext uri="{BB962C8B-B14F-4D97-AF65-F5344CB8AC3E}">
        <p14:creationId xmlns:p14="http://schemas.microsoft.com/office/powerpoint/2010/main" val="4133617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E0CE-CEA2-46AD-B09A-4A3F5D1BDB25}"/>
              </a:ext>
            </a:extLst>
          </p:cNvPr>
          <p:cNvSpPr>
            <a:spLocks noGrp="1"/>
          </p:cNvSpPr>
          <p:nvPr>
            <p:ph type="title"/>
          </p:nvPr>
        </p:nvSpPr>
        <p:spPr/>
        <p:txBody>
          <a:bodyPr/>
          <a:lstStyle/>
          <a:p>
            <a:r>
              <a:rPr lang="en-US" dirty="0"/>
              <a:t>Six-Item Short Form</a:t>
            </a:r>
          </a:p>
        </p:txBody>
      </p:sp>
      <p:graphicFrame>
        <p:nvGraphicFramePr>
          <p:cNvPr id="9" name="Content Placeholder 8" descr="Advantages: Less respondent burden, identifies food insecure and very low security, high specificity and sensitivity, minimal bias.&#10;Limitations: Does not measure the most severe levels of food insecurity.">
            <a:extLst>
              <a:ext uri="{FF2B5EF4-FFF2-40B4-BE49-F238E27FC236}">
                <a16:creationId xmlns:a16="http://schemas.microsoft.com/office/drawing/2014/main" id="{308CC5F9-0C3D-4A08-9580-5B760E79E2EC}"/>
              </a:ext>
            </a:extLst>
          </p:cNvPr>
          <p:cNvGraphicFramePr>
            <a:graphicFrameLocks noGrp="1"/>
          </p:cNvGraphicFramePr>
          <p:nvPr>
            <p:ph idx="1"/>
            <p:extLst>
              <p:ext uri="{D42A27DB-BD31-4B8C-83A1-F6EECF244321}">
                <p14:modId xmlns:p14="http://schemas.microsoft.com/office/powerpoint/2010/main" val="1548110663"/>
              </p:ext>
            </p:extLst>
          </p:nvPr>
        </p:nvGraphicFramePr>
        <p:xfrm>
          <a:off x="681454" y="1417638"/>
          <a:ext cx="10972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C38121C-57BF-4B94-AF86-19B0FE558CE3}"/>
              </a:ext>
            </a:extLst>
          </p:cNvPr>
          <p:cNvSpPr>
            <a:spLocks noGrp="1"/>
          </p:cNvSpPr>
          <p:nvPr>
            <p:ph type="sldNum" sz="quarter" idx="12"/>
          </p:nvPr>
        </p:nvSpPr>
        <p:spPr/>
        <p:txBody>
          <a:bodyPr/>
          <a:lstStyle/>
          <a:p>
            <a:fld id="{7AA28999-D008-419E-9628-EE1C64F81F4C}" type="slidenum">
              <a:rPr lang="en-US" smtClean="0"/>
              <a:pPr/>
              <a:t>16</a:t>
            </a:fld>
            <a:endParaRPr lang="en-US" dirty="0"/>
          </a:p>
        </p:txBody>
      </p:sp>
    </p:spTree>
    <p:extLst>
      <p:ext uri="{BB962C8B-B14F-4D97-AF65-F5344CB8AC3E}">
        <p14:creationId xmlns:p14="http://schemas.microsoft.com/office/powerpoint/2010/main" val="240867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E714-17A3-2DAE-F462-343659198F88}"/>
              </a:ext>
            </a:extLst>
          </p:cNvPr>
          <p:cNvSpPr>
            <a:spLocks noGrp="1"/>
          </p:cNvSpPr>
          <p:nvPr>
            <p:ph type="title"/>
          </p:nvPr>
        </p:nvSpPr>
        <p:spPr>
          <a:xfrm>
            <a:off x="0" y="-520170"/>
            <a:ext cx="7315200" cy="566738"/>
          </a:xfrm>
        </p:spPr>
        <p:txBody>
          <a:bodyPr vert="horz" lIns="91440" tIns="45720" rIns="91440" bIns="45720" rtlCol="0" anchor="t">
            <a:normAutofit/>
          </a:bodyPr>
          <a:lstStyle/>
          <a:p>
            <a:r>
              <a:rPr lang="en-US" dirty="0"/>
              <a:t>Hunger Vital Sign</a:t>
            </a:r>
          </a:p>
        </p:txBody>
      </p:sp>
      <p:pic>
        <p:nvPicPr>
          <p:cNvPr id="6" name="Picture 2" descr="Hunger Vital Sign TM; a validated too to screen for food insecurity. A patient or family screens positive for food insecurity if the response is &quot;often true&quot; or &quot;sometimes true&quot; to either or both of these statements. 1) Within the past 12 months, we worried whether our food would run out before we got money to buy more. Often ture, sometimes true, or never true? 2) Within the past 12 months, the food we bought just didn't last and we didn't have money to get more. Often true, sometimes true, or never true? Learn more about screening for and addressing food insecurity in health care settings at FRAC.org. Food Research &amp; Action Center.">
            <a:extLst>
              <a:ext uri="{FF2B5EF4-FFF2-40B4-BE49-F238E27FC236}">
                <a16:creationId xmlns:a16="http://schemas.microsoft.com/office/drawing/2014/main" id="{489E0272-8F62-4A89-BF19-98111E386EA5}"/>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bwMode="auto">
          <a:xfrm>
            <a:off x="1131317" y="291548"/>
            <a:ext cx="10151163" cy="507558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F27834F-FBE3-4500-88D2-F18D215D7B76}"/>
              </a:ext>
            </a:extLst>
          </p:cNvPr>
          <p:cNvSpPr>
            <a:spLocks noGrp="1"/>
          </p:cNvSpPr>
          <p:nvPr>
            <p:ph type="sldNum" sz="quarter" idx="12"/>
          </p:nvPr>
        </p:nvSpPr>
        <p:spPr/>
        <p:txBody>
          <a:bodyPr/>
          <a:lstStyle/>
          <a:p>
            <a:fld id="{7AA28999-D008-419E-9628-EE1C64F81F4C}" type="slidenum">
              <a:rPr lang="en-US" smtClean="0"/>
              <a:pPr/>
              <a:t>17</a:t>
            </a:fld>
            <a:endParaRPr lang="en-US" dirty="0"/>
          </a:p>
        </p:txBody>
      </p:sp>
    </p:spTree>
    <p:extLst>
      <p:ext uri="{BB962C8B-B14F-4D97-AF65-F5344CB8AC3E}">
        <p14:creationId xmlns:p14="http://schemas.microsoft.com/office/powerpoint/2010/main" val="1238570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Hunger Vital Sign</a:t>
            </a:r>
            <a:r>
              <a:rPr lang="en-US" b="0" i="0" dirty="0">
                <a:effectLst/>
                <a:latin typeface="Muli"/>
              </a:rPr>
              <a:t>™</a:t>
            </a:r>
            <a:r>
              <a:rPr lang="en-US" dirty="0"/>
              <a:t> Screen: </a:t>
            </a:r>
            <a:br>
              <a:rPr lang="en-US" dirty="0"/>
            </a:br>
            <a:r>
              <a:rPr lang="en-US" dirty="0"/>
              <a:t>Two-Question Food Validated Insecurity Tool</a:t>
            </a:r>
          </a:p>
        </p:txBody>
      </p:sp>
      <p:sp>
        <p:nvSpPr>
          <p:cNvPr id="3" name="Content Placeholder 2"/>
          <p:cNvSpPr>
            <a:spLocks noGrp="1"/>
          </p:cNvSpPr>
          <p:nvPr>
            <p:ph idx="1"/>
          </p:nvPr>
        </p:nvSpPr>
        <p:spPr>
          <a:xfrm>
            <a:off x="609600" y="1600201"/>
            <a:ext cx="10972800" cy="3573965"/>
          </a:xfrm>
        </p:spPr>
        <p:txBody>
          <a:bodyPr>
            <a:normAutofit/>
          </a:bodyPr>
          <a:lstStyle/>
          <a:p>
            <a:r>
              <a:rPr lang="en-US" sz="2700" dirty="0"/>
              <a:t>97% probability of screening positive in food insecure homes</a:t>
            </a:r>
          </a:p>
          <a:p>
            <a:r>
              <a:rPr lang="en-US" sz="2700" dirty="0"/>
              <a:t>83% probability of screening negative in food secure homes</a:t>
            </a:r>
          </a:p>
          <a:p>
            <a:r>
              <a:rPr lang="en-US" sz="2700" dirty="0"/>
              <a:t>97% sensitivity among adults and young children</a:t>
            </a:r>
          </a:p>
          <a:p>
            <a:r>
              <a:rPr lang="en-US" sz="2700" dirty="0"/>
              <a:t>74% specificity range among adults</a:t>
            </a:r>
          </a:p>
          <a:p>
            <a:r>
              <a:rPr lang="en-US" sz="2700" dirty="0"/>
              <a:t>Easy to use in clinical and community settings</a:t>
            </a:r>
          </a:p>
          <a:p>
            <a:r>
              <a:rPr lang="en-US" sz="2700" dirty="0"/>
              <a:t>Administered verbally or in writing</a:t>
            </a:r>
          </a:p>
          <a:p>
            <a:r>
              <a:rPr lang="en-US" sz="2700" dirty="0"/>
              <a:t>Available in many languages</a:t>
            </a:r>
            <a:endParaRPr lang="en-US" dirty="0"/>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18</a:t>
            </a:fld>
            <a:endParaRPr lang="en-US" dirty="0"/>
          </a:p>
        </p:txBody>
      </p:sp>
    </p:spTree>
    <p:extLst>
      <p:ext uri="{BB962C8B-B14F-4D97-AF65-F5344CB8AC3E}">
        <p14:creationId xmlns:p14="http://schemas.microsoft.com/office/powerpoint/2010/main" val="1632232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E0CE-CEA2-46AD-B09A-4A3F5D1BDB25}"/>
              </a:ext>
            </a:extLst>
          </p:cNvPr>
          <p:cNvSpPr>
            <a:spLocks noGrp="1"/>
          </p:cNvSpPr>
          <p:nvPr>
            <p:ph type="title"/>
          </p:nvPr>
        </p:nvSpPr>
        <p:spPr/>
        <p:txBody>
          <a:bodyPr/>
          <a:lstStyle/>
          <a:p>
            <a:r>
              <a:rPr lang="en-US" dirty="0"/>
              <a:t>Two-Item Questionnaire</a:t>
            </a:r>
          </a:p>
        </p:txBody>
      </p:sp>
      <p:graphicFrame>
        <p:nvGraphicFramePr>
          <p:cNvPr id="9" name="Content Placeholder 8" descr="Advantages: Less respondent burden, high specificity and sensitivity, validated for children and adults. Limitations: Does not measure the most severe levels of food insecurity.">
            <a:extLst>
              <a:ext uri="{FF2B5EF4-FFF2-40B4-BE49-F238E27FC236}">
                <a16:creationId xmlns:a16="http://schemas.microsoft.com/office/drawing/2014/main" id="{308CC5F9-0C3D-4A08-9580-5B760E79E2EC}"/>
              </a:ext>
            </a:extLst>
          </p:cNvPr>
          <p:cNvGraphicFramePr>
            <a:graphicFrameLocks noGrp="1"/>
          </p:cNvGraphicFramePr>
          <p:nvPr>
            <p:ph idx="1"/>
            <p:extLst>
              <p:ext uri="{D42A27DB-BD31-4B8C-83A1-F6EECF244321}">
                <p14:modId xmlns:p14="http://schemas.microsoft.com/office/powerpoint/2010/main" val="784906834"/>
              </p:ext>
            </p:extLst>
          </p:nvPr>
        </p:nvGraphicFramePr>
        <p:xfrm>
          <a:off x="681454" y="1417638"/>
          <a:ext cx="10972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C38121C-57BF-4B94-AF86-19B0FE558CE3}"/>
              </a:ext>
            </a:extLst>
          </p:cNvPr>
          <p:cNvSpPr>
            <a:spLocks noGrp="1"/>
          </p:cNvSpPr>
          <p:nvPr>
            <p:ph type="sldNum" sz="quarter" idx="12"/>
          </p:nvPr>
        </p:nvSpPr>
        <p:spPr/>
        <p:txBody>
          <a:bodyPr/>
          <a:lstStyle/>
          <a:p>
            <a:fld id="{7AA28999-D008-419E-9628-EE1C64F81F4C}" type="slidenum">
              <a:rPr lang="en-US" smtClean="0"/>
              <a:pPr/>
              <a:t>19</a:t>
            </a:fld>
            <a:endParaRPr lang="en-US" dirty="0"/>
          </a:p>
        </p:txBody>
      </p:sp>
    </p:spTree>
    <p:extLst>
      <p:ext uri="{BB962C8B-B14F-4D97-AF65-F5344CB8AC3E}">
        <p14:creationId xmlns:p14="http://schemas.microsoft.com/office/powerpoint/2010/main" val="286521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Define and characterize food insecurity</a:t>
            </a:r>
          </a:p>
          <a:p>
            <a:r>
              <a:rPr lang="en-US" dirty="0"/>
              <a:t>Identify the importance of assessing food insecurity</a:t>
            </a:r>
          </a:p>
          <a:p>
            <a:r>
              <a:rPr lang="en-US" dirty="0"/>
              <a:t>Explore the different food insecurity screens</a:t>
            </a:r>
          </a:p>
          <a:p>
            <a:r>
              <a:rPr lang="en-US" dirty="0"/>
              <a:t>Learn about the frequency of measuring food insecurity</a:t>
            </a:r>
          </a:p>
          <a:p>
            <a:r>
              <a:rPr lang="en-US" dirty="0"/>
              <a:t>Discover assessment training resources</a:t>
            </a:r>
          </a:p>
        </p:txBody>
      </p:sp>
      <p:sp>
        <p:nvSpPr>
          <p:cNvPr id="4" name="Slide Number Placeholder 3"/>
          <p:cNvSpPr>
            <a:spLocks noGrp="1"/>
          </p:cNvSpPr>
          <p:nvPr>
            <p:ph type="sldNum" sz="quarter" idx="12"/>
          </p:nvPr>
        </p:nvSpPr>
        <p:spPr/>
        <p:txBody>
          <a:bodyPr/>
          <a:lstStyle/>
          <a:p>
            <a:fld id="{7AA28999-D008-419E-9628-EE1C64F81F4C}" type="slidenum">
              <a:rPr lang="en-US" smtClean="0"/>
              <a:pPr/>
              <a:t>2</a:t>
            </a:fld>
            <a:endParaRPr lang="en-US" dirty="0"/>
          </a:p>
        </p:txBody>
      </p:sp>
    </p:spTree>
    <p:extLst>
      <p:ext uri="{BB962C8B-B14F-4D97-AF65-F5344CB8AC3E}">
        <p14:creationId xmlns:p14="http://schemas.microsoft.com/office/powerpoint/2010/main" val="3867038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We Do in Georgia</a:t>
            </a:r>
          </a:p>
        </p:txBody>
      </p:sp>
      <p:sp>
        <p:nvSpPr>
          <p:cNvPr id="3" name="Content Placeholder 2"/>
          <p:cNvSpPr>
            <a:spLocks noGrp="1"/>
          </p:cNvSpPr>
          <p:nvPr>
            <p:ph idx="1"/>
          </p:nvPr>
        </p:nvSpPr>
        <p:spPr>
          <a:xfrm>
            <a:off x="609600" y="1417639"/>
            <a:ext cx="10972800" cy="4089082"/>
          </a:xfrm>
        </p:spPr>
        <p:txBody>
          <a:bodyPr>
            <a:normAutofit/>
          </a:bodyPr>
          <a:lstStyle/>
          <a:p>
            <a:r>
              <a:rPr lang="en-US" sz="2800" dirty="0"/>
              <a:t>Validated six-item food insecurity measure since 2011</a:t>
            </a:r>
          </a:p>
          <a:p>
            <a:r>
              <a:rPr lang="en-US" sz="2800" dirty="0"/>
              <a:t>Statewide statistics of clients comparable to federal statistics</a:t>
            </a:r>
          </a:p>
          <a:p>
            <a:r>
              <a:rPr lang="en-US" sz="2800" dirty="0"/>
              <a:t>Identified critical unmet need for nutrition services</a:t>
            </a:r>
          </a:p>
          <a:p>
            <a:r>
              <a:rPr lang="en-US" sz="2800" dirty="0"/>
              <a:t>Shows significant contribution of receiving nutrition services to achieve food security</a:t>
            </a:r>
          </a:p>
          <a:p>
            <a:r>
              <a:rPr lang="en-US" sz="2800" dirty="0"/>
              <a:t>Highlights difficulty in meeting basic food and health care needs of food insecure older Georgians</a:t>
            </a:r>
          </a:p>
        </p:txBody>
      </p:sp>
      <p:sp>
        <p:nvSpPr>
          <p:cNvPr id="4" name="Slide Number Placeholder 3"/>
          <p:cNvSpPr>
            <a:spLocks noGrp="1"/>
          </p:cNvSpPr>
          <p:nvPr>
            <p:ph type="sldNum" sz="quarter" idx="12"/>
          </p:nvPr>
        </p:nvSpPr>
        <p:spPr/>
        <p:txBody>
          <a:bodyPr/>
          <a:lstStyle/>
          <a:p>
            <a:fld id="{7AA28999-D008-419E-9628-EE1C64F81F4C}" type="slidenum">
              <a:rPr lang="en-US" smtClean="0"/>
              <a:pPr/>
              <a:t>20</a:t>
            </a:fld>
            <a:endParaRPr lang="en-US" dirty="0"/>
          </a:p>
        </p:txBody>
      </p:sp>
    </p:spTree>
    <p:extLst>
      <p:ext uri="{BB962C8B-B14F-4D97-AF65-F5344CB8AC3E}">
        <p14:creationId xmlns:p14="http://schemas.microsoft.com/office/powerpoint/2010/main" val="142317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360" y="34925"/>
            <a:ext cx="10749280" cy="833970"/>
          </a:xfrm>
        </p:spPr>
        <p:txBody>
          <a:bodyPr>
            <a:normAutofit fontScale="90000"/>
          </a:bodyPr>
          <a:lstStyle/>
          <a:p>
            <a:r>
              <a:rPr lang="en-US" sz="3200" dirty="0"/>
              <a:t>Modified six-item U.S. Household Food Security Survey Module</a:t>
            </a:r>
            <a:endParaRPr lang="en-US" sz="3000" dirty="0"/>
          </a:p>
        </p:txBody>
      </p:sp>
      <p:graphicFrame>
        <p:nvGraphicFramePr>
          <p:cNvPr id="8" name="Table 12">
            <a:extLst>
              <a:ext uri="{FF2B5EF4-FFF2-40B4-BE49-F238E27FC236}">
                <a16:creationId xmlns:a16="http://schemas.microsoft.com/office/drawing/2014/main" id="{E041D71C-033D-DFBB-24E6-2EACE1393B73}"/>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161249086"/>
              </p:ext>
            </p:extLst>
          </p:nvPr>
        </p:nvGraphicFramePr>
        <p:xfrm>
          <a:off x="457200" y="868895"/>
          <a:ext cx="11240429" cy="4785360"/>
        </p:xfrm>
        <a:graphic>
          <a:graphicData uri="http://schemas.openxmlformats.org/drawingml/2006/table">
            <a:tbl>
              <a:tblPr firstRow="1" bandRow="1">
                <a:tableStyleId>{5FD0F851-EC5A-4D38-B0AD-8093EC10F338}</a:tableStyleId>
              </a:tblPr>
              <a:tblGrid>
                <a:gridCol w="8713304">
                  <a:extLst>
                    <a:ext uri="{9D8B030D-6E8A-4147-A177-3AD203B41FA5}">
                      <a16:colId xmlns:a16="http://schemas.microsoft.com/office/drawing/2014/main" val="3956733538"/>
                    </a:ext>
                  </a:extLst>
                </a:gridCol>
                <a:gridCol w="2527125">
                  <a:extLst>
                    <a:ext uri="{9D8B030D-6E8A-4147-A177-3AD203B41FA5}">
                      <a16:colId xmlns:a16="http://schemas.microsoft.com/office/drawing/2014/main" val="2971098888"/>
                    </a:ext>
                  </a:extLst>
                </a:gridCol>
              </a:tblGrid>
              <a:tr h="284044">
                <a:tc>
                  <a:txBody>
                    <a:bodyPr/>
                    <a:lstStyle/>
                    <a:p>
                      <a:pPr marL="0" indent="0" algn="l">
                        <a:buFont typeface="+mj-lt"/>
                        <a:buNone/>
                      </a:pPr>
                      <a:r>
                        <a:rPr lang="en-US" sz="2000" dirty="0"/>
                        <a:t>6-Item food insecurity survey questions</a:t>
                      </a:r>
                    </a:p>
                  </a:txBody>
                  <a:tcPr anchor="ctr"/>
                </a:tc>
                <a:tc>
                  <a:txBody>
                    <a:bodyPr/>
                    <a:lstStyle/>
                    <a:p>
                      <a:pPr algn="l"/>
                      <a:r>
                        <a:rPr lang="en-US" sz="2000" dirty="0"/>
                        <a:t>Responses</a:t>
                      </a:r>
                    </a:p>
                  </a:txBody>
                  <a:tcPr anchor="ctr"/>
                </a:tc>
                <a:extLst>
                  <a:ext uri="{0D108BD9-81ED-4DB2-BD59-A6C34878D82A}">
                    <a16:rowId xmlns:a16="http://schemas.microsoft.com/office/drawing/2014/main" val="2083434745"/>
                  </a:ext>
                </a:extLst>
              </a:tr>
              <a:tr h="862924">
                <a:tc>
                  <a:txBody>
                    <a:bodyPr/>
                    <a:lstStyle/>
                    <a:p>
                      <a:pPr marL="342900" indent="-342900" algn="l">
                        <a:buFont typeface="+mj-lt"/>
                        <a:buAutoNum type="arabicPeriod"/>
                      </a:pPr>
                      <a:r>
                        <a:rPr lang="en-US" sz="1800" b="0" dirty="0"/>
                        <a:t>During the last 30 days, how often was this statement true: The food that we bought just didn't last, and we didn't have money to get more</a:t>
                      </a:r>
                    </a:p>
                  </a:txBody>
                  <a:tcPr/>
                </a:tc>
                <a:tc>
                  <a:txBody>
                    <a:bodyPr/>
                    <a:lstStyle/>
                    <a:p>
                      <a:pPr algn="l"/>
                      <a:r>
                        <a:rPr lang="en-US" sz="1800" b="0" dirty="0"/>
                        <a:t>Often</a:t>
                      </a:r>
                    </a:p>
                    <a:p>
                      <a:pPr algn="l"/>
                      <a:r>
                        <a:rPr lang="en-US" sz="1800" b="0" dirty="0"/>
                        <a:t>Sometimes</a:t>
                      </a:r>
                    </a:p>
                    <a:p>
                      <a:pPr algn="l"/>
                      <a:r>
                        <a:rPr lang="en-US" sz="1800" b="0" dirty="0"/>
                        <a:t>Never</a:t>
                      </a:r>
                    </a:p>
                  </a:txBody>
                  <a:tcPr/>
                </a:tc>
                <a:extLst>
                  <a:ext uri="{0D108BD9-81ED-4DB2-BD59-A6C34878D82A}">
                    <a16:rowId xmlns:a16="http://schemas.microsoft.com/office/drawing/2014/main" val="2314305311"/>
                  </a:ext>
                </a:extLst>
              </a:tr>
              <a:tr h="862924">
                <a:tc>
                  <a:txBody>
                    <a:bodyPr/>
                    <a:lstStyle/>
                    <a:p>
                      <a:pPr marL="342900" indent="-342900" algn="l">
                        <a:buFont typeface="+mj-lt"/>
                        <a:buAutoNum type="arabicPeriod" startAt="2"/>
                      </a:pPr>
                      <a:r>
                        <a:rPr lang="en-US" sz="1800" b="0" dirty="0"/>
                        <a:t>During the last 30 days, how often was this statement true: We couldn't afford to eat balanced meals.</a:t>
                      </a:r>
                    </a:p>
                  </a:txBody>
                  <a:tcPr/>
                </a:tc>
                <a:tc>
                  <a:txBody>
                    <a:bodyPr/>
                    <a:lstStyle/>
                    <a:p>
                      <a:pPr algn="l"/>
                      <a:r>
                        <a:rPr lang="en-US" sz="1800" b="0" dirty="0"/>
                        <a:t>Often</a:t>
                      </a:r>
                    </a:p>
                    <a:p>
                      <a:pPr algn="l"/>
                      <a:r>
                        <a:rPr lang="en-US" sz="1800" b="0" dirty="0"/>
                        <a:t>Sometimes</a:t>
                      </a:r>
                    </a:p>
                    <a:p>
                      <a:pPr algn="l"/>
                      <a:r>
                        <a:rPr lang="en-US" sz="1800" b="0" dirty="0"/>
                        <a:t>Never</a:t>
                      </a:r>
                    </a:p>
                  </a:txBody>
                  <a:tcPr/>
                </a:tc>
                <a:extLst>
                  <a:ext uri="{0D108BD9-81ED-4DB2-BD59-A6C34878D82A}">
                    <a16:rowId xmlns:a16="http://schemas.microsoft.com/office/drawing/2014/main" val="1456885994"/>
                  </a:ext>
                </a:extLst>
              </a:tr>
              <a:tr h="604047">
                <a:tc>
                  <a:txBody>
                    <a:bodyPr/>
                    <a:lstStyle/>
                    <a:p>
                      <a:pPr marL="342900" indent="-342900" algn="l">
                        <a:buFont typeface="+mj-lt"/>
                        <a:buAutoNum type="arabicPeriod" startAt="3"/>
                      </a:pPr>
                      <a:r>
                        <a:rPr lang="en-US" sz="1800" b="0" dirty="0"/>
                        <a:t>In the past 30 days, did you or other adults in your household ever cut the size of your meals because there wasn't enough money for food?</a:t>
                      </a:r>
                    </a:p>
                  </a:txBody>
                  <a:tcPr/>
                </a:tc>
                <a:tc>
                  <a:txBody>
                    <a:bodyPr/>
                    <a:lstStyle/>
                    <a:p>
                      <a:pPr algn="l"/>
                      <a:r>
                        <a:rPr lang="en-US" sz="1800" b="0" dirty="0"/>
                        <a:t>Yes | No</a:t>
                      </a:r>
                    </a:p>
                  </a:txBody>
                  <a:tcPr/>
                </a:tc>
                <a:extLst>
                  <a:ext uri="{0D108BD9-81ED-4DB2-BD59-A6C34878D82A}">
                    <a16:rowId xmlns:a16="http://schemas.microsoft.com/office/drawing/2014/main" val="1624603487"/>
                  </a:ext>
                </a:extLst>
              </a:tr>
              <a:tr h="604047">
                <a:tc>
                  <a:txBody>
                    <a:bodyPr/>
                    <a:lstStyle/>
                    <a:p>
                      <a:pPr marL="342900" indent="-342900" algn="l">
                        <a:buFont typeface="+mj-lt"/>
                        <a:buAutoNum type="arabicPeriod" startAt="4"/>
                      </a:pPr>
                      <a:r>
                        <a:rPr lang="en-US" sz="1800" b="0" dirty="0"/>
                        <a:t>In the past 30 days, did you or other adults in your household ever skip meals because there wasn't enough money for food?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Yes | No</a:t>
                      </a:r>
                    </a:p>
                    <a:p>
                      <a:pPr algn="l"/>
                      <a:endParaRPr lang="en-US" sz="1800" b="0" dirty="0"/>
                    </a:p>
                  </a:txBody>
                  <a:tcPr/>
                </a:tc>
                <a:extLst>
                  <a:ext uri="{0D108BD9-81ED-4DB2-BD59-A6C34878D82A}">
                    <a16:rowId xmlns:a16="http://schemas.microsoft.com/office/drawing/2014/main" val="2346204144"/>
                  </a:ext>
                </a:extLst>
              </a:tr>
              <a:tr h="604047">
                <a:tc>
                  <a:txBody>
                    <a:bodyPr/>
                    <a:lstStyle/>
                    <a:p>
                      <a:pPr marL="342900" indent="-342900" algn="l">
                        <a:buFont typeface="+mj-lt"/>
                        <a:buAutoNum type="arabicPeriod" startAt="5"/>
                      </a:pPr>
                      <a:r>
                        <a:rPr lang="en-US" sz="1800" b="0" dirty="0"/>
                        <a:t>In the last 30 days, did you ever eat less than you felt you should because there wasn't enough money to buy food?</a:t>
                      </a:r>
                    </a:p>
                  </a:txBody>
                  <a:tcPr/>
                </a:tc>
                <a:tc>
                  <a:txBody>
                    <a:bodyPr/>
                    <a:lstStyle/>
                    <a:p>
                      <a:pPr algn="l"/>
                      <a:r>
                        <a:rPr lang="en-US" sz="1800" b="0" dirty="0"/>
                        <a:t>Yes | No</a:t>
                      </a:r>
                    </a:p>
                    <a:p>
                      <a:pPr algn="l"/>
                      <a:endParaRPr lang="en-US" sz="1800" b="0" dirty="0"/>
                    </a:p>
                  </a:txBody>
                  <a:tcPr/>
                </a:tc>
                <a:extLst>
                  <a:ext uri="{0D108BD9-81ED-4DB2-BD59-A6C34878D82A}">
                    <a16:rowId xmlns:a16="http://schemas.microsoft.com/office/drawing/2014/main" val="991833967"/>
                  </a:ext>
                </a:extLst>
              </a:tr>
              <a:tr h="604047">
                <a:tc>
                  <a:txBody>
                    <a:bodyPr/>
                    <a:lstStyle/>
                    <a:p>
                      <a:pPr marL="342900" indent="-342900" algn="l">
                        <a:buFont typeface="+mj-lt"/>
                        <a:buAutoNum type="arabicPeriod" startAt="6"/>
                      </a:pPr>
                      <a:r>
                        <a:rPr lang="en-US" sz="1800" b="0" dirty="0"/>
                        <a:t>In the last 30 days, were you ever hungry but didn't eat because you couldn't afford enough food? </a:t>
                      </a:r>
                    </a:p>
                  </a:txBody>
                  <a:tcPr/>
                </a:tc>
                <a:tc>
                  <a:txBody>
                    <a:bodyPr/>
                    <a:lstStyle/>
                    <a:p>
                      <a:pPr algn="l"/>
                      <a:r>
                        <a:rPr lang="en-US" sz="1800" b="0" dirty="0"/>
                        <a:t>Yes | No</a:t>
                      </a:r>
                    </a:p>
                    <a:p>
                      <a:pPr algn="l"/>
                      <a:endParaRPr lang="en-US" sz="1800" b="0" dirty="0"/>
                    </a:p>
                  </a:txBody>
                  <a:tcPr/>
                </a:tc>
                <a:extLst>
                  <a:ext uri="{0D108BD9-81ED-4DB2-BD59-A6C34878D82A}">
                    <a16:rowId xmlns:a16="http://schemas.microsoft.com/office/drawing/2014/main" val="2320877344"/>
                  </a:ext>
                </a:extLst>
              </a:tr>
            </a:tbl>
          </a:graphicData>
        </a:graphic>
      </p:graphicFrame>
      <p:sp>
        <p:nvSpPr>
          <p:cNvPr id="4" name="Slide Number Placeholder 3"/>
          <p:cNvSpPr>
            <a:spLocks noGrp="1"/>
          </p:cNvSpPr>
          <p:nvPr>
            <p:ph type="sldNum" sz="quarter" idx="12"/>
          </p:nvPr>
        </p:nvSpPr>
        <p:spPr/>
        <p:txBody>
          <a:bodyPr/>
          <a:lstStyle/>
          <a:p>
            <a:fld id="{7AA28999-D008-419E-9628-EE1C64F81F4C}" type="slidenum">
              <a:rPr lang="en-US" smtClean="0"/>
              <a:pPr/>
              <a:t>21</a:t>
            </a:fld>
            <a:endParaRPr lang="en-US" dirty="0"/>
          </a:p>
        </p:txBody>
      </p:sp>
    </p:spTree>
    <p:extLst>
      <p:ext uri="{BB962C8B-B14F-4D97-AF65-F5344CB8AC3E}">
        <p14:creationId xmlns:p14="http://schemas.microsoft.com/office/powerpoint/2010/main" val="531572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9183-5FE2-7988-77C2-38942E055FA2}"/>
              </a:ext>
            </a:extLst>
          </p:cNvPr>
          <p:cNvSpPr>
            <a:spLocks noGrp="1"/>
          </p:cNvSpPr>
          <p:nvPr>
            <p:ph type="title"/>
          </p:nvPr>
        </p:nvSpPr>
        <p:spPr/>
        <p:txBody>
          <a:bodyPr>
            <a:normAutofit fontScale="90000"/>
          </a:bodyPr>
          <a:lstStyle/>
          <a:p>
            <a:r>
              <a:rPr lang="en-US" dirty="0"/>
              <a:t>Quantifying Food Insecurity Using the Six-Item Survey Module </a:t>
            </a:r>
          </a:p>
        </p:txBody>
      </p:sp>
      <p:sp>
        <p:nvSpPr>
          <p:cNvPr id="3" name="Content Placeholder 2"/>
          <p:cNvSpPr>
            <a:spLocks noGrp="1"/>
          </p:cNvSpPr>
          <p:nvPr>
            <p:ph idx="1"/>
          </p:nvPr>
        </p:nvSpPr>
        <p:spPr>
          <a:xfrm>
            <a:off x="609600" y="1607127"/>
            <a:ext cx="10774002" cy="1821873"/>
          </a:xfrm>
        </p:spPr>
        <p:txBody>
          <a:bodyPr>
            <a:noAutofit/>
          </a:bodyPr>
          <a:lstStyle/>
          <a:p>
            <a:pPr>
              <a:spcBef>
                <a:spcPts val="0"/>
              </a:spcBef>
            </a:pPr>
            <a:endParaRPr lang="en-US" sz="1400" dirty="0"/>
          </a:p>
          <a:p>
            <a:pPr lvl="1">
              <a:spcBef>
                <a:spcPts val="0"/>
              </a:spcBef>
              <a:buClr>
                <a:srgbClr val="0A4F90"/>
              </a:buClr>
              <a:buFont typeface="Wingdings" panose="05000000000000000000" pitchFamily="2" charset="2"/>
              <a:buChar char="§"/>
            </a:pPr>
            <a:r>
              <a:rPr lang="en-US" dirty="0"/>
              <a:t>Sum of affirmative responses (“Often”/”Sometimes” and “Yes”)</a:t>
            </a:r>
          </a:p>
          <a:p>
            <a:pPr lvl="1">
              <a:spcBef>
                <a:spcPts val="0"/>
              </a:spcBef>
              <a:buClr>
                <a:srgbClr val="0A4F90"/>
              </a:buClr>
              <a:buFont typeface="Wingdings" panose="05000000000000000000" pitchFamily="2" charset="2"/>
              <a:buChar char="§"/>
            </a:pPr>
            <a:r>
              <a:rPr lang="en-US" dirty="0"/>
              <a:t>Food insecurity summary score (score of 0-6) is calculated</a:t>
            </a:r>
          </a:p>
          <a:p>
            <a:pPr lvl="1">
              <a:spcBef>
                <a:spcPts val="0"/>
              </a:spcBef>
              <a:buClr>
                <a:srgbClr val="0A4F90"/>
              </a:buClr>
              <a:buFont typeface="Wingdings" panose="05000000000000000000" pitchFamily="2" charset="2"/>
              <a:buChar char="§"/>
            </a:pPr>
            <a:r>
              <a:rPr lang="en-US" dirty="0"/>
              <a:t>Individuals classified into one of </a:t>
            </a:r>
            <a:r>
              <a:rPr lang="en-US" b="1" dirty="0"/>
              <a:t>four levels </a:t>
            </a:r>
            <a:r>
              <a:rPr lang="en-US" dirty="0"/>
              <a:t>or </a:t>
            </a:r>
            <a:r>
              <a:rPr lang="en-US" b="1" dirty="0"/>
              <a:t>two levels</a:t>
            </a:r>
            <a:r>
              <a:rPr lang="en-US" dirty="0"/>
              <a:t>:</a:t>
            </a:r>
            <a:br>
              <a:rPr lang="en-US" dirty="0"/>
            </a:br>
            <a:endParaRPr lang="en-US" dirty="0"/>
          </a:p>
          <a:p>
            <a:pPr>
              <a:spcBef>
                <a:spcPts val="0"/>
              </a:spcBef>
            </a:pPr>
            <a:endParaRPr lang="en-US" sz="1000" dirty="0"/>
          </a:p>
        </p:txBody>
      </p:sp>
      <p:sp>
        <p:nvSpPr>
          <p:cNvPr id="5" name="TextBox 4">
            <a:extLst>
              <a:ext uri="{FF2B5EF4-FFF2-40B4-BE49-F238E27FC236}">
                <a16:creationId xmlns:a16="http://schemas.microsoft.com/office/drawing/2014/main" id="{A4073BA3-A7E3-A324-758C-870620EAEB3C}"/>
              </a:ext>
            </a:extLst>
          </p:cNvPr>
          <p:cNvSpPr txBox="1"/>
          <p:nvPr/>
        </p:nvSpPr>
        <p:spPr>
          <a:xfrm>
            <a:off x="357813" y="3508149"/>
            <a:ext cx="11476374" cy="1631216"/>
          </a:xfrm>
          <a:prstGeom prst="rect">
            <a:avLst/>
          </a:prstGeom>
          <a:noFill/>
        </p:spPr>
        <p:txBody>
          <a:bodyPr wrap="square" numCol="2" rtlCol="0">
            <a:spAutoFit/>
          </a:bodyPr>
          <a:lstStyle/>
          <a:p>
            <a:pPr marL="800100" lvl="1" indent="-342900">
              <a:buFont typeface="Arial" panose="020B0604020202020204" pitchFamily="34" charset="0"/>
              <a:buChar char="‾"/>
            </a:pPr>
            <a:r>
              <a:rPr lang="en-US" sz="2500" dirty="0"/>
              <a:t>Food security (score 0)</a:t>
            </a:r>
          </a:p>
          <a:p>
            <a:pPr marL="800100" lvl="1" indent="-342900">
              <a:buFont typeface="Arial" panose="020B0604020202020204" pitchFamily="34" charset="0"/>
              <a:buChar char="‾"/>
            </a:pPr>
            <a:r>
              <a:rPr lang="en-US" sz="2500" dirty="0"/>
              <a:t>Marginal food security (score 1)</a:t>
            </a:r>
          </a:p>
          <a:p>
            <a:pPr marL="800100" lvl="1" indent="-342900">
              <a:buFont typeface="Arial" panose="020B0604020202020204" pitchFamily="34" charset="0"/>
              <a:buChar char="‾"/>
            </a:pPr>
            <a:r>
              <a:rPr lang="en-US" sz="2500" dirty="0"/>
              <a:t>Low food security (score 2-4)</a:t>
            </a:r>
          </a:p>
          <a:p>
            <a:pPr marL="800100" lvl="1" indent="-342900">
              <a:buFont typeface="Arial" panose="020B0604020202020204" pitchFamily="34" charset="0"/>
              <a:buChar char="‾"/>
            </a:pPr>
            <a:r>
              <a:rPr lang="en-US" sz="2500" dirty="0"/>
              <a:t>Very low food security (score 5-6)</a:t>
            </a:r>
          </a:p>
          <a:p>
            <a:pPr marL="800100" lvl="1" indent="-342900">
              <a:buFont typeface="Arial" panose="020B0604020202020204" pitchFamily="34" charset="0"/>
              <a:buChar char="‾"/>
            </a:pPr>
            <a:r>
              <a:rPr lang="en-US" sz="2500" dirty="0"/>
              <a:t>Food secure (score of 0-1)</a:t>
            </a:r>
          </a:p>
          <a:p>
            <a:pPr marL="800100" lvl="1" indent="-342900">
              <a:buFont typeface="Arial" panose="020B0604020202020204" pitchFamily="34" charset="0"/>
              <a:buChar char="‾"/>
            </a:pPr>
            <a:r>
              <a:rPr lang="en-US" sz="2500" dirty="0"/>
              <a:t>Food insecure (score of 2-6)</a:t>
            </a:r>
          </a:p>
        </p:txBody>
      </p:sp>
      <p:cxnSp>
        <p:nvCxnSpPr>
          <p:cNvPr id="6" name="Straight Connector 5">
            <a:extLst>
              <a:ext uri="{FF2B5EF4-FFF2-40B4-BE49-F238E27FC236}">
                <a16:creationId xmlns:a16="http://schemas.microsoft.com/office/drawing/2014/main" id="{E360161E-0DE1-5202-762C-7DD8C97EE9D1}"/>
              </a:ext>
              <a:ext uri="{C183D7F6-B498-43B3-948B-1728B52AA6E4}">
                <adec:decorative xmlns:adec="http://schemas.microsoft.com/office/drawing/2017/decorative" val="1"/>
              </a:ext>
            </a:extLst>
          </p:cNvPr>
          <p:cNvCxnSpPr>
            <a:cxnSpLocks/>
          </p:cNvCxnSpPr>
          <p:nvPr/>
        </p:nvCxnSpPr>
        <p:spPr>
          <a:xfrm>
            <a:off x="6228506" y="3630751"/>
            <a:ext cx="0" cy="1409216"/>
          </a:xfrm>
          <a:prstGeom prst="line">
            <a:avLst/>
          </a:prstGeom>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7AA28999-D008-419E-9628-EE1C64F81F4C}" type="slidenum">
              <a:rPr lang="en-US" smtClean="0"/>
              <a:pPr/>
              <a:t>22</a:t>
            </a:fld>
            <a:endParaRPr lang="en-US" dirty="0"/>
          </a:p>
        </p:txBody>
      </p:sp>
    </p:spTree>
    <p:extLst>
      <p:ext uri="{BB962C8B-B14F-4D97-AF65-F5344CB8AC3E}">
        <p14:creationId xmlns:p14="http://schemas.microsoft.com/office/powerpoint/2010/main" val="3794103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CDEF-723A-7E4B-C424-EC31C8DDDA94}"/>
              </a:ext>
            </a:extLst>
          </p:cNvPr>
          <p:cNvSpPr>
            <a:spLocks noGrp="1"/>
          </p:cNvSpPr>
          <p:nvPr>
            <p:ph type="title"/>
          </p:nvPr>
        </p:nvSpPr>
        <p:spPr/>
        <p:txBody>
          <a:bodyPr/>
          <a:lstStyle/>
          <a:p>
            <a:r>
              <a:rPr lang="en-US" dirty="0"/>
              <a:t>Levels of Severity of Food Insecurity</a:t>
            </a:r>
          </a:p>
        </p:txBody>
      </p:sp>
      <p:sp>
        <p:nvSpPr>
          <p:cNvPr id="3" name="Content Placeholder 2"/>
          <p:cNvSpPr>
            <a:spLocks noGrp="1"/>
          </p:cNvSpPr>
          <p:nvPr>
            <p:ph idx="1"/>
          </p:nvPr>
        </p:nvSpPr>
        <p:spPr>
          <a:xfrm>
            <a:off x="609600" y="1485900"/>
            <a:ext cx="10972800" cy="3886200"/>
          </a:xfrm>
        </p:spPr>
        <p:txBody>
          <a:bodyPr>
            <a:noAutofit/>
          </a:bodyPr>
          <a:lstStyle/>
          <a:p>
            <a:pPr marL="0" indent="0">
              <a:spcBef>
                <a:spcPts val="0"/>
              </a:spcBef>
              <a:buNone/>
            </a:pPr>
            <a:r>
              <a:rPr lang="en-US" sz="2000" b="1" u="sng" dirty="0">
                <a:solidFill>
                  <a:schemeClr val="tx2"/>
                </a:solidFill>
              </a:rPr>
              <a:t>Least severe</a:t>
            </a:r>
            <a:r>
              <a:rPr lang="en-US" sz="2000" b="1" dirty="0">
                <a:solidFill>
                  <a:schemeClr val="tx2"/>
                </a:solidFill>
              </a:rPr>
              <a:t>: </a:t>
            </a:r>
            <a:r>
              <a:rPr lang="en-US" sz="2000" dirty="0"/>
              <a:t>Was this statement often, sometimes, or never true for you in the last 12 months? </a:t>
            </a:r>
            <a:r>
              <a:rPr lang="en-US" sz="2000" b="1" dirty="0"/>
              <a:t>"We worried whether our food would run out before we got money to buy more."</a:t>
            </a:r>
          </a:p>
          <a:p>
            <a:pPr marL="514350" indent="-514350">
              <a:spcBef>
                <a:spcPts val="0"/>
              </a:spcBef>
              <a:buFont typeface="+mj-lt"/>
              <a:buAutoNum type="arabicPeriod"/>
            </a:pPr>
            <a:endParaRPr lang="en-US" sz="2000" dirty="0"/>
          </a:p>
          <a:p>
            <a:pPr marL="0" indent="0">
              <a:spcBef>
                <a:spcPts val="1200"/>
              </a:spcBef>
              <a:buNone/>
            </a:pPr>
            <a:r>
              <a:rPr lang="en-US" sz="2000" b="1" u="sng" dirty="0">
                <a:solidFill>
                  <a:schemeClr val="tx2"/>
                </a:solidFill>
              </a:rPr>
              <a:t>Somewhat more severe</a:t>
            </a:r>
            <a:r>
              <a:rPr lang="en-US" sz="2000" b="1" dirty="0">
                <a:solidFill>
                  <a:schemeClr val="tx2"/>
                </a:solidFill>
              </a:rPr>
              <a:t>: </a:t>
            </a:r>
            <a:r>
              <a:rPr lang="en-US" sz="2000" dirty="0"/>
              <a:t>Was this statement often, sometimes, or never true for you in the last 12 months? </a:t>
            </a:r>
            <a:r>
              <a:rPr lang="en-US" sz="2000" b="1" dirty="0"/>
              <a:t>"We couldn't afford to eat balanced meals."</a:t>
            </a:r>
          </a:p>
          <a:p>
            <a:pPr marL="514350" indent="-514350">
              <a:spcBef>
                <a:spcPts val="0"/>
              </a:spcBef>
              <a:buFont typeface="+mj-lt"/>
              <a:buAutoNum type="arabicPeriod"/>
            </a:pPr>
            <a:endParaRPr lang="en-US" sz="2000" dirty="0"/>
          </a:p>
          <a:p>
            <a:pPr marL="0" indent="0">
              <a:spcBef>
                <a:spcPts val="1200"/>
              </a:spcBef>
              <a:buNone/>
            </a:pPr>
            <a:r>
              <a:rPr lang="en-US" sz="2000" b="1" u="sng" dirty="0">
                <a:solidFill>
                  <a:schemeClr val="tx2"/>
                </a:solidFill>
              </a:rPr>
              <a:t>Midrange severity</a:t>
            </a:r>
            <a:r>
              <a:rPr lang="en-US" sz="2000" b="1" dirty="0">
                <a:solidFill>
                  <a:schemeClr val="tx2"/>
                </a:solidFill>
              </a:rPr>
              <a:t>: </a:t>
            </a:r>
            <a:r>
              <a:rPr lang="en-US" sz="2000" dirty="0"/>
              <a:t>In the last 12 months, </a:t>
            </a:r>
            <a:r>
              <a:rPr lang="en-US" sz="2000" b="1" dirty="0"/>
              <a:t>did you ever cut the size of your meals or skip meals because there wasn't enough money for food?</a:t>
            </a:r>
          </a:p>
          <a:p>
            <a:pPr marL="514350" indent="-514350">
              <a:spcBef>
                <a:spcPts val="0"/>
              </a:spcBef>
              <a:buFont typeface="+mj-lt"/>
              <a:buAutoNum type="arabicPeriod"/>
            </a:pPr>
            <a:endParaRPr lang="en-US" sz="2000" dirty="0"/>
          </a:p>
          <a:p>
            <a:pPr marL="0" indent="0">
              <a:spcBef>
                <a:spcPts val="1200"/>
              </a:spcBef>
              <a:buNone/>
            </a:pPr>
            <a:r>
              <a:rPr lang="en-US" sz="2000" b="1" u="sng" dirty="0">
                <a:solidFill>
                  <a:schemeClr val="tx2"/>
                </a:solidFill>
              </a:rPr>
              <a:t>Most severe</a:t>
            </a:r>
            <a:r>
              <a:rPr lang="en-US" sz="2000" b="1" dirty="0">
                <a:solidFill>
                  <a:schemeClr val="tx2"/>
                </a:solidFill>
              </a:rPr>
              <a:t>: </a:t>
            </a:r>
            <a:r>
              <a:rPr lang="en-US" sz="2000" dirty="0"/>
              <a:t>In the last 12 months, </a:t>
            </a:r>
            <a:r>
              <a:rPr lang="en-US" sz="2000" b="1" dirty="0"/>
              <a:t>did you ever not eat for a whole day because there wasn't enough money for food?</a:t>
            </a:r>
          </a:p>
        </p:txBody>
      </p:sp>
      <p:sp>
        <p:nvSpPr>
          <p:cNvPr id="4" name="Slide Number Placeholder 3"/>
          <p:cNvSpPr>
            <a:spLocks noGrp="1"/>
          </p:cNvSpPr>
          <p:nvPr>
            <p:ph type="sldNum" sz="quarter" idx="12"/>
          </p:nvPr>
        </p:nvSpPr>
        <p:spPr/>
        <p:txBody>
          <a:bodyPr/>
          <a:lstStyle/>
          <a:p>
            <a:fld id="{7AA28999-D008-419E-9628-EE1C64F81F4C}" type="slidenum">
              <a:rPr lang="en-US" smtClean="0"/>
              <a:pPr/>
              <a:t>23</a:t>
            </a:fld>
            <a:endParaRPr lang="en-US" dirty="0"/>
          </a:p>
        </p:txBody>
      </p:sp>
    </p:spTree>
    <p:extLst>
      <p:ext uri="{BB962C8B-B14F-4D97-AF65-F5344CB8AC3E}">
        <p14:creationId xmlns:p14="http://schemas.microsoft.com/office/powerpoint/2010/main" val="3500707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to Assess Food Insecurity</a:t>
            </a:r>
          </a:p>
        </p:txBody>
      </p:sp>
      <p:sp>
        <p:nvSpPr>
          <p:cNvPr id="3" name="Content Placeholder 2"/>
          <p:cNvSpPr>
            <a:spLocks noGrp="1"/>
          </p:cNvSpPr>
          <p:nvPr>
            <p:ph idx="1"/>
          </p:nvPr>
        </p:nvSpPr>
        <p:spPr>
          <a:xfrm>
            <a:off x="1077508" y="1600201"/>
            <a:ext cx="10504891" cy="3886200"/>
          </a:xfrm>
        </p:spPr>
        <p:txBody>
          <a:bodyPr vert="horz" lIns="91440" tIns="45720" rIns="91440" bIns="45720" rtlCol="0" anchor="t">
            <a:normAutofit/>
          </a:bodyPr>
          <a:lstStyle/>
          <a:p>
            <a:r>
              <a:rPr lang="en-US" dirty="0"/>
              <a:t>Initial intake</a:t>
            </a:r>
          </a:p>
          <a:p>
            <a:r>
              <a:rPr lang="en-US" dirty="0"/>
              <a:t>In conjunction with other relevant assessments</a:t>
            </a:r>
          </a:p>
          <a:p>
            <a:r>
              <a:rPr lang="en-US" dirty="0"/>
              <a:t>When identified by concerned staff or volunteer</a:t>
            </a:r>
          </a:p>
          <a:p>
            <a:r>
              <a:rPr lang="en-US" dirty="0"/>
              <a:t>During reassessments</a:t>
            </a:r>
          </a:p>
          <a:p>
            <a:r>
              <a:rPr lang="en-US" dirty="0"/>
              <a:t>When services change</a:t>
            </a:r>
          </a:p>
          <a:p>
            <a:endParaRPr lang="en-US" sz="2800" dirty="0"/>
          </a:p>
        </p:txBody>
      </p:sp>
      <p:sp>
        <p:nvSpPr>
          <p:cNvPr id="6" name="TextBox 5">
            <a:extLst>
              <a:ext uri="{FF2B5EF4-FFF2-40B4-BE49-F238E27FC236}">
                <a16:creationId xmlns:a16="http://schemas.microsoft.com/office/drawing/2014/main" id="{9D441BB3-2937-1EC6-85B3-B07AF5748891}"/>
              </a:ext>
            </a:extLst>
          </p:cNvPr>
          <p:cNvSpPr txBox="1"/>
          <p:nvPr/>
        </p:nvSpPr>
        <p:spPr>
          <a:xfrm>
            <a:off x="6268452" y="5117069"/>
            <a:ext cx="5923548" cy="369332"/>
          </a:xfrm>
          <a:prstGeom prst="rect">
            <a:avLst/>
          </a:prstGeom>
          <a:noFill/>
        </p:spPr>
        <p:txBody>
          <a:bodyPr wrap="square" rtlCol="0">
            <a:spAutoFit/>
          </a:bodyPr>
          <a:lstStyle/>
          <a:p>
            <a:r>
              <a:rPr lang="en-US" dirty="0"/>
              <a:t>Timepoints based on state and agency requirements</a:t>
            </a:r>
          </a:p>
        </p:txBody>
      </p:sp>
      <p:sp>
        <p:nvSpPr>
          <p:cNvPr id="4" name="Slide Number Placeholder 3"/>
          <p:cNvSpPr>
            <a:spLocks noGrp="1"/>
          </p:cNvSpPr>
          <p:nvPr>
            <p:ph type="sldNum" sz="quarter" idx="12"/>
          </p:nvPr>
        </p:nvSpPr>
        <p:spPr/>
        <p:txBody>
          <a:bodyPr/>
          <a:lstStyle/>
          <a:p>
            <a:fld id="{7AA28999-D008-419E-9628-EE1C64F81F4C}" type="slidenum">
              <a:rPr lang="en-US" smtClean="0"/>
              <a:pPr/>
              <a:t>24</a:t>
            </a:fld>
            <a:endParaRPr lang="en-US" dirty="0"/>
          </a:p>
        </p:txBody>
      </p:sp>
    </p:spTree>
    <p:extLst>
      <p:ext uri="{BB962C8B-B14F-4D97-AF65-F5344CB8AC3E}">
        <p14:creationId xmlns:p14="http://schemas.microsoft.com/office/powerpoint/2010/main" val="2183009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Potential Assessment Training Resources</a:t>
            </a:r>
          </a:p>
        </p:txBody>
      </p:sp>
      <p:sp>
        <p:nvSpPr>
          <p:cNvPr id="3" name="Content Placeholder 2"/>
          <p:cNvSpPr>
            <a:spLocks noGrp="1"/>
          </p:cNvSpPr>
          <p:nvPr>
            <p:ph idx="1"/>
          </p:nvPr>
        </p:nvSpPr>
        <p:spPr/>
        <p:txBody>
          <a:bodyPr vert="horz" lIns="91440" tIns="45720" rIns="91440" bIns="45720" rtlCol="0" anchor="t">
            <a:noAutofit/>
          </a:bodyPr>
          <a:lstStyle/>
          <a:p>
            <a:r>
              <a:rPr lang="en-US" sz="2400" dirty="0">
                <a:cs typeface="Calibri" panose="020F0502020204030204" pitchFamily="34" charset="0"/>
              </a:rPr>
              <a:t>Review state and agency policy first; training may be available there.</a:t>
            </a:r>
          </a:p>
          <a:p>
            <a:r>
              <a:rPr lang="en-US" sz="2400" dirty="0">
                <a:cs typeface="Calibri" panose="020F0502020204030204" pitchFamily="34" charset="0"/>
              </a:rPr>
              <a:t>USDA Food Security Survey Modules are standardized and provide a straightforward process in how they should be administered.</a:t>
            </a:r>
          </a:p>
          <a:p>
            <a:r>
              <a:rPr lang="en-US" sz="2400" dirty="0">
                <a:cs typeface="Calibri" panose="020F0502020204030204" pitchFamily="34" charset="0"/>
                <a:hlinkClick r:id="rId3"/>
              </a:rPr>
              <a:t>The short form of the U.S. Household Food Security Survey Module used in Georgia</a:t>
            </a:r>
            <a:r>
              <a:rPr lang="en-US" sz="2400" dirty="0">
                <a:cs typeface="Calibri" panose="020F0502020204030204" pitchFamily="34" charset="0"/>
              </a:rPr>
              <a:t>.</a:t>
            </a:r>
          </a:p>
          <a:p>
            <a:r>
              <a:rPr lang="en-US" sz="2400" dirty="0"/>
              <a:t>See this session’s takeaway sheet for additional resources from organizations such as </a:t>
            </a:r>
            <a:r>
              <a:rPr lang="en-US" sz="2400" b="0" i="0" dirty="0">
                <a:effectLst/>
              </a:rPr>
              <a:t>Feeding America and the Food Research &amp; Action Center (FRAC).</a:t>
            </a:r>
            <a:endParaRPr lang="en-US" sz="2400" b="0" i="0" dirty="0">
              <a:solidFill>
                <a:srgbClr val="000000"/>
              </a:solidFill>
              <a:effectLst/>
              <a:latin typeface="Muli"/>
            </a:endParaRPr>
          </a:p>
        </p:txBody>
      </p:sp>
      <p:sp>
        <p:nvSpPr>
          <p:cNvPr id="4" name="Slide Number Placeholder 3"/>
          <p:cNvSpPr>
            <a:spLocks noGrp="1"/>
          </p:cNvSpPr>
          <p:nvPr>
            <p:ph type="sldNum" sz="quarter" idx="12"/>
          </p:nvPr>
        </p:nvSpPr>
        <p:spPr/>
        <p:txBody>
          <a:bodyPr/>
          <a:lstStyle/>
          <a:p>
            <a:fld id="{7AA28999-D008-419E-9628-EE1C64F81F4C}" type="slidenum">
              <a:rPr lang="en-US" smtClean="0"/>
              <a:pPr/>
              <a:t>25</a:t>
            </a:fld>
            <a:endParaRPr lang="en-US" dirty="0"/>
          </a:p>
        </p:txBody>
      </p:sp>
    </p:spTree>
    <p:extLst>
      <p:ext uri="{BB962C8B-B14F-4D97-AF65-F5344CB8AC3E}">
        <p14:creationId xmlns:p14="http://schemas.microsoft.com/office/powerpoint/2010/main" val="3093835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3" name="Content Placeholder 2"/>
          <p:cNvSpPr>
            <a:spLocks noGrp="1"/>
          </p:cNvSpPr>
          <p:nvPr>
            <p:ph idx="1"/>
          </p:nvPr>
        </p:nvSpPr>
        <p:spPr>
          <a:xfrm>
            <a:off x="609599" y="1600201"/>
            <a:ext cx="11173429" cy="3886200"/>
          </a:xfrm>
        </p:spPr>
        <p:txBody>
          <a:bodyPr vert="horz" lIns="91440" tIns="45720" rIns="91440" bIns="45720" rtlCol="0" anchor="t">
            <a:normAutofit/>
          </a:bodyPr>
          <a:lstStyle/>
          <a:p>
            <a:r>
              <a:rPr lang="en-US" dirty="0">
                <a:solidFill>
                  <a:srgbClr val="000000"/>
                </a:solidFill>
                <a:ea typeface="Open Sans"/>
                <a:cs typeface="Open Sans"/>
              </a:rPr>
              <a:t>Find a screen that works best for your agency</a:t>
            </a:r>
          </a:p>
          <a:p>
            <a:r>
              <a:rPr lang="en-US" dirty="0">
                <a:solidFill>
                  <a:srgbClr val="000000"/>
                </a:solidFill>
                <a:ea typeface="Open Sans"/>
                <a:cs typeface="Open Sans"/>
              </a:rPr>
              <a:t>Recognize that these screens should not be used alone </a:t>
            </a:r>
          </a:p>
          <a:p>
            <a:r>
              <a:rPr lang="en-US" dirty="0">
                <a:solidFill>
                  <a:srgbClr val="000000"/>
                </a:solidFill>
                <a:ea typeface="Open Sans"/>
                <a:cs typeface="Open Sans"/>
              </a:rPr>
              <a:t>Determine the frequency of assessment</a:t>
            </a:r>
            <a:endParaRPr lang="en-US" dirty="0">
              <a:ea typeface="Open Sans"/>
              <a:cs typeface="Open Sans"/>
            </a:endParaRPr>
          </a:p>
          <a:p>
            <a:r>
              <a:rPr lang="en-US" b="0" i="0" dirty="0">
                <a:solidFill>
                  <a:srgbClr val="000000"/>
                </a:solidFill>
                <a:effectLst/>
                <a:ea typeface="Open Sans"/>
                <a:cs typeface="Open Sans"/>
              </a:rPr>
              <a:t>Identify participants at risk and screen them</a:t>
            </a:r>
          </a:p>
          <a:p>
            <a:pPr>
              <a:buFont typeface="Arial" panose="020B0604020202020204" pitchFamily="34" charset="0"/>
              <a:buChar char="•"/>
            </a:pPr>
            <a:r>
              <a:rPr lang="en-US" dirty="0">
                <a:solidFill>
                  <a:srgbClr val="000000"/>
                </a:solidFill>
                <a:ea typeface="Open Sans"/>
                <a:cs typeface="Open Sans"/>
              </a:rPr>
              <a:t>Leverage the value of assessing food insecurity</a:t>
            </a:r>
          </a:p>
          <a:p>
            <a:pPr>
              <a:buFont typeface="Arial" panose="020B0604020202020204" pitchFamily="34" charset="0"/>
              <a:buChar char="•"/>
            </a:pPr>
            <a:r>
              <a:rPr lang="en-US" b="0" i="0" dirty="0">
                <a:solidFill>
                  <a:srgbClr val="000000"/>
                </a:solidFill>
                <a:effectLst/>
                <a:ea typeface="Open Sans"/>
                <a:cs typeface="Open Sans"/>
              </a:rPr>
              <a:t>Provide staff training on food insecurity and assessing it</a:t>
            </a:r>
          </a:p>
        </p:txBody>
      </p:sp>
      <p:sp>
        <p:nvSpPr>
          <p:cNvPr id="4" name="Slide Number Placeholder 3"/>
          <p:cNvSpPr>
            <a:spLocks noGrp="1"/>
          </p:cNvSpPr>
          <p:nvPr>
            <p:ph type="sldNum" sz="quarter" idx="12"/>
          </p:nvPr>
        </p:nvSpPr>
        <p:spPr/>
        <p:txBody>
          <a:bodyPr/>
          <a:lstStyle/>
          <a:p>
            <a:fld id="{7AA28999-D008-419E-9628-EE1C64F81F4C}" type="slidenum">
              <a:rPr lang="en-US" smtClean="0"/>
              <a:pPr/>
              <a:t>26</a:t>
            </a:fld>
            <a:endParaRPr lang="en-US" dirty="0"/>
          </a:p>
        </p:txBody>
      </p:sp>
    </p:spTree>
    <p:extLst>
      <p:ext uri="{BB962C8B-B14F-4D97-AF65-F5344CB8AC3E}">
        <p14:creationId xmlns:p14="http://schemas.microsoft.com/office/powerpoint/2010/main" val="768396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1B28-0EAC-4E53-905B-3DD1A15DA3FC}"/>
              </a:ext>
            </a:extLst>
          </p:cNvPr>
          <p:cNvSpPr>
            <a:spLocks noGrp="1"/>
          </p:cNvSpPr>
          <p:nvPr>
            <p:ph type="title"/>
          </p:nvPr>
        </p:nvSpPr>
        <p:spPr>
          <a:xfrm>
            <a:off x="609600" y="274637"/>
            <a:ext cx="10972800" cy="1806089"/>
          </a:xfrm>
        </p:spPr>
        <p:txBody>
          <a:bodyPr anchor="ctr">
            <a:normAutofit/>
          </a:bodyPr>
          <a:lstStyle/>
          <a:p>
            <a:r>
              <a:rPr lang="en-US" dirty="0"/>
              <a:t>Food Insecurity Webinar Series </a:t>
            </a:r>
            <a:br>
              <a:rPr lang="en-US" dirty="0"/>
            </a:br>
            <a:r>
              <a:rPr lang="en-US" dirty="0"/>
              <a:t>&amp; Educational Topics</a:t>
            </a:r>
          </a:p>
        </p:txBody>
      </p:sp>
      <p:graphicFrame>
        <p:nvGraphicFramePr>
          <p:cNvPr id="5" name="Content Placeholder 2" descr="State Unit on Aging food insecurity best practices. Identifying and screening for food insecurity. Referring participants who are food insecure.">
            <a:extLst>
              <a:ext uri="{FF2B5EF4-FFF2-40B4-BE49-F238E27FC236}">
                <a16:creationId xmlns:a16="http://schemas.microsoft.com/office/drawing/2014/main" id="{2E4BBDF8-81C4-A0AF-61E1-DBD7375629A6}"/>
              </a:ext>
            </a:extLst>
          </p:cNvPr>
          <p:cNvGraphicFramePr>
            <a:graphicFrameLocks noGrp="1"/>
          </p:cNvGraphicFramePr>
          <p:nvPr>
            <p:ph idx="1"/>
            <p:extLst>
              <p:ext uri="{D42A27DB-BD31-4B8C-83A1-F6EECF244321}">
                <p14:modId xmlns:p14="http://schemas.microsoft.com/office/powerpoint/2010/main" val="85227396"/>
              </p:ext>
            </p:extLst>
          </p:nvPr>
        </p:nvGraphicFramePr>
        <p:xfrm>
          <a:off x="609600" y="1600201"/>
          <a:ext cx="10972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AB4CDAF-B137-4C81-9BAC-FA7A34C489D9}"/>
              </a:ext>
            </a:extLst>
          </p:cNvPr>
          <p:cNvSpPr txBox="1"/>
          <p:nvPr/>
        </p:nvSpPr>
        <p:spPr>
          <a:xfrm>
            <a:off x="857250" y="4888467"/>
            <a:ext cx="10632908" cy="584775"/>
          </a:xfrm>
          <a:prstGeom prst="rect">
            <a:avLst/>
          </a:prstGeom>
          <a:noFill/>
        </p:spPr>
        <p:txBody>
          <a:bodyPr wrap="square">
            <a:spAutoFit/>
          </a:bodyPr>
          <a:lstStyle/>
          <a:p>
            <a:r>
              <a:rPr lang="en-US" sz="3200" dirty="0">
                <a:effectLst/>
                <a:latin typeface="Calibri" panose="020F0502020204030204" pitchFamily="34" charset="0"/>
                <a:ea typeface="Calibri" panose="020F0502020204030204" pitchFamily="34" charset="0"/>
              </a:rPr>
              <a:t>Recordings available NRCNA website at </a:t>
            </a:r>
            <a:r>
              <a:rPr lang="en-US" sz="3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acl.gov/senior-nutrition</a:t>
            </a:r>
            <a:endParaRPr lang="en-US" sz="3200" dirty="0"/>
          </a:p>
        </p:txBody>
      </p:sp>
      <p:sp>
        <p:nvSpPr>
          <p:cNvPr id="9" name="Slide Number Placeholder 3">
            <a:extLst>
              <a:ext uri="{FF2B5EF4-FFF2-40B4-BE49-F238E27FC236}">
                <a16:creationId xmlns:a16="http://schemas.microsoft.com/office/drawing/2014/main" id="{AC8923AA-BF3A-9DD6-D150-53300A53E3A9}"/>
              </a:ext>
            </a:extLst>
          </p:cNvPr>
          <p:cNvSpPr>
            <a:spLocks noGrp="1"/>
          </p:cNvSpPr>
          <p:nvPr>
            <p:ph type="sldNum" sz="quarter" idx="12"/>
          </p:nvPr>
        </p:nvSpPr>
        <p:spPr>
          <a:xfrm>
            <a:off x="4673600" y="6356351"/>
            <a:ext cx="2844800" cy="365125"/>
          </a:xfrm>
        </p:spPr>
        <p:txBody>
          <a:bodyPr/>
          <a:lstStyle/>
          <a:p>
            <a:pPr>
              <a:spcAft>
                <a:spcPts val="600"/>
              </a:spcAft>
            </a:pPr>
            <a:fld id="{7AA28999-D008-419E-9628-EE1C64F81F4C}" type="slidenum">
              <a:rPr lang="en-US" smtClean="0"/>
              <a:pPr>
                <a:spcAft>
                  <a:spcPts val="600"/>
                </a:spcAft>
              </a:pPr>
              <a:t>27</a:t>
            </a:fld>
            <a:endParaRPr lang="en-US" dirty="0"/>
          </a:p>
        </p:txBody>
      </p:sp>
    </p:spTree>
    <p:extLst>
      <p:ext uri="{BB962C8B-B14F-4D97-AF65-F5344CB8AC3E}">
        <p14:creationId xmlns:p14="http://schemas.microsoft.com/office/powerpoint/2010/main" val="1037888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5EC7-3C7B-43B0-9020-DDB269CB5264}"/>
              </a:ext>
            </a:extLst>
          </p:cNvPr>
          <p:cNvSpPr>
            <a:spLocks noGrp="1"/>
          </p:cNvSpPr>
          <p:nvPr>
            <p:ph type="title"/>
          </p:nvPr>
        </p:nvSpPr>
        <p:spPr/>
        <p:txBody>
          <a:bodyPr/>
          <a:lstStyle/>
          <a:p>
            <a:r>
              <a:rPr lang="en-US" dirty="0"/>
              <a:t>For Dietitians</a:t>
            </a:r>
          </a:p>
        </p:txBody>
      </p:sp>
      <p:sp>
        <p:nvSpPr>
          <p:cNvPr id="3" name="Content Placeholder 2">
            <a:extLst>
              <a:ext uri="{FF2B5EF4-FFF2-40B4-BE49-F238E27FC236}">
                <a16:creationId xmlns:a16="http://schemas.microsoft.com/office/drawing/2014/main" id="{7E57740B-9F1D-4FC1-A01E-EEAC90556325}"/>
              </a:ext>
            </a:extLst>
          </p:cNvPr>
          <p:cNvSpPr>
            <a:spLocks noGrp="1"/>
          </p:cNvSpPr>
          <p:nvPr>
            <p:ph idx="1"/>
          </p:nvPr>
        </p:nvSpPr>
        <p:spPr>
          <a:xfrm>
            <a:off x="860030" y="1485900"/>
            <a:ext cx="10722370" cy="3886200"/>
          </a:xfrm>
        </p:spPr>
        <p:txBody>
          <a:bodyPr>
            <a:normAutofit/>
          </a:bodyPr>
          <a:lstStyle/>
          <a:p>
            <a:pPr marL="0" indent="0">
              <a:buNone/>
            </a:pPr>
            <a:r>
              <a:rPr lang="en-US" sz="2800" dirty="0"/>
              <a:t>To receive CPEU credit, go to the CDR website.</a:t>
            </a:r>
          </a:p>
          <a:p>
            <a:r>
              <a:rPr lang="en-US" sz="2800" dirty="0"/>
              <a:t>Log the program:</a:t>
            </a:r>
          </a:p>
          <a:p>
            <a:pPr lvl="1"/>
            <a:r>
              <a:rPr lang="en-US" sz="2400" dirty="0"/>
              <a:t>Step 2: Activity Log under Activity Type 170 - Lecture/Seminar or </a:t>
            </a:r>
          </a:p>
          <a:p>
            <a:pPr lvl="1"/>
            <a:r>
              <a:rPr lang="en-US" sz="2400" dirty="0"/>
              <a:t>Activity Type 171 - Teleseminar/Webinar</a:t>
            </a:r>
          </a:p>
          <a:p>
            <a:r>
              <a:rPr lang="en-US" sz="2800" dirty="0"/>
              <a:t>Claim 1 CPEU for every 1 contact hour spent during the activity. </a:t>
            </a:r>
          </a:p>
          <a:p>
            <a:r>
              <a:rPr lang="en-US" sz="2800" dirty="0"/>
              <a:t>Save all documentation of the webinar and attendance for records.</a:t>
            </a:r>
          </a:p>
        </p:txBody>
      </p:sp>
      <p:sp>
        <p:nvSpPr>
          <p:cNvPr id="4" name="Slide Number Placeholder 3">
            <a:extLst>
              <a:ext uri="{FF2B5EF4-FFF2-40B4-BE49-F238E27FC236}">
                <a16:creationId xmlns:a16="http://schemas.microsoft.com/office/drawing/2014/main" id="{73E70456-009D-4687-B75A-23A0B8561A6B}"/>
              </a:ext>
            </a:extLst>
          </p:cNvPr>
          <p:cNvSpPr>
            <a:spLocks noGrp="1"/>
          </p:cNvSpPr>
          <p:nvPr>
            <p:ph type="sldNum" sz="quarter" idx="12"/>
          </p:nvPr>
        </p:nvSpPr>
        <p:spPr/>
        <p:txBody>
          <a:bodyPr/>
          <a:lstStyle/>
          <a:p>
            <a:fld id="{7AA28999-D008-419E-9628-EE1C64F81F4C}" type="slidenum">
              <a:rPr lang="en-US" smtClean="0"/>
              <a:pPr/>
              <a:t>28</a:t>
            </a:fld>
            <a:endParaRPr lang="en-US" dirty="0"/>
          </a:p>
        </p:txBody>
      </p:sp>
    </p:spTree>
    <p:extLst>
      <p:ext uri="{BB962C8B-B14F-4D97-AF65-F5344CB8AC3E}">
        <p14:creationId xmlns:p14="http://schemas.microsoft.com/office/powerpoint/2010/main" val="4079329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55E44-7113-449C-90E8-0DEEE1CF4EF2}"/>
              </a:ext>
            </a:extLst>
          </p:cNvPr>
          <p:cNvSpPr>
            <a:spLocks noGrp="1"/>
          </p:cNvSpPr>
          <p:nvPr>
            <p:ph type="title"/>
          </p:nvPr>
        </p:nvSpPr>
        <p:spPr>
          <a:xfrm>
            <a:off x="963084" y="4429126"/>
            <a:ext cx="10363200" cy="1057275"/>
          </a:xfrm>
        </p:spPr>
        <p:txBody>
          <a:bodyPr anchor="t">
            <a:normAutofit/>
          </a:bodyPr>
          <a:lstStyle/>
          <a:p>
            <a:r>
              <a:rPr lang="en-US" dirty="0"/>
              <a:t>Questions?</a:t>
            </a:r>
          </a:p>
        </p:txBody>
      </p:sp>
      <p:sp>
        <p:nvSpPr>
          <p:cNvPr id="4" name="Subtitle 3">
            <a:extLst>
              <a:ext uri="{FF2B5EF4-FFF2-40B4-BE49-F238E27FC236}">
                <a16:creationId xmlns:a16="http://schemas.microsoft.com/office/drawing/2014/main" id="{38F7DFD2-562C-40D1-9B16-0749090285D8}"/>
              </a:ext>
            </a:extLst>
          </p:cNvPr>
          <p:cNvSpPr>
            <a:spLocks noGrp="1"/>
          </p:cNvSpPr>
          <p:nvPr>
            <p:ph type="body" idx="1"/>
          </p:nvPr>
        </p:nvSpPr>
        <p:spPr>
          <a:xfrm>
            <a:off x="963084" y="2928939"/>
            <a:ext cx="10363200" cy="1251175"/>
          </a:xfrm>
        </p:spPr>
        <p:txBody>
          <a:bodyPr anchor="b">
            <a:normAutofit/>
          </a:bodyPr>
          <a:lstStyle/>
          <a:p>
            <a:r>
              <a:rPr lang="en-US" dirty="0">
                <a:latin typeface="+mj-lt"/>
              </a:rPr>
              <a:t>Kathryn Tucker, MS, RD, LD, FAND: </a:t>
            </a:r>
            <a:r>
              <a:rPr lang="en-US" dirty="0">
                <a:latin typeface="+mj-lt"/>
                <a:cs typeface="Arial" panose="020B0604020202020204" pitchFamily="34" charset="0"/>
                <a:hlinkClick r:id="rId2"/>
              </a:rPr>
              <a:t>Kathryn.tucker@acl.hhs.gov</a:t>
            </a:r>
            <a:endParaRPr lang="en-US" dirty="0">
              <a:latin typeface="+mj-lt"/>
              <a:cs typeface="Arial" panose="020B0604020202020204" pitchFamily="34" charset="0"/>
            </a:endParaRPr>
          </a:p>
          <a:p>
            <a:r>
              <a:rPr lang="en-US" dirty="0">
                <a:latin typeface="+mj-lt"/>
                <a:cs typeface="Arial" panose="020B0604020202020204" pitchFamily="34" charset="0"/>
              </a:rPr>
              <a:t>Temitope Walker, Ph.D.: </a:t>
            </a:r>
            <a:r>
              <a:rPr lang="en-US" dirty="0">
                <a:latin typeface="+mj-lt"/>
                <a:cs typeface="Arial" panose="020B0604020202020204" pitchFamily="34" charset="0"/>
                <a:hlinkClick r:id="rId3"/>
              </a:rPr>
              <a:t>Temitope.walker@dhs.ga.gov</a:t>
            </a:r>
            <a:r>
              <a:rPr lang="en-US" dirty="0">
                <a:latin typeface="+mj-lt"/>
                <a:cs typeface="Arial" panose="020B0604020202020204" pitchFamily="34" charset="0"/>
              </a:rPr>
              <a:t>  </a:t>
            </a:r>
          </a:p>
        </p:txBody>
      </p:sp>
      <p:sp>
        <p:nvSpPr>
          <p:cNvPr id="3" name="Slide Number Placeholder 2">
            <a:extLst>
              <a:ext uri="{FF2B5EF4-FFF2-40B4-BE49-F238E27FC236}">
                <a16:creationId xmlns:a16="http://schemas.microsoft.com/office/drawing/2014/main" id="{5B11F3D4-DF41-4D2E-B4E8-3A10FB1A8DB3}"/>
              </a:ext>
              <a:ext uri="{C183D7F6-B498-43B3-948B-1728B52AA6E4}">
                <adec:decorative xmlns:adec="http://schemas.microsoft.com/office/drawing/2017/decorative" val="1"/>
              </a:ext>
            </a:extLst>
          </p:cNvPr>
          <p:cNvSpPr>
            <a:spLocks noGrp="1"/>
          </p:cNvSpPr>
          <p:nvPr>
            <p:ph type="sldNum" sz="quarter" idx="12"/>
          </p:nvPr>
        </p:nvSpPr>
        <p:spPr>
          <a:xfrm>
            <a:off x="4673600" y="6356351"/>
            <a:ext cx="2844800" cy="365125"/>
          </a:xfrm>
        </p:spPr>
        <p:txBody>
          <a:bodyPr anchor="ctr">
            <a:normAutofit/>
          </a:bodyPr>
          <a:lstStyle/>
          <a:p>
            <a:pPr>
              <a:spcAft>
                <a:spcPts val="600"/>
              </a:spcAft>
            </a:pPr>
            <a:fld id="{7AA28999-D008-419E-9628-EE1C64F81F4C}" type="slidenum">
              <a:rPr lang="en-US" smtClean="0"/>
              <a:pPr>
                <a:spcAft>
                  <a:spcPts val="600"/>
                </a:spcAft>
              </a:pPr>
              <a:t>29</a:t>
            </a:fld>
            <a:endParaRPr lang="en-US" dirty="0"/>
          </a:p>
        </p:txBody>
      </p:sp>
    </p:spTree>
    <p:extLst>
      <p:ext uri="{BB962C8B-B14F-4D97-AF65-F5344CB8AC3E}">
        <p14:creationId xmlns:p14="http://schemas.microsoft.com/office/powerpoint/2010/main" val="344280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ACE0-6123-4B3F-B96B-6956356468DE}"/>
              </a:ext>
            </a:extLst>
          </p:cNvPr>
          <p:cNvSpPr>
            <a:spLocks noGrp="1"/>
          </p:cNvSpPr>
          <p:nvPr>
            <p:ph type="title"/>
          </p:nvPr>
        </p:nvSpPr>
        <p:spPr/>
        <p:txBody>
          <a:bodyPr/>
          <a:lstStyle/>
          <a:p>
            <a:r>
              <a:rPr lang="en-US" dirty="0"/>
              <a:t>Speakers</a:t>
            </a:r>
          </a:p>
        </p:txBody>
      </p:sp>
      <p:sp>
        <p:nvSpPr>
          <p:cNvPr id="8" name="TextBox 7">
            <a:extLst>
              <a:ext uri="{FF2B5EF4-FFF2-40B4-BE49-F238E27FC236}">
                <a16:creationId xmlns:a16="http://schemas.microsoft.com/office/drawing/2014/main" id="{831513BD-EF41-408C-A255-854ECAF9BCEA}"/>
              </a:ext>
            </a:extLst>
          </p:cNvPr>
          <p:cNvSpPr txBox="1"/>
          <p:nvPr/>
        </p:nvSpPr>
        <p:spPr>
          <a:xfrm>
            <a:off x="2692400" y="4038599"/>
            <a:ext cx="1981200" cy="646331"/>
          </a:xfrm>
          <a:prstGeom prst="rect">
            <a:avLst/>
          </a:prstGeom>
          <a:noFill/>
        </p:spPr>
        <p:txBody>
          <a:bodyPr wrap="square" rtlCol="0">
            <a:spAutoFit/>
          </a:bodyPr>
          <a:lstStyle/>
          <a:p>
            <a:pPr algn="ctr"/>
            <a:r>
              <a:rPr lang="en-US" dirty="0"/>
              <a:t>Kathryn Tucker </a:t>
            </a:r>
          </a:p>
          <a:p>
            <a:pPr algn="ctr"/>
            <a:r>
              <a:rPr lang="en-US" dirty="0"/>
              <a:t>ACL Consultant</a:t>
            </a:r>
          </a:p>
        </p:txBody>
      </p:sp>
      <p:sp>
        <p:nvSpPr>
          <p:cNvPr id="9" name="TextBox 8">
            <a:extLst>
              <a:ext uri="{FF2B5EF4-FFF2-40B4-BE49-F238E27FC236}">
                <a16:creationId xmlns:a16="http://schemas.microsoft.com/office/drawing/2014/main" id="{B8E87049-6315-4D66-AEF2-45109865D1FC}"/>
              </a:ext>
            </a:extLst>
          </p:cNvPr>
          <p:cNvSpPr txBox="1"/>
          <p:nvPr/>
        </p:nvSpPr>
        <p:spPr>
          <a:xfrm>
            <a:off x="7037378" y="4086796"/>
            <a:ext cx="3002278" cy="1477328"/>
          </a:xfrm>
          <a:prstGeom prst="rect">
            <a:avLst/>
          </a:prstGeom>
          <a:noFill/>
        </p:spPr>
        <p:txBody>
          <a:bodyPr wrap="square" rtlCol="0">
            <a:spAutoFit/>
          </a:bodyPr>
          <a:lstStyle/>
          <a:p>
            <a:pPr algn="ctr"/>
            <a:r>
              <a:rPr lang="en-US" dirty="0"/>
              <a:t>Temitope A. Walker, PhD</a:t>
            </a:r>
          </a:p>
          <a:p>
            <a:pPr algn="ctr"/>
            <a:r>
              <a:rPr lang="en-US" dirty="0"/>
              <a:t>Senior Hunger &amp; </a:t>
            </a:r>
          </a:p>
          <a:p>
            <a:pPr algn="ctr"/>
            <a:r>
              <a:rPr lang="en-US" dirty="0"/>
              <a:t>Nutrition Coordinator</a:t>
            </a:r>
          </a:p>
          <a:p>
            <a:pPr algn="ctr"/>
            <a:r>
              <a:rPr lang="en-US" dirty="0"/>
              <a:t>Georgia Division of Aging Services</a:t>
            </a:r>
          </a:p>
        </p:txBody>
      </p:sp>
      <p:sp>
        <p:nvSpPr>
          <p:cNvPr id="4" name="Slide Number Placeholder 3">
            <a:extLst>
              <a:ext uri="{FF2B5EF4-FFF2-40B4-BE49-F238E27FC236}">
                <a16:creationId xmlns:a16="http://schemas.microsoft.com/office/drawing/2014/main" id="{63520444-2D2A-4F83-AF00-350D31D3A2BD}"/>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3</a:t>
            </a:fld>
            <a:endParaRPr lang="en-US" dirty="0"/>
          </a:p>
        </p:txBody>
      </p:sp>
      <p:pic>
        <p:nvPicPr>
          <p:cNvPr id="10" name="Picture 9">
            <a:extLst>
              <a:ext uri="{FF2B5EF4-FFF2-40B4-BE49-F238E27FC236}">
                <a16:creationId xmlns:a16="http://schemas.microsoft.com/office/drawing/2014/main" id="{A49E1948-C00E-96FD-1AA4-224040A085D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2400" y="1332210"/>
            <a:ext cx="1928857" cy="2706389"/>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41EE8219-0881-A19E-8F5F-A2842C33224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7098" y="1326387"/>
            <a:ext cx="1942710" cy="27210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2792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CE726-DBD9-49F1-9191-9DD6D3058A6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4FFF6F2-0D30-4A33-9C89-78E21BA387D5}"/>
              </a:ext>
            </a:extLst>
          </p:cNvPr>
          <p:cNvSpPr>
            <a:spLocks noGrp="1"/>
          </p:cNvSpPr>
          <p:nvPr>
            <p:ph idx="1"/>
          </p:nvPr>
        </p:nvSpPr>
        <p:spPr>
          <a:xfrm>
            <a:off x="609600" y="1268897"/>
            <a:ext cx="10972800" cy="4416286"/>
          </a:xfrm>
        </p:spPr>
        <p:txBody>
          <a:bodyPr>
            <a:normAutofit/>
          </a:bodyPr>
          <a:lstStyle/>
          <a:p>
            <a:r>
              <a:rPr lang="en-US" sz="2000" dirty="0">
                <a:latin typeface="Arial" panose="020B0604020202020204" pitchFamily="34" charset="0"/>
                <a:cs typeface="Arial" panose="020B0604020202020204" pitchFamily="34" charset="0"/>
                <a:hlinkClick r:id="rId2"/>
              </a:rPr>
              <a:t>Food Insecurity</a:t>
            </a:r>
            <a:r>
              <a:rPr lang="en-US" sz="2000" dirty="0">
                <a:latin typeface="Arial" panose="020B0604020202020204" pitchFamily="34" charset="0"/>
                <a:cs typeface="Arial" panose="020B0604020202020204" pitchFamily="34" charset="0"/>
              </a:rPr>
              <a:t> (Healthy People 2030)</a:t>
            </a:r>
          </a:p>
          <a:p>
            <a:r>
              <a:rPr lang="en-US" sz="2000" dirty="0">
                <a:latin typeface="Arial" panose="020B0604020202020204" pitchFamily="34" charset="0"/>
                <a:cs typeface="Arial" panose="020B0604020202020204" pitchFamily="34" charset="0"/>
                <a:hlinkClick r:id="rId3"/>
              </a:rPr>
              <a:t>Food Insecurity and Health Outcomes</a:t>
            </a:r>
            <a:r>
              <a:rPr lang="en-US" sz="2000" dirty="0">
                <a:latin typeface="Arial" panose="020B0604020202020204" pitchFamily="34" charset="0"/>
                <a:cs typeface="Arial" panose="020B0604020202020204" pitchFamily="34" charset="0"/>
              </a:rPr>
              <a:t> (Gundersen, C. &amp; </a:t>
            </a:r>
            <a:r>
              <a:rPr lang="en-US" sz="2000" dirty="0" err="1">
                <a:latin typeface="Arial" panose="020B0604020202020204" pitchFamily="34" charset="0"/>
                <a:cs typeface="Arial" panose="020B0604020202020204" pitchFamily="34" charset="0"/>
              </a:rPr>
              <a:t>Zilak</a:t>
            </a:r>
            <a:r>
              <a:rPr lang="en-US" sz="2000" dirty="0">
                <a:latin typeface="Arial" panose="020B0604020202020204" pitchFamily="34" charset="0"/>
                <a:cs typeface="Arial" panose="020B0604020202020204" pitchFamily="34" charset="0"/>
              </a:rPr>
              <a:t>, J.)</a:t>
            </a:r>
          </a:p>
          <a:p>
            <a:r>
              <a:rPr lang="en-US" sz="2000" dirty="0">
                <a:cs typeface="Calibri" panose="020F0502020204030204" pitchFamily="34" charset="0"/>
                <a:hlinkClick r:id="rId4"/>
              </a:rPr>
              <a:t>Food Insecurity and Hunger in the United States: An Assessment of the Measure</a:t>
            </a:r>
            <a:r>
              <a:rPr lang="en-US" sz="2000" dirty="0">
                <a:cs typeface="Calibri" panose="020F0502020204030204" pitchFamily="34" charset="0"/>
              </a:rPr>
              <a:t> (Panel to Review the U.S. Department of Agriculture’s Measurement of Food Insecurity and Hunger) Press. </a:t>
            </a:r>
            <a:endParaRPr lang="en-US" sz="2000" dirty="0">
              <a:latin typeface="Arial" panose="020B0604020202020204" pitchFamily="34" charset="0"/>
              <a:cs typeface="Arial" panose="020B0604020202020204" pitchFamily="34" charset="0"/>
              <a:hlinkClick r:id="rId5"/>
            </a:endParaRPr>
          </a:p>
          <a:p>
            <a:r>
              <a:rPr lang="en-US" sz="2000" dirty="0">
                <a:latin typeface="Arial" panose="020B0604020202020204" pitchFamily="34" charset="0"/>
                <a:cs typeface="Arial" panose="020B0604020202020204" pitchFamily="34" charset="0"/>
                <a:hlinkClick r:id="rId5"/>
              </a:rPr>
              <a:t>Food Security in the U.S.</a:t>
            </a:r>
            <a:r>
              <a:rPr lang="en-US" sz="2000" dirty="0">
                <a:latin typeface="Arial" panose="020B0604020202020204" pitchFamily="34" charset="0"/>
                <a:cs typeface="Arial" panose="020B0604020202020204" pitchFamily="34" charset="0"/>
              </a:rPr>
              <a:t> (USDA)</a:t>
            </a:r>
          </a:p>
          <a:p>
            <a:r>
              <a:rPr kumimoji="0" lang="en-US" sz="2000" b="0" u="none" strike="noStrike" kern="1200" cap="none" spc="0" normalizeH="0" baseline="0" noProof="0" dirty="0">
                <a:ln>
                  <a:noFill/>
                </a:ln>
                <a:solidFill>
                  <a:srgbClr val="000000"/>
                </a:solidFill>
                <a:effectLst/>
                <a:uLnTx/>
                <a:uFillTx/>
                <a:hlinkClick r:id="rId6"/>
              </a:rPr>
              <a:t>Food Security of </a:t>
            </a:r>
            <a:r>
              <a:rPr lang="en-US" sz="2000" dirty="0" err="1">
                <a:solidFill>
                  <a:srgbClr val="000000"/>
                </a:solidFill>
                <a:hlinkClick r:id="rId6"/>
              </a:rPr>
              <a:t>Ol</a:t>
            </a:r>
            <a:r>
              <a:rPr kumimoji="0" lang="en-US" sz="2000" b="0" u="none" strike="noStrike" kern="1200" cap="none" spc="0" normalizeH="0" baseline="0" noProof="0" dirty="0">
                <a:ln>
                  <a:noFill/>
                </a:ln>
                <a:solidFill>
                  <a:srgbClr val="000000"/>
                </a:solidFill>
                <a:effectLst/>
                <a:uLnTx/>
                <a:uFillTx/>
                <a:hlinkClick r:id="rId6"/>
              </a:rPr>
              <a:t>der Adults Requesting Older Americans Act Nutrition Program in Georgia can be </a:t>
            </a:r>
            <a:r>
              <a:rPr lang="en-US" sz="2000" dirty="0">
                <a:solidFill>
                  <a:srgbClr val="000000"/>
                </a:solidFill>
                <a:hlinkClick r:id="rId6"/>
              </a:rPr>
              <a:t>V</a:t>
            </a:r>
            <a:r>
              <a:rPr kumimoji="0" lang="en-US" sz="2000" b="0" u="none" strike="noStrike" kern="1200" cap="none" spc="0" normalizeH="0" baseline="0" noProof="0" dirty="0" err="1">
                <a:ln>
                  <a:noFill/>
                </a:ln>
                <a:solidFill>
                  <a:srgbClr val="000000"/>
                </a:solidFill>
                <a:effectLst/>
                <a:uLnTx/>
                <a:uFillTx/>
                <a:hlinkClick r:id="rId6"/>
              </a:rPr>
              <a:t>alidly</a:t>
            </a:r>
            <a:r>
              <a:rPr kumimoji="0" lang="en-US" sz="2000" b="0" u="none" strike="noStrike" kern="1200" cap="none" spc="0" normalizeH="0" baseline="0" noProof="0" dirty="0">
                <a:ln>
                  <a:noFill/>
                </a:ln>
                <a:solidFill>
                  <a:srgbClr val="000000"/>
                </a:solidFill>
                <a:effectLst/>
                <a:uLnTx/>
                <a:uFillTx/>
                <a:hlinkClick r:id="rId6"/>
              </a:rPr>
              <a:t> Measured </a:t>
            </a:r>
            <a:r>
              <a:rPr lang="en-US" sz="2000" dirty="0">
                <a:solidFill>
                  <a:srgbClr val="000000"/>
                </a:solidFill>
                <a:hlinkClick r:id="rId6"/>
              </a:rPr>
              <a:t>U</a:t>
            </a:r>
            <a:r>
              <a:rPr kumimoji="0" lang="en-US" sz="2000" b="0" u="none" strike="noStrike" kern="1200" cap="none" spc="0" normalizeH="0" baseline="0" noProof="0" dirty="0">
                <a:ln>
                  <a:noFill/>
                </a:ln>
                <a:solidFill>
                  <a:srgbClr val="000000"/>
                </a:solidFill>
                <a:effectLst/>
                <a:uLnTx/>
                <a:uFillTx/>
                <a:hlinkClick r:id="rId6"/>
              </a:rPr>
              <a:t>sing a Short </a:t>
            </a:r>
            <a:r>
              <a:rPr lang="en-US" sz="2000" dirty="0">
                <a:solidFill>
                  <a:srgbClr val="000000"/>
                </a:solidFill>
                <a:hlinkClick r:id="rId6"/>
              </a:rPr>
              <a:t>F</a:t>
            </a:r>
            <a:r>
              <a:rPr kumimoji="0" lang="en-US" sz="2000" b="0" u="none" strike="noStrike" kern="1200" cap="none" spc="0" normalizeH="0" baseline="0" noProof="0" dirty="0" err="1">
                <a:ln>
                  <a:noFill/>
                </a:ln>
                <a:solidFill>
                  <a:srgbClr val="000000"/>
                </a:solidFill>
                <a:effectLst/>
                <a:uLnTx/>
                <a:uFillTx/>
                <a:hlinkClick r:id="rId6"/>
              </a:rPr>
              <a:t>orm</a:t>
            </a:r>
            <a:r>
              <a:rPr kumimoji="0" lang="en-US" sz="2000" b="0" u="none" strike="noStrike" kern="1200" cap="none" spc="0" normalizeH="0" baseline="0" noProof="0" dirty="0">
                <a:ln>
                  <a:noFill/>
                </a:ln>
                <a:solidFill>
                  <a:srgbClr val="000000"/>
                </a:solidFill>
                <a:effectLst/>
                <a:uLnTx/>
                <a:uFillTx/>
                <a:hlinkClick r:id="rId6"/>
              </a:rPr>
              <a:t> of the U.S. Household Food Security Survey Module</a:t>
            </a:r>
            <a:r>
              <a:rPr kumimoji="0" lang="en-US" sz="2000" b="0" u="none" strike="noStrike" kern="1200" cap="none" spc="0" normalizeH="0" baseline="0" noProof="0" dirty="0">
                <a:ln>
                  <a:noFill/>
                </a:ln>
                <a:solidFill>
                  <a:srgbClr val="000000"/>
                </a:solidFill>
                <a:effectLst/>
                <a:uLnTx/>
                <a:uFillTx/>
                <a:ea typeface="+mn-ea"/>
                <a:cs typeface="+mn-cs"/>
              </a:rPr>
              <a:t> (Lee, J., Johnson, M., Brown, A., &amp; Nord, M.)</a:t>
            </a:r>
            <a:endParaRPr lang="en-US" sz="2000" dirty="0">
              <a:latin typeface="Arial" panose="020B0604020202020204" pitchFamily="34" charset="0"/>
              <a:cs typeface="Arial" panose="020B0604020202020204" pitchFamily="34" charset="0"/>
            </a:endParaRPr>
          </a:p>
          <a:p>
            <a:r>
              <a:rPr lang="en-US" sz="2000" dirty="0">
                <a:cs typeface="Calibri" panose="020F0502020204030204" pitchFamily="34" charset="0"/>
                <a:hlinkClick r:id="rId7"/>
              </a:rPr>
              <a:t>Nutritional and Health Consequences are Associated with Food Insecurity among U.S. Elderly Persons</a:t>
            </a:r>
            <a:r>
              <a:rPr lang="en-US" sz="2000" dirty="0">
                <a:cs typeface="Calibri" panose="020F0502020204030204" pitchFamily="34" charset="0"/>
              </a:rPr>
              <a:t> (Lee, J. &amp; </a:t>
            </a:r>
            <a:r>
              <a:rPr lang="en-US" sz="2000" dirty="0" err="1">
                <a:cs typeface="Calibri" panose="020F0502020204030204" pitchFamily="34" charset="0"/>
              </a:rPr>
              <a:t>Frongillo</a:t>
            </a:r>
            <a:r>
              <a:rPr lang="en-US" sz="2000" dirty="0">
                <a:cs typeface="Calibri" panose="020F0502020204030204" pitchFamily="34" charset="0"/>
              </a:rPr>
              <a:t>, E.)</a:t>
            </a:r>
          </a:p>
          <a:p>
            <a:r>
              <a:rPr lang="en-US" sz="2000" dirty="0">
                <a:cs typeface="Calibri" panose="020F0502020204030204" pitchFamily="34" charset="0"/>
                <a:hlinkClick r:id="rId8"/>
              </a:rPr>
              <a:t>The Hunger Vital Sign™</a:t>
            </a:r>
            <a:r>
              <a:rPr lang="en-US" sz="2000" dirty="0">
                <a:cs typeface="Calibri" panose="020F0502020204030204" pitchFamily="34" charset="0"/>
              </a:rPr>
              <a:t> (Children’s </a:t>
            </a:r>
            <a:r>
              <a:rPr lang="en-US" sz="2000" dirty="0" err="1">
                <a:cs typeface="Calibri" panose="020F0502020204030204" pitchFamily="34" charset="0"/>
              </a:rPr>
              <a:t>HealthWatch</a:t>
            </a:r>
            <a:r>
              <a:rPr lang="en-US" sz="2000" dirty="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effectLst/>
              <a:latin typeface="Calibri" panose="020F0502020204030204" pitchFamily="34" charset="0"/>
              <a:ea typeface="Times New Roman" panose="02020603050405020304" pitchFamily="18"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p>
        </p:txBody>
      </p:sp>
      <p:sp>
        <p:nvSpPr>
          <p:cNvPr id="4" name="Slide Number Placeholder 3">
            <a:extLst>
              <a:ext uri="{FF2B5EF4-FFF2-40B4-BE49-F238E27FC236}">
                <a16:creationId xmlns:a16="http://schemas.microsoft.com/office/drawing/2014/main" id="{215E18FE-98B0-4E6C-9924-FFDFA25A6F7C}"/>
              </a:ext>
            </a:extLst>
          </p:cNvPr>
          <p:cNvSpPr>
            <a:spLocks noGrp="1"/>
          </p:cNvSpPr>
          <p:nvPr>
            <p:ph type="sldNum" sz="quarter" idx="12"/>
          </p:nvPr>
        </p:nvSpPr>
        <p:spPr/>
        <p:txBody>
          <a:bodyPr/>
          <a:lstStyle/>
          <a:p>
            <a:fld id="{7AA28999-D008-419E-9628-EE1C64F81F4C}" type="slidenum">
              <a:rPr lang="en-US" smtClean="0"/>
              <a:pPr/>
              <a:t>30</a:t>
            </a:fld>
            <a:endParaRPr lang="en-US" dirty="0"/>
          </a:p>
        </p:txBody>
      </p:sp>
    </p:spTree>
    <p:extLst>
      <p:ext uri="{BB962C8B-B14F-4D97-AF65-F5344CB8AC3E}">
        <p14:creationId xmlns:p14="http://schemas.microsoft.com/office/powerpoint/2010/main" val="310609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7295"/>
            <a:ext cx="10972800" cy="1143000"/>
          </a:xfrm>
        </p:spPr>
        <p:txBody>
          <a:bodyPr/>
          <a:lstStyle/>
          <a:p>
            <a:r>
              <a:rPr lang="en-US" dirty="0"/>
              <a:t>What is food insecurity?</a:t>
            </a:r>
          </a:p>
        </p:txBody>
      </p:sp>
      <p:sp>
        <p:nvSpPr>
          <p:cNvPr id="3" name="Slide Number Placeholder 2"/>
          <p:cNvSpPr>
            <a:spLocks noGrp="1"/>
          </p:cNvSpPr>
          <p:nvPr>
            <p:ph type="sldNum" sz="quarter" idx="12"/>
          </p:nvPr>
        </p:nvSpPr>
        <p:spPr/>
        <p:txBody>
          <a:bodyPr/>
          <a:lstStyle/>
          <a:p>
            <a:fld id="{7AA28999-D008-419E-9628-EE1C64F81F4C}" type="slidenum">
              <a:rPr lang="en-US" smtClean="0"/>
              <a:pPr/>
              <a:t>4</a:t>
            </a:fld>
            <a:endParaRPr lang="en-US" dirty="0"/>
          </a:p>
        </p:txBody>
      </p:sp>
      <p:sp>
        <p:nvSpPr>
          <p:cNvPr id="4" name="Rectangle 3"/>
          <p:cNvSpPr/>
          <p:nvPr/>
        </p:nvSpPr>
        <p:spPr>
          <a:xfrm>
            <a:off x="965688" y="1758799"/>
            <a:ext cx="10260623" cy="2748445"/>
          </a:xfrm>
          <a:prstGeom prst="rect">
            <a:avLst/>
          </a:prstGeom>
        </p:spPr>
        <p:txBody>
          <a:bodyPr wrap="square">
            <a:spAutoFit/>
          </a:bodyPr>
          <a:lstStyle/>
          <a:p>
            <a:pPr lvl="0">
              <a:lnSpc>
                <a:spcPct val="90000"/>
              </a:lnSpc>
              <a:spcBef>
                <a:spcPts val="1000"/>
              </a:spcBef>
            </a:pPr>
            <a:r>
              <a:rPr lang="en-US" sz="3200" b="0" i="0" dirty="0">
                <a:solidFill>
                  <a:srgbClr val="212121"/>
                </a:solidFill>
                <a:effectLst/>
                <a:latin typeface="Arial" panose="020B0604020202020204" pitchFamily="34" charset="0"/>
                <a:cs typeface="Arial" panose="020B0604020202020204" pitchFamily="34" charset="0"/>
              </a:rPr>
              <a:t>Food insecurity is defined as “the limited or uncertain availability of nutritionally adequate and safe foods or limited or uncertain ability to acquire acceptable foods in socially acceptable ways.”</a:t>
            </a:r>
          </a:p>
          <a:p>
            <a:pPr lvl="0" algn="ctr">
              <a:lnSpc>
                <a:spcPct val="90000"/>
              </a:lnSpc>
              <a:spcBef>
                <a:spcPts val="1000"/>
              </a:spcBef>
            </a:pPr>
            <a:endParaRPr lang="en-US" sz="1200" dirty="0">
              <a:latin typeface="Arial" panose="020B0604020202020204" pitchFamily="34" charset="0"/>
              <a:cs typeface="Arial" panose="020B0604020202020204" pitchFamily="34" charset="0"/>
            </a:endParaRPr>
          </a:p>
          <a:p>
            <a:pPr lvl="0" algn="ctr">
              <a:lnSpc>
                <a:spcPct val="90000"/>
              </a:lnSpc>
              <a:spcBef>
                <a:spcPts val="1000"/>
              </a:spcBef>
            </a:pPr>
            <a:endParaRPr lang="en-US" sz="1200" dirty="0">
              <a:latin typeface="Arial" panose="020B0604020202020204" pitchFamily="34" charset="0"/>
              <a:cs typeface="Arial" panose="020B0604020202020204" pitchFamily="34" charset="0"/>
            </a:endParaRPr>
          </a:p>
          <a:p>
            <a:pPr lvl="0" algn="ctr">
              <a:lnSpc>
                <a:spcPct val="90000"/>
              </a:lnSpc>
              <a:spcBef>
                <a:spcPts val="1000"/>
              </a:spcBef>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32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E0CE-CEA2-46AD-B09A-4A3F5D1BDB25}"/>
              </a:ext>
            </a:extLst>
          </p:cNvPr>
          <p:cNvSpPr>
            <a:spLocks noGrp="1"/>
          </p:cNvSpPr>
          <p:nvPr>
            <p:ph type="title"/>
          </p:nvPr>
        </p:nvSpPr>
        <p:spPr>
          <a:xfrm>
            <a:off x="609600" y="274638"/>
            <a:ext cx="10972800" cy="1143000"/>
          </a:xfrm>
        </p:spPr>
        <p:txBody>
          <a:bodyPr anchor="ctr">
            <a:normAutofit/>
          </a:bodyPr>
          <a:lstStyle/>
          <a:p>
            <a:r>
              <a:rPr lang="en-US" dirty="0"/>
              <a:t>Levels of Food Insecurity</a:t>
            </a:r>
          </a:p>
        </p:txBody>
      </p:sp>
      <p:graphicFrame>
        <p:nvGraphicFramePr>
          <p:cNvPr id="9" name="Content Placeholder 8" descr="Low food security means poor nutrition quality without reduced food intake. Very low food security means not eating and reduced food availability.">
            <a:extLst>
              <a:ext uri="{FF2B5EF4-FFF2-40B4-BE49-F238E27FC236}">
                <a16:creationId xmlns:a16="http://schemas.microsoft.com/office/drawing/2014/main" id="{308CC5F9-0C3D-4A08-9580-5B760E79E2EC}"/>
              </a:ext>
            </a:extLst>
          </p:cNvPr>
          <p:cNvGraphicFramePr>
            <a:graphicFrameLocks noGrp="1"/>
          </p:cNvGraphicFramePr>
          <p:nvPr>
            <p:ph idx="1"/>
            <p:extLst>
              <p:ext uri="{D42A27DB-BD31-4B8C-83A1-F6EECF244321}">
                <p14:modId xmlns:p14="http://schemas.microsoft.com/office/powerpoint/2010/main" val="2012522229"/>
              </p:ext>
            </p:extLst>
          </p:nvPr>
        </p:nvGraphicFramePr>
        <p:xfrm>
          <a:off x="609600" y="1404261"/>
          <a:ext cx="10972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C38121C-57BF-4B94-AF86-19B0FE558CE3}"/>
              </a:ext>
            </a:extLst>
          </p:cNvPr>
          <p:cNvSpPr>
            <a:spLocks noGrp="1"/>
          </p:cNvSpPr>
          <p:nvPr>
            <p:ph type="sldNum" sz="quarter" idx="12"/>
          </p:nvPr>
        </p:nvSpPr>
        <p:spPr>
          <a:xfrm>
            <a:off x="4673600" y="6356351"/>
            <a:ext cx="2844800" cy="365125"/>
          </a:xfrm>
        </p:spPr>
        <p:txBody>
          <a:bodyPr anchor="ctr">
            <a:normAutofit/>
          </a:bodyPr>
          <a:lstStyle/>
          <a:p>
            <a:pPr>
              <a:spcAft>
                <a:spcPts val="600"/>
              </a:spcAft>
            </a:pPr>
            <a:fld id="{7AA28999-D008-419E-9628-EE1C64F81F4C}" type="slidenum">
              <a:rPr lang="en-US" smtClean="0"/>
              <a:pPr>
                <a:spcAft>
                  <a:spcPts val="600"/>
                </a:spcAft>
              </a:pPr>
              <a:t>5</a:t>
            </a:fld>
            <a:endParaRPr lang="en-US" dirty="0"/>
          </a:p>
        </p:txBody>
      </p:sp>
    </p:spTree>
    <p:extLst>
      <p:ext uri="{BB962C8B-B14F-4D97-AF65-F5344CB8AC3E}">
        <p14:creationId xmlns:p14="http://schemas.microsoft.com/office/powerpoint/2010/main" val="172415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59245"/>
            <a:ext cx="10972800" cy="924440"/>
          </a:xfrm>
        </p:spPr>
        <p:txBody>
          <a:bodyPr>
            <a:normAutofit/>
          </a:bodyPr>
          <a:lstStyle/>
          <a:p>
            <a:r>
              <a:rPr lang="en-US" dirty="0"/>
              <a:t>Factors Influencing Food Insecurity</a:t>
            </a:r>
          </a:p>
        </p:txBody>
      </p:sp>
      <p:graphicFrame>
        <p:nvGraphicFramePr>
          <p:cNvPr id="6" name="Content Placeholder 5" descr="Food insecurity is influenced by limited income, lack of employment, disparities, food deserts, lack of transportation, social isolation, and renting."/>
          <p:cNvGraphicFramePr>
            <a:graphicFrameLocks noGrp="1"/>
          </p:cNvGraphicFramePr>
          <p:nvPr>
            <p:ph idx="1"/>
            <p:extLst>
              <p:ext uri="{D42A27DB-BD31-4B8C-83A1-F6EECF244321}">
                <p14:modId xmlns:p14="http://schemas.microsoft.com/office/powerpoint/2010/main" val="1421479370"/>
              </p:ext>
            </p:extLst>
          </p:nvPr>
        </p:nvGraphicFramePr>
        <p:xfrm>
          <a:off x="934496" y="864296"/>
          <a:ext cx="10743154" cy="4809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AA28999-D008-419E-9628-EE1C64F81F4C}" type="slidenum">
              <a:rPr lang="en-US" smtClean="0"/>
              <a:pPr/>
              <a:t>6</a:t>
            </a:fld>
            <a:endParaRPr lang="en-US" dirty="0"/>
          </a:p>
        </p:txBody>
      </p:sp>
    </p:spTree>
    <p:extLst>
      <p:ext uri="{BB962C8B-B14F-4D97-AF65-F5344CB8AC3E}">
        <p14:creationId xmlns:p14="http://schemas.microsoft.com/office/powerpoint/2010/main" val="1394680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Impact of Food Insecurity</a:t>
            </a:r>
          </a:p>
        </p:txBody>
      </p:sp>
      <p:sp>
        <p:nvSpPr>
          <p:cNvPr id="3" name="Content Placeholder 2"/>
          <p:cNvSpPr>
            <a:spLocks noGrp="1"/>
          </p:cNvSpPr>
          <p:nvPr>
            <p:ph idx="1"/>
          </p:nvPr>
        </p:nvSpPr>
        <p:spPr/>
        <p:txBody>
          <a:bodyPr vert="horz" lIns="91440" tIns="45720" rIns="91440" bIns="45720" rtlCol="0" anchor="t">
            <a:noAutofit/>
          </a:bodyPr>
          <a:lstStyle/>
          <a:p>
            <a:pPr marL="342900" marR="0" lvl="0" indent="-342900">
              <a:spcBef>
                <a:spcPts val="0"/>
              </a:spcBef>
              <a:buFont typeface="Symbol" panose="05050102010706020507" pitchFamily="18" charset="2"/>
              <a:buChar char=""/>
              <a:tabLst>
                <a:tab pos="342900" algn="l"/>
              </a:tabLst>
            </a:pPr>
            <a:r>
              <a:rPr lang="en-US" sz="3600" dirty="0">
                <a:effectLst/>
                <a:latin typeface="Calibri" panose="020F0502020204030204" pitchFamily="34" charset="0"/>
                <a:ea typeface="Calibri" panose="020F0502020204030204" pitchFamily="34" charset="0"/>
                <a:cs typeface="Arial" panose="020B0604020202020204" pitchFamily="34" charset="0"/>
              </a:rPr>
              <a:t>78% more likely to experience depression</a:t>
            </a:r>
          </a:p>
          <a:p>
            <a:pPr marL="342900" marR="0" lvl="0" indent="-342900">
              <a:spcBef>
                <a:spcPts val="0"/>
              </a:spcBef>
              <a:buFont typeface="Symbol" panose="05050102010706020507" pitchFamily="18" charset="2"/>
              <a:buChar char=""/>
              <a:tabLst>
                <a:tab pos="342900" algn="l"/>
              </a:tabLst>
            </a:pPr>
            <a:r>
              <a:rPr lang="en-US" sz="3600" dirty="0">
                <a:effectLst/>
                <a:latin typeface="Calibri" panose="020F0502020204030204" pitchFamily="34" charset="0"/>
                <a:ea typeface="Calibri" panose="020F0502020204030204" pitchFamily="34" charset="0"/>
                <a:cs typeface="Arial" panose="020B0604020202020204" pitchFamily="34" charset="0"/>
              </a:rPr>
              <a:t>40% more likely to experience chest pain</a:t>
            </a:r>
          </a:p>
          <a:p>
            <a:pPr marL="342900" marR="0" lvl="0" indent="-342900">
              <a:spcBef>
                <a:spcPts val="0"/>
              </a:spcBef>
              <a:buFont typeface="Symbol" panose="05050102010706020507" pitchFamily="18" charset="2"/>
              <a:buChar char=""/>
              <a:tabLst>
                <a:tab pos="342900" algn="l"/>
              </a:tabLst>
            </a:pPr>
            <a:r>
              <a:rPr lang="en-US" sz="3600" dirty="0">
                <a:effectLst/>
                <a:latin typeface="Calibri" panose="020F0502020204030204" pitchFamily="34" charset="0"/>
                <a:ea typeface="Calibri" panose="020F0502020204030204" pitchFamily="34" charset="0"/>
                <a:cs typeface="Arial" panose="020B0604020202020204" pitchFamily="34" charset="0"/>
              </a:rPr>
              <a:t>55% more likely to develop asthma</a:t>
            </a:r>
          </a:p>
          <a:p>
            <a:pPr marL="342900" marR="0" lvl="0" indent="-342900">
              <a:spcBef>
                <a:spcPts val="0"/>
              </a:spcBef>
              <a:buFont typeface="Symbol" panose="05050102010706020507" pitchFamily="18" charset="2"/>
              <a:buChar char=""/>
              <a:tabLst>
                <a:tab pos="342900" algn="l"/>
              </a:tabLst>
            </a:pPr>
            <a:r>
              <a:rPr lang="en-US" sz="3600" dirty="0">
                <a:effectLst/>
                <a:latin typeface="Calibri" panose="020F0502020204030204" pitchFamily="34" charset="0"/>
                <a:ea typeface="Calibri" panose="020F0502020204030204" pitchFamily="34" charset="0"/>
                <a:cs typeface="Arial" panose="020B0604020202020204" pitchFamily="34" charset="0"/>
              </a:rPr>
              <a:t>10% more likely to experience high blood pressure</a:t>
            </a:r>
          </a:p>
          <a:p>
            <a:pPr marL="342900" marR="0" lvl="0" indent="-342900">
              <a:spcBef>
                <a:spcPts val="0"/>
              </a:spcBef>
              <a:buFont typeface="Symbol" panose="05050102010706020507" pitchFamily="18" charset="2"/>
              <a:buChar char=""/>
              <a:tabLst>
                <a:tab pos="342900" algn="l"/>
              </a:tabLst>
            </a:pPr>
            <a:r>
              <a:rPr lang="en-US" sz="3600" dirty="0">
                <a:effectLst/>
                <a:latin typeface="Calibri" panose="020F0502020204030204" pitchFamily="34" charset="0"/>
                <a:ea typeface="Calibri" panose="020F0502020204030204" pitchFamily="34" charset="0"/>
                <a:cs typeface="Arial" panose="020B0604020202020204" pitchFamily="34" charset="0"/>
              </a:rPr>
              <a:t>21% more likely to experience limitations in activity</a:t>
            </a:r>
          </a:p>
        </p:txBody>
      </p:sp>
      <p:sp>
        <p:nvSpPr>
          <p:cNvPr id="4" name="Slide Number Placeholder 3"/>
          <p:cNvSpPr>
            <a:spLocks noGrp="1"/>
          </p:cNvSpPr>
          <p:nvPr>
            <p:ph type="sldNum" sz="quarter" idx="12"/>
          </p:nvPr>
        </p:nvSpPr>
        <p:spPr/>
        <p:txBody>
          <a:bodyPr/>
          <a:lstStyle/>
          <a:p>
            <a:fld id="{7AA28999-D008-419E-9628-EE1C64F81F4C}" type="slidenum">
              <a:rPr lang="en-US" smtClean="0"/>
              <a:pPr/>
              <a:t>7</a:t>
            </a:fld>
            <a:endParaRPr lang="en-US" dirty="0"/>
          </a:p>
        </p:txBody>
      </p:sp>
    </p:spTree>
    <p:extLst>
      <p:ext uri="{BB962C8B-B14F-4D97-AF65-F5344CB8AC3E}">
        <p14:creationId xmlns:p14="http://schemas.microsoft.com/office/powerpoint/2010/main" val="318262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Food Insecurity Screening</a:t>
            </a:r>
          </a:p>
        </p:txBody>
      </p:sp>
      <p:graphicFrame>
        <p:nvGraphicFramePr>
          <p:cNvPr id="5" name="Content Placeholder 4" descr="Program and Policy Development&#10;Program Implementation &#10;Program Evaluation&#10;Intervention Development&#10;Supports Public Assistance Referral&#10;Helps in Addressing Food Insecurity"/>
          <p:cNvGraphicFramePr>
            <a:graphicFrameLocks noGrp="1"/>
          </p:cNvGraphicFramePr>
          <p:nvPr>
            <p:ph idx="1"/>
            <p:extLst>
              <p:ext uri="{D42A27DB-BD31-4B8C-83A1-F6EECF244321}">
                <p14:modId xmlns:p14="http://schemas.microsoft.com/office/powerpoint/2010/main" val="2419033358"/>
              </p:ext>
            </p:extLst>
          </p:nvPr>
        </p:nvGraphicFramePr>
        <p:xfrm>
          <a:off x="323850" y="1247775"/>
          <a:ext cx="11525249" cy="4476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7AA28999-D008-419E-9628-EE1C64F81F4C}" type="slidenum">
              <a:rPr lang="en-US" smtClean="0"/>
              <a:pPr/>
              <a:t>8</a:t>
            </a:fld>
            <a:endParaRPr lang="en-US" dirty="0"/>
          </a:p>
        </p:txBody>
      </p:sp>
    </p:spTree>
    <p:extLst>
      <p:ext uri="{BB962C8B-B14F-4D97-AF65-F5344CB8AC3E}">
        <p14:creationId xmlns:p14="http://schemas.microsoft.com/office/powerpoint/2010/main" val="1732654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ACE0-6123-4B3F-B96B-6956356468DE}"/>
              </a:ext>
            </a:extLst>
          </p:cNvPr>
          <p:cNvSpPr>
            <a:spLocks noGrp="1"/>
          </p:cNvSpPr>
          <p:nvPr>
            <p:ph type="title"/>
          </p:nvPr>
        </p:nvSpPr>
        <p:spPr/>
        <p:txBody>
          <a:bodyPr/>
          <a:lstStyle/>
          <a:p>
            <a:r>
              <a:rPr lang="en-US" dirty="0"/>
              <a:t>Food Insecurity Screening in Georgia</a:t>
            </a:r>
          </a:p>
        </p:txBody>
      </p:sp>
      <p:pic>
        <p:nvPicPr>
          <p:cNvPr id="32" name="Content Placeholder 31">
            <a:extLst>
              <a:ext uri="{FF2B5EF4-FFF2-40B4-BE49-F238E27FC236}">
                <a16:creationId xmlns:a16="http://schemas.microsoft.com/office/drawing/2014/main" id="{51F89118-C31C-886C-7211-DDC3DC53DDD1}"/>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06887" y="2212727"/>
            <a:ext cx="2432545" cy="2432545"/>
          </a:xfrm>
        </p:spPr>
      </p:pic>
      <p:pic>
        <p:nvPicPr>
          <p:cNvPr id="34" name="Graphic 33">
            <a:extLst>
              <a:ext uri="{FF2B5EF4-FFF2-40B4-BE49-F238E27FC236}">
                <a16:creationId xmlns:a16="http://schemas.microsoft.com/office/drawing/2014/main" id="{5E36F4CB-416C-963A-2A9E-0DDC4DB2CEA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3600" y="1990642"/>
            <a:ext cx="2734056" cy="2734056"/>
          </a:xfrm>
          <a:prstGeom prst="rect">
            <a:avLst/>
          </a:prstGeom>
        </p:spPr>
      </p:pic>
      <p:pic>
        <p:nvPicPr>
          <p:cNvPr id="36" name="Graphic 35">
            <a:extLst>
              <a:ext uri="{FF2B5EF4-FFF2-40B4-BE49-F238E27FC236}">
                <a16:creationId xmlns:a16="http://schemas.microsoft.com/office/drawing/2014/main" id="{B011D2EB-CBA4-273B-275C-9BEAAF5DE38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1824" y="2129671"/>
            <a:ext cx="2455998" cy="2455998"/>
          </a:xfrm>
          <a:prstGeom prst="rect">
            <a:avLst/>
          </a:prstGeom>
        </p:spPr>
      </p:pic>
      <p:sp>
        <p:nvSpPr>
          <p:cNvPr id="37" name="TextBox 36">
            <a:extLst>
              <a:ext uri="{FF2B5EF4-FFF2-40B4-BE49-F238E27FC236}">
                <a16:creationId xmlns:a16="http://schemas.microsoft.com/office/drawing/2014/main" id="{A33F3B3F-04D9-3453-02A9-157407BF96AD}"/>
              </a:ext>
            </a:extLst>
          </p:cNvPr>
          <p:cNvSpPr txBox="1"/>
          <p:nvPr/>
        </p:nvSpPr>
        <p:spPr>
          <a:xfrm>
            <a:off x="1788160" y="4673600"/>
            <a:ext cx="1270000" cy="369332"/>
          </a:xfrm>
          <a:prstGeom prst="rect">
            <a:avLst/>
          </a:prstGeom>
          <a:noFill/>
        </p:spPr>
        <p:txBody>
          <a:bodyPr wrap="square" rtlCol="0">
            <a:spAutoFit/>
          </a:bodyPr>
          <a:lstStyle/>
          <a:p>
            <a:pPr algn="ctr"/>
            <a:r>
              <a:rPr lang="en-US" b="1" dirty="0">
                <a:solidFill>
                  <a:schemeClr val="tx2"/>
                </a:solidFill>
              </a:rPr>
              <a:t>Screen</a:t>
            </a:r>
          </a:p>
        </p:txBody>
      </p:sp>
      <p:sp>
        <p:nvSpPr>
          <p:cNvPr id="38" name="TextBox 37">
            <a:extLst>
              <a:ext uri="{FF2B5EF4-FFF2-40B4-BE49-F238E27FC236}">
                <a16:creationId xmlns:a16="http://schemas.microsoft.com/office/drawing/2014/main" id="{CC3A68F6-1F6C-0C3F-BBE7-ECF693C41E02}"/>
              </a:ext>
            </a:extLst>
          </p:cNvPr>
          <p:cNvSpPr txBox="1"/>
          <p:nvPr/>
        </p:nvSpPr>
        <p:spPr>
          <a:xfrm>
            <a:off x="5461000" y="4673600"/>
            <a:ext cx="1270000" cy="646331"/>
          </a:xfrm>
          <a:prstGeom prst="rect">
            <a:avLst/>
          </a:prstGeom>
          <a:noFill/>
        </p:spPr>
        <p:txBody>
          <a:bodyPr wrap="square" rtlCol="0">
            <a:spAutoFit/>
          </a:bodyPr>
          <a:lstStyle/>
          <a:p>
            <a:pPr algn="ctr"/>
            <a:r>
              <a:rPr lang="en-US" b="1" dirty="0">
                <a:solidFill>
                  <a:schemeClr val="tx2"/>
                </a:solidFill>
              </a:rPr>
              <a:t>Identify factors</a:t>
            </a:r>
          </a:p>
        </p:txBody>
      </p:sp>
      <p:sp>
        <p:nvSpPr>
          <p:cNvPr id="39" name="TextBox 38">
            <a:extLst>
              <a:ext uri="{FF2B5EF4-FFF2-40B4-BE49-F238E27FC236}">
                <a16:creationId xmlns:a16="http://schemas.microsoft.com/office/drawing/2014/main" id="{D06F2E66-E258-60E1-8912-C61E88EEC861}"/>
              </a:ext>
            </a:extLst>
          </p:cNvPr>
          <p:cNvSpPr txBox="1"/>
          <p:nvPr/>
        </p:nvSpPr>
        <p:spPr>
          <a:xfrm>
            <a:off x="8950741" y="4673600"/>
            <a:ext cx="1270000" cy="646331"/>
          </a:xfrm>
          <a:prstGeom prst="rect">
            <a:avLst/>
          </a:prstGeom>
          <a:noFill/>
        </p:spPr>
        <p:txBody>
          <a:bodyPr wrap="square" rtlCol="0">
            <a:spAutoFit/>
          </a:bodyPr>
          <a:lstStyle/>
          <a:p>
            <a:pPr algn="ctr"/>
            <a:r>
              <a:rPr lang="en-US" b="1" dirty="0">
                <a:solidFill>
                  <a:schemeClr val="tx2"/>
                </a:solidFill>
              </a:rPr>
              <a:t>Address factors</a:t>
            </a:r>
          </a:p>
        </p:txBody>
      </p:sp>
      <p:sp>
        <p:nvSpPr>
          <p:cNvPr id="4" name="Slide Number Placeholder 3">
            <a:extLst>
              <a:ext uri="{FF2B5EF4-FFF2-40B4-BE49-F238E27FC236}">
                <a16:creationId xmlns:a16="http://schemas.microsoft.com/office/drawing/2014/main" id="{63520444-2D2A-4F83-AF00-350D31D3A2BD}"/>
              </a:ext>
              <a:ext uri="{C183D7F6-B498-43B3-948B-1728B52AA6E4}">
                <adec:decorative xmlns:adec="http://schemas.microsoft.com/office/drawing/2017/decorative" val="0"/>
              </a:ext>
            </a:extLst>
          </p:cNvPr>
          <p:cNvSpPr>
            <a:spLocks noGrp="1"/>
          </p:cNvSpPr>
          <p:nvPr>
            <p:ph type="sldNum" sz="quarter" idx="12"/>
          </p:nvPr>
        </p:nvSpPr>
        <p:spPr/>
        <p:txBody>
          <a:bodyPr/>
          <a:lstStyle/>
          <a:p>
            <a:fld id="{7AA28999-D008-419E-9628-EE1C64F81F4C}" type="slidenum">
              <a:rPr lang="en-US" smtClean="0"/>
              <a:pPr/>
              <a:t>9</a:t>
            </a:fld>
            <a:endParaRPr lang="en-US" dirty="0"/>
          </a:p>
        </p:txBody>
      </p:sp>
    </p:spTree>
    <p:extLst>
      <p:ext uri="{BB962C8B-B14F-4D97-AF65-F5344CB8AC3E}">
        <p14:creationId xmlns:p14="http://schemas.microsoft.com/office/powerpoint/2010/main" val="1330556317"/>
      </p:ext>
    </p:extLst>
  </p:cSld>
  <p:clrMapOvr>
    <a:masterClrMapping/>
  </p:clrMapOvr>
</p:sld>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1237F8D0945B439A5431E789F0EEE3" ma:contentTypeVersion="16" ma:contentTypeDescription="Create a new document." ma:contentTypeScope="" ma:versionID="388e81adbdb4dfde69927b801fb41644">
  <xsd:schema xmlns:xsd="http://www.w3.org/2001/XMLSchema" xmlns:xs="http://www.w3.org/2001/XMLSchema" xmlns:p="http://schemas.microsoft.com/office/2006/metadata/properties" xmlns:ns2="ea20a885-74d7-48f3-8484-9606ca1e6fc6" xmlns:ns3="5a4b1bcb-7f27-4b5a-8fd6-c9b520912dc4" targetNamespace="http://schemas.microsoft.com/office/2006/metadata/properties" ma:root="true" ma:fieldsID="cc47ca084cc4e69c67bda6acc610e02c" ns2:_="" ns3:_="">
    <xsd:import namespace="ea20a885-74d7-48f3-8484-9606ca1e6fc6"/>
    <xsd:import namespace="5a4b1bcb-7f27-4b5a-8fd6-c9b520912d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0a885-74d7-48f3-8484-9606ca1e6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22be46-4812-4b26-9bc5-fd804f41ea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a4b1bcb-7f27-4b5a-8fd6-c9b520912d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04b95f1-abb3-4dc9-bcde-6a2033fd2dff}" ma:internalName="TaxCatchAll" ma:showField="CatchAllData" ma:web="5a4b1bcb-7f27-4b5a-8fd6-c9b520912d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a4b1bcb-7f27-4b5a-8fd6-c9b520912dc4" xsi:nil="true"/>
    <lcf76f155ced4ddcb4097134ff3c332f xmlns="ea20a885-74d7-48f3-8484-9606ca1e6f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FF7E98-05B2-4C88-9D22-99CED843E61C}">
  <ds:schemaRefs>
    <ds:schemaRef ds:uri="http://schemas.microsoft.com/sharepoint/v3/contenttype/forms"/>
  </ds:schemaRefs>
</ds:datastoreItem>
</file>

<file path=customXml/itemProps2.xml><?xml version="1.0" encoding="utf-8"?>
<ds:datastoreItem xmlns:ds="http://schemas.openxmlformats.org/officeDocument/2006/customXml" ds:itemID="{330F1769-D2C3-46D5-8B5F-A30918B5CE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0a885-74d7-48f3-8484-9606ca1e6fc6"/>
    <ds:schemaRef ds:uri="5a4b1bcb-7f27-4b5a-8fd6-c9b520912d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46DD1D-422D-4842-80BA-96983493BD8F}">
  <ds:schemaRefs>
    <ds:schemaRef ds:uri="5a4b1bcb-7f27-4b5a-8fd6-c9b520912dc4"/>
    <ds:schemaRef ds:uri="http://www.w3.org/XML/1998/namespace"/>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ea20a885-74d7-48f3-8484-9606ca1e6fc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ACLPresentationTemplate_2014</Template>
  <TotalTime>0</TotalTime>
  <Words>1697</Words>
  <Application>Microsoft Office PowerPoint</Application>
  <PresentationFormat>Widescreen</PresentationFormat>
  <Paragraphs>248</Paragraphs>
  <Slides>30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Courier New</vt:lpstr>
      <vt:lpstr>Muli</vt:lpstr>
      <vt:lpstr>Symbol</vt:lpstr>
      <vt:lpstr>Wingdings</vt:lpstr>
      <vt:lpstr>ACLPresentationTemplate_2014</vt:lpstr>
      <vt:lpstr>Food Insecurity Education Series</vt:lpstr>
      <vt:lpstr>Objectives</vt:lpstr>
      <vt:lpstr>Speakers</vt:lpstr>
      <vt:lpstr>What is food insecurity?</vt:lpstr>
      <vt:lpstr>Levels of Food Insecurity</vt:lpstr>
      <vt:lpstr>Factors Influencing Food Insecurity</vt:lpstr>
      <vt:lpstr>The Impact of Food Insecurity</vt:lpstr>
      <vt:lpstr>Importance of Food Insecurity Screening</vt:lpstr>
      <vt:lpstr>Food Insecurity Screening in Georgia</vt:lpstr>
      <vt:lpstr>Measuring Food Insecurity</vt:lpstr>
      <vt:lpstr>Validated Food Security Survey Modules</vt:lpstr>
      <vt:lpstr>18-Item U.S. Household  Food Security Survey Module (USDA)</vt:lpstr>
      <vt:lpstr>10-Item U.S. Adult Food Security  Survey Module (USDA) </vt:lpstr>
      <vt:lpstr>Ten-Item Questionnaire</vt:lpstr>
      <vt:lpstr>USDA Six-Item Short Form Questions </vt:lpstr>
      <vt:lpstr>Six-Item Short Form</vt:lpstr>
      <vt:lpstr>Hunger Vital Sign</vt:lpstr>
      <vt:lpstr>Hunger Vital Sign™ Screen:  Two-Question Food Validated Insecurity Tool</vt:lpstr>
      <vt:lpstr>Two-Item Questionnaire</vt:lpstr>
      <vt:lpstr>What We Do in Georgia</vt:lpstr>
      <vt:lpstr>Modified six-item U.S. Household Food Security Survey Module</vt:lpstr>
      <vt:lpstr>Quantifying Food Insecurity Using the Six-Item Survey Module </vt:lpstr>
      <vt:lpstr>Levels of Severity of Food Insecurity</vt:lpstr>
      <vt:lpstr>When to Assess Food Insecurity</vt:lpstr>
      <vt:lpstr>Potential Assessment Training Resources</vt:lpstr>
      <vt:lpstr>Takeaways</vt:lpstr>
      <vt:lpstr>Food Insecurity Webinar Series  &amp; Educational Topics</vt:lpstr>
      <vt:lpstr>For Dietitians</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Insecurity Screening Webinar</dc:title>
  <dc:creator/>
  <cp:keywords/>
  <cp:lastModifiedBy/>
  <cp:revision>1</cp:revision>
  <dcterms:created xsi:type="dcterms:W3CDTF">2022-09-09T20:31:13Z</dcterms:created>
  <dcterms:modified xsi:type="dcterms:W3CDTF">2022-09-22T17:45:44Z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0x010100281237F8D0945B439A5431E789F0EEE3</vt:lpwstr>
  </property>
</Properties>
</file>